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3" r:id="rId4"/>
    <p:sldId id="257" r:id="rId5"/>
    <p:sldId id="271" r:id="rId6"/>
    <p:sldId id="272" r:id="rId7"/>
    <p:sldId id="273" r:id="rId8"/>
    <p:sldId id="258" r:id="rId9"/>
    <p:sldId id="282" r:id="rId10"/>
    <p:sldId id="262" r:id="rId11"/>
    <p:sldId id="287" r:id="rId12"/>
    <p:sldId id="290" r:id="rId13"/>
    <p:sldId id="291" r:id="rId14"/>
    <p:sldId id="279" r:id="rId15"/>
    <p:sldId id="280" r:id="rId16"/>
    <p:sldId id="292" r:id="rId17"/>
    <p:sldId id="274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8AA5-1B21-41F8-A087-1AF6C60333B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B255-C9E2-4798-B3D7-682FFD4B7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21240" r="10351" b="20898"/>
          <a:stretch>
            <a:fillRect/>
          </a:stretch>
        </p:blipFill>
        <p:spPr bwMode="auto">
          <a:xfrm>
            <a:off x="0" y="0"/>
            <a:ext cx="9144000" cy="694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29684" cy="17859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  <a:cs typeface="Times New Roman" pitchFamily="18" charset="0"/>
              </a:rPr>
              <a:t>Городской конкурс 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Люди, события, факты</a:t>
            </a:r>
            <a:r>
              <a:rPr lang="ru-RU" sz="2800" b="1" dirty="0" smtClean="0">
                <a:latin typeface="+mn-lt"/>
                <a:cs typeface="Times New Roman" pitchFamily="18" charset="0"/>
              </a:rPr>
              <a:t>»</a:t>
            </a:r>
            <a:br>
              <a:rPr lang="ru-RU" sz="2800" b="1" dirty="0" smtClean="0"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8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Номинация: «Возвращение к истокам»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Тема: «Все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начиналось с горного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техникума»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ig_kozhev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2437201" cy="3015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2857497"/>
            <a:ext cx="59293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Автор работы:</a:t>
            </a:r>
            <a:r>
              <a:rPr lang="ru-RU" dirty="0" smtClean="0"/>
              <a:t> Задунаева Лидия  Николаевна, руководитель музея «История техникума имени В.А.Муромцева» ГБПОУ КГТТ </a:t>
            </a:r>
            <a:r>
              <a:rPr lang="ru-RU" dirty="0" smtClean="0"/>
              <a:t>им. Кожевина В.Г.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Руководитель  работы: </a:t>
            </a:r>
            <a:r>
              <a:rPr lang="ru-RU" dirty="0" smtClean="0"/>
              <a:t>Боленер  Ольга  Анатольевна, заместитель директора по воспитательной работе ГБПОУ КГТТ </a:t>
            </a:r>
            <a:r>
              <a:rPr lang="ru-RU" dirty="0" smtClean="0"/>
              <a:t>им. Кожевина В.Г.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357166"/>
            <a:ext cx="8501122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+mn-lt"/>
                <a:cs typeface="Times New Roman" pitchFamily="18" charset="0"/>
              </a:rPr>
              <a:t>Архивные документы</a:t>
            </a:r>
            <a:endParaRPr lang="ru-RU" sz="2000" b="1" dirty="0">
              <a:latin typeface="+mn-lt"/>
              <a:cs typeface="Times New Roman" pitchFamily="18" charset="0"/>
            </a:endParaRPr>
          </a:p>
        </p:txBody>
      </p:sp>
      <p:pic>
        <p:nvPicPr>
          <p:cNvPr id="13" name="Picture 2" descr="C:\Users\museum\Desktop\КОЖЕВИН ДП 22 9 ТРОФИМОВА САВЧУК\Архив\Трудовой список 1.jpg"/>
          <p:cNvPicPr>
            <a:picLocks noChangeAspect="1" noChangeArrowheads="1"/>
          </p:cNvPicPr>
          <p:nvPr/>
        </p:nvPicPr>
        <p:blipFill>
          <a:blip r:embed="rId3" cstate="print"/>
          <a:srcRect l="6667" r="16667" b="1415"/>
          <a:stretch>
            <a:fillRect/>
          </a:stretch>
        </p:blipFill>
        <p:spPr bwMode="auto">
          <a:xfrm>
            <a:off x="214282" y="1285860"/>
            <a:ext cx="1643074" cy="3214710"/>
          </a:xfrm>
          <a:prstGeom prst="rect">
            <a:avLst/>
          </a:prstGeom>
          <a:noFill/>
        </p:spPr>
      </p:pic>
      <p:pic>
        <p:nvPicPr>
          <p:cNvPr id="14" name="Рисунок 13" descr="C:\Users\museum\Desktop\КОЖЕВИН ДП 22 9 ТРОФИМОВА САВЧУК\Архив\Трудовой список 2.jpg"/>
          <p:cNvPicPr/>
          <p:nvPr/>
        </p:nvPicPr>
        <p:blipFill>
          <a:blip r:embed="rId4" cstate="print"/>
          <a:srcRect r="13636"/>
          <a:stretch>
            <a:fillRect/>
          </a:stretch>
        </p:blipFill>
        <p:spPr bwMode="auto">
          <a:xfrm>
            <a:off x="1857356" y="1285860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museum\Desktop\КОЖЕВИН ДП 22 9 ТРОФИМОВА САВЧУК\Архив\Справка с Горного техникума (1950 г.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14422"/>
            <a:ext cx="35004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464344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Трудовой </a:t>
            </a:r>
            <a:r>
              <a:rPr lang="ru-RU" dirty="0" smtClean="0">
                <a:cs typeface="Times New Roman" pitchFamily="18" charset="0"/>
              </a:rPr>
              <a:t>список, 1934-1938гг.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50043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Справка с места работы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1" name="Рисунок 10" descr="C:\Users\museum\Desktop\Фото из папок\Фото документов\1920-1930 -е  гг\IMG_1062.JPG"/>
          <p:cNvPicPr/>
          <p:nvPr/>
        </p:nvPicPr>
        <p:blipFill>
          <a:blip r:embed="rId6" cstate="print"/>
          <a:srcRect l="2928" t="7655" r="14642"/>
          <a:stretch>
            <a:fillRect/>
          </a:stretch>
        </p:blipFill>
        <p:spPr bwMode="auto">
          <a:xfrm>
            <a:off x="4786314" y="3857628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0" y="6072206"/>
            <a:ext cx="492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Список преподавателей </a:t>
            </a:r>
            <a:r>
              <a:rPr lang="ru-RU" dirty="0" smtClean="0">
                <a:cs typeface="Times New Roman" pitchFamily="18" charset="0"/>
              </a:rPr>
              <a:t>на </a:t>
            </a:r>
            <a:r>
              <a:rPr lang="ru-RU" dirty="0" smtClean="0">
                <a:cs typeface="Times New Roman" pitchFamily="18" charset="0"/>
              </a:rPr>
              <a:t>13.01.1934г.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4286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Контингент техникума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1934-1938 гг.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4288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Контингент и выпуск </a:t>
            </a:r>
            <a:r>
              <a:rPr lang="ru-RU" b="1" dirty="0" smtClean="0">
                <a:cs typeface="Times New Roman" pitchFamily="18" charset="0"/>
              </a:rPr>
              <a:t>учащихся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929198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Специальности  </a:t>
            </a:r>
            <a:r>
              <a:rPr lang="ru-RU" dirty="0" smtClean="0">
                <a:cs typeface="Times New Roman" pitchFamily="18" charset="0"/>
              </a:rPr>
              <a:t>«Эксплуатация  пластовых месторождений», 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«Горные электромеханики»                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19531" t="51269" r="42383" b="28955"/>
          <a:stretch>
            <a:fillRect/>
          </a:stretch>
        </p:blipFill>
        <p:spPr bwMode="auto">
          <a:xfrm>
            <a:off x="214282" y="2857496"/>
            <a:ext cx="478634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https://sun9-6.userapi.com/impg/_Ia1nPQo5qIidwaoc6tukMyORr6NGwlVggi24w/nNtCzftQ43o.jpg?size=810x1080&amp;quality=95&amp;sign=1a66e09e71d427b37f22913b97b76a0b&amp;type=album"/>
          <p:cNvPicPr/>
          <p:nvPr/>
        </p:nvPicPr>
        <p:blipFill>
          <a:blip r:embed="rId4" cstate="print"/>
          <a:srcRect t="12000" b="14222"/>
          <a:stretch>
            <a:fillRect/>
          </a:stretch>
        </p:blipFill>
        <p:spPr bwMode="auto">
          <a:xfrm>
            <a:off x="5214942" y="328612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26" y="1357298"/>
            <a:ext cx="8429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Анализ книги приказов директора техникума  по производственным вопросам и личному составу  дает возможность сделать вывод: 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16388" name="Picture 5" descr="C:\Users\museum\Desktop\Лопаткин\Лопаткин\12.jpeg"/>
          <p:cNvPicPr>
            <a:picLocks noChangeAspect="1" noChangeArrowheads="1"/>
          </p:cNvPicPr>
          <p:nvPr/>
        </p:nvPicPr>
        <p:blipFill>
          <a:blip r:embed="rId3" cstate="print"/>
          <a:srcRect l="36249" t="18343" r="33356" b="21684"/>
          <a:stretch>
            <a:fillRect/>
          </a:stretch>
        </p:blipFill>
        <p:spPr bwMode="auto">
          <a:xfrm>
            <a:off x="6643702" y="1214422"/>
            <a:ext cx="22158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714356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Лопаткин </a:t>
            </a:r>
            <a:r>
              <a:rPr lang="ru-RU" sz="2400" b="1" dirty="0" smtClean="0"/>
              <a:t>Георгий Петрович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500175"/>
            <a:ext cx="60722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Участник Великой Отечественной </a:t>
            </a:r>
            <a:r>
              <a:rPr lang="ru-RU" dirty="0" smtClean="0">
                <a:cs typeface="Times New Roman" pitchFamily="18" charset="0"/>
              </a:rPr>
              <a:t>войны, выпускник </a:t>
            </a:r>
            <a:r>
              <a:rPr lang="ru-RU" dirty="0" smtClean="0">
                <a:cs typeface="Times New Roman" pitchFamily="18" charset="0"/>
              </a:rPr>
              <a:t>1941 г. вспоминал, что он добирался с Алтая для поступления в техникум и опоздал, зачисление уже прошло. 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Принимал </a:t>
            </a:r>
            <a:r>
              <a:rPr lang="ru-RU" dirty="0" smtClean="0">
                <a:cs typeface="Times New Roman" pitchFamily="18" charset="0"/>
              </a:rPr>
              <a:t>его Кожевин В.Г., предупредил, что зачисление завершилось, предложил подойти на следующий день. Но узнав, что он сирота и ночевать ему просто негде, он поселил его на ночь в общежитие и сделал все, чтобы его приняли в техникум. Уже здесь проявилось его умение видеть, понимать, сочувствовать человеку – это была отличительная черта В.Г. </a:t>
            </a:r>
            <a:r>
              <a:rPr lang="ru-RU" dirty="0" smtClean="0">
                <a:cs typeface="Times New Roman" pitchFamily="18" charset="0"/>
              </a:rPr>
              <a:t>Кожевина.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Георгий </a:t>
            </a:r>
            <a:r>
              <a:rPr lang="ru-RU" dirty="0" smtClean="0">
                <a:cs typeface="Times New Roman" pitchFamily="18" charset="0"/>
              </a:rPr>
              <a:t>Петрович </a:t>
            </a:r>
            <a:r>
              <a:rPr lang="ru-RU" dirty="0" smtClean="0">
                <a:cs typeface="Times New Roman" pitchFamily="18" charset="0"/>
              </a:rPr>
              <a:t>вспоминал: </a:t>
            </a:r>
          </a:p>
          <a:p>
            <a:pPr algn="just"/>
            <a:r>
              <a:rPr lang="ru-RU" i="1" dirty="0" smtClean="0">
                <a:cs typeface="Times New Roman" pitchFamily="18" charset="0"/>
              </a:rPr>
              <a:t>«</a:t>
            </a:r>
            <a:r>
              <a:rPr lang="ru-RU" i="1" dirty="0" smtClean="0">
                <a:cs typeface="Times New Roman" pitchFamily="18" charset="0"/>
              </a:rPr>
              <a:t>Я с большим удовольствием вспоминаю замечательных наших преподавателей  В.Г. Кожевина, который в то время был заведующим учебной частью, </a:t>
            </a:r>
            <a:r>
              <a:rPr lang="ru-RU" i="1" dirty="0" smtClean="0">
                <a:cs typeface="Times New Roman" pitchFamily="18" charset="0"/>
              </a:rPr>
              <a:t> В.И</a:t>
            </a:r>
            <a:r>
              <a:rPr lang="ru-RU" i="1" dirty="0" smtClean="0">
                <a:cs typeface="Times New Roman" pitchFamily="18" charset="0"/>
              </a:rPr>
              <a:t>. </a:t>
            </a:r>
            <a:r>
              <a:rPr lang="ru-RU" i="1" dirty="0" err="1" smtClean="0">
                <a:cs typeface="Times New Roman" pitchFamily="18" charset="0"/>
              </a:rPr>
              <a:t>Немчанинову</a:t>
            </a:r>
            <a:r>
              <a:rPr lang="ru-RU" i="1" dirty="0" smtClean="0">
                <a:cs typeface="Times New Roman" pitchFamily="18" charset="0"/>
              </a:rPr>
              <a:t>, преподавателя </a:t>
            </a:r>
            <a:r>
              <a:rPr lang="ru-RU" i="1" dirty="0" smtClean="0">
                <a:cs typeface="Times New Roman" pitchFamily="18" charset="0"/>
              </a:rPr>
              <a:t>истории.»</a:t>
            </a:r>
            <a:endParaRPr lang="ru-RU" i="1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  </a:t>
            </a:r>
            <a:endParaRPr lang="ru-RU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34818" name="AutoShape 2" descr="https://sun9-43.userapi.com/impg/VHNuogYZkE47N_GxTTkEKd00wJiDGdo2whG4_Q/446dVp4-a0U.jpg?size=1280x960&amp;quality=95&amp;sign=cd5b9bec1d75887817e2dd6b61068f5d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un9-43.userapi.com/impg/VHNuogYZkE47N_GxTTkEKd00wJiDGdo2whG4_Q/446dVp4-a0U.jpg?size=1280x960&amp;quality=95&amp;sign=cd5b9bec1d75887817e2dd6b61068f5d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un9-43.userapi.com/impg/VHNuogYZkE47N_GxTTkEKd00wJiDGdo2whG4_Q/446dVp4-a0U.jpg?size=1280x960&amp;quality=95&amp;sign=cd5b9bec1d75887817e2dd6b61068f5d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un9-43.userapi.com/impg/VHNuogYZkE47N_GxTTkEKd00wJiDGdo2whG4_Q/446dVp4-a0U.jpg?size=1280x960&amp;quality=95&amp;sign=cd5b9bec1d75887817e2dd6b61068f5d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6" name="Picture 10" descr="https://sun9-43.userapi.com/impg/VHNuogYZkE47N_GxTTkEKd00wJiDGdo2whG4_Q/446dVp4-a0U.jpg?size=1280x960&amp;quality=95&amp;sign=cd5b9bec1d75887817e2dd6b61068f5d&amp;type=album"/>
          <p:cNvPicPr>
            <a:picLocks noChangeAspect="1" noChangeArrowheads="1"/>
          </p:cNvPicPr>
          <p:nvPr/>
        </p:nvPicPr>
        <p:blipFill>
          <a:blip r:embed="rId3" cstate="print"/>
          <a:srcRect t="5880" b="4706"/>
          <a:stretch>
            <a:fillRect/>
          </a:stretch>
        </p:blipFill>
        <p:spPr bwMode="auto">
          <a:xfrm rot="5400000">
            <a:off x="-205521" y="2992147"/>
            <a:ext cx="3428424" cy="2445942"/>
          </a:xfrm>
          <a:prstGeom prst="rect">
            <a:avLst/>
          </a:prstGeom>
          <a:noFill/>
        </p:spPr>
      </p:pic>
      <p:pic>
        <p:nvPicPr>
          <p:cNvPr id="34828" name="Picture 12" descr="https://sun9-48.userapi.com/impg/MoHleFRy8Uyqdrsn8hEbG2w0N0PEbA0CKRDgfw/uBezSwQ2L_A.jpg?size=810x1080&amp;quality=95&amp;sign=1462fa0b1d3a4e2d0a63f5d43cd7b674&amp;type=album"/>
          <p:cNvPicPr>
            <a:picLocks noChangeAspect="1" noChangeArrowheads="1"/>
          </p:cNvPicPr>
          <p:nvPr/>
        </p:nvPicPr>
        <p:blipFill>
          <a:blip r:embed="rId4" cstate="print"/>
          <a:srcRect l="12579" t="1887" r="4403" b="3774"/>
          <a:stretch>
            <a:fillRect/>
          </a:stretch>
        </p:blipFill>
        <p:spPr bwMode="auto">
          <a:xfrm>
            <a:off x="6286512" y="2500306"/>
            <a:ext cx="2428892" cy="3515502"/>
          </a:xfrm>
          <a:prstGeom prst="rect">
            <a:avLst/>
          </a:prstGeom>
          <a:noFill/>
        </p:spPr>
      </p:pic>
      <p:pic>
        <p:nvPicPr>
          <p:cNvPr id="34830" name="Picture 14" descr="https://sun9-58.userapi.com/impg/kiYSO2sK5wYWLDmvH-bJYtNuKOvPlE0FdvmsFw/K7aKxOb8s4U.jpg?size=810x1080&amp;quality=95&amp;sign=d64d53d9116a13e2daa45bb1b1317d94&amp;type=album"/>
          <p:cNvPicPr>
            <a:picLocks noChangeAspect="1" noChangeArrowheads="1"/>
          </p:cNvPicPr>
          <p:nvPr/>
        </p:nvPicPr>
        <p:blipFill>
          <a:blip r:embed="rId5" cstate="print"/>
          <a:srcRect l="6628" t="2594" r="5187" b="5330"/>
          <a:stretch>
            <a:fillRect/>
          </a:stretch>
        </p:blipFill>
        <p:spPr bwMode="auto">
          <a:xfrm>
            <a:off x="3402202" y="2500306"/>
            <a:ext cx="2312805" cy="35004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000768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Приказ </a:t>
            </a:r>
            <a:r>
              <a:rPr lang="ru-RU" dirty="0" smtClean="0">
                <a:cs typeface="Times New Roman" pitchFamily="18" charset="0"/>
              </a:rPr>
              <a:t>от </a:t>
            </a:r>
            <a:r>
              <a:rPr lang="ru-RU" dirty="0" smtClean="0">
                <a:cs typeface="Times New Roman" pitchFamily="18" charset="0"/>
              </a:rPr>
              <a:t>26.07.1934г</a:t>
            </a:r>
            <a:r>
              <a:rPr lang="ru-RU" dirty="0" smtClean="0">
                <a:cs typeface="Times New Roman" pitchFamily="18" charset="0"/>
              </a:rPr>
              <a:t>. №52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Приказ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от </a:t>
            </a:r>
            <a:r>
              <a:rPr lang="ru-RU" dirty="0" smtClean="0">
                <a:cs typeface="Times New Roman" pitchFamily="18" charset="0"/>
              </a:rPr>
              <a:t>25.01.1935г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 smtClean="0">
                <a:cs typeface="Times New Roman" pitchFamily="18" charset="0"/>
              </a:rPr>
              <a:t>№8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66" y="60007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Приказ от 04.05.1934 №48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642918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Архивные документы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107154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Кожевин В.Г. руководил учебной частью в техникуме. В его обязанности входили: набор, отчисление, профориентация, посещаемость, </a:t>
            </a:r>
            <a:r>
              <a:rPr lang="ru-RU" sz="2000" dirty="0" smtClean="0">
                <a:cs typeface="Times New Roman" pitchFamily="18" charset="0"/>
              </a:rPr>
              <a:t>успеваемость, </a:t>
            </a:r>
            <a:r>
              <a:rPr lang="ru-RU" sz="2000" dirty="0" smtClean="0">
                <a:cs typeface="Times New Roman" pitchFamily="18" charset="0"/>
              </a:rPr>
              <a:t>организация учебного процесса, учебной практики, внеаудиторные мероприятия.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4214842" cy="42862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+mn-lt"/>
                <a:cs typeface="Times New Roman" pitchFamily="18" charset="0"/>
              </a:rPr>
              <a:t>Магер Н.А. </a:t>
            </a:r>
            <a:endParaRPr lang="ru-RU" sz="18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Содержимое 4" descr="9a45a176-99aa-4a4e-a30e-4335af11ed92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4286280" cy="2714643"/>
          </a:xfrm>
        </p:spPr>
      </p:pic>
      <p:pic>
        <p:nvPicPr>
          <p:cNvPr id="8" name="Рисунок 7" descr="C:\Users\museum\Desktop\КОЖЕВИН ДП 22 9 ТРОФИМОВА САВЧУК\В музей\Scan_005..._cr_cr_c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428736"/>
            <a:ext cx="35004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714356"/>
            <a:ext cx="80724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Директорский корпус 1934-1938гг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514351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cs typeface="Times New Roman" pitchFamily="18" charset="0"/>
              </a:rPr>
              <a:t>Чухманов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М.Т.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135729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 smtClean="0"/>
              <a:t>1934г</a:t>
            </a:r>
            <a:r>
              <a:rPr lang="ru-RU" dirty="0" smtClean="0"/>
              <a:t>. - Магер Н.А.</a:t>
            </a:r>
          </a:p>
          <a:p>
            <a:r>
              <a:rPr lang="ru-RU" dirty="0" smtClean="0"/>
              <a:t>Ноябрь 1934г. – Чухманов М.Т. </a:t>
            </a:r>
          </a:p>
          <a:p>
            <a:r>
              <a:rPr lang="ru-RU" dirty="0" smtClean="0"/>
              <a:t>Март 1936г. – Плотников Н.И.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6143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5500702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Их отличала добросовестность, высокая требовательность к себе и другим, они вникали во все проблемы и умели их решать. Они были первыми наставниками </a:t>
            </a:r>
            <a:r>
              <a:rPr lang="ru-RU" dirty="0" smtClean="0">
                <a:cs typeface="Times New Roman" pitchFamily="18" charset="0"/>
              </a:rPr>
              <a:t>Кожевина </a:t>
            </a:r>
            <a:r>
              <a:rPr lang="ru-RU" dirty="0" smtClean="0">
                <a:cs typeface="Times New Roman" pitchFamily="18" charset="0"/>
              </a:rPr>
              <a:t>В.Г. в </a:t>
            </a:r>
            <a:r>
              <a:rPr lang="ru-RU" dirty="0" smtClean="0">
                <a:cs typeface="Times New Roman" pitchFamily="18" charset="0"/>
              </a:rPr>
              <a:t>техникуме.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103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Дипломы студентов 1935 г.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7" name="Содержимое 6" descr="77382d46-aa9d-44ef-b392-c74d32f12c5e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2857521" cy="2000264"/>
          </a:xfrm>
        </p:spPr>
      </p:pic>
      <p:pic>
        <p:nvPicPr>
          <p:cNvPr id="9" name="Рисунок 8" descr="3d4eb7af-ebda-4aad-b494-7ed24ec43a30.jfif"/>
          <p:cNvPicPr>
            <a:picLocks noChangeAspect="1"/>
          </p:cNvPicPr>
          <p:nvPr/>
        </p:nvPicPr>
        <p:blipFill>
          <a:blip r:embed="rId4" cstate="print"/>
          <a:srcRect l="3547"/>
          <a:stretch>
            <a:fillRect/>
          </a:stretch>
        </p:blipFill>
        <p:spPr>
          <a:xfrm>
            <a:off x="0" y="4000504"/>
            <a:ext cx="6022285" cy="2214578"/>
          </a:xfrm>
          <a:prstGeom prst="rect">
            <a:avLst/>
          </a:prstGeom>
        </p:spPr>
      </p:pic>
      <p:pic>
        <p:nvPicPr>
          <p:cNvPr id="10" name="Рисунок 9" descr="5517fb32-9f73-4204-bd55-33811e7b5108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285860"/>
            <a:ext cx="2618239" cy="5113253"/>
          </a:xfrm>
          <a:prstGeom prst="rect">
            <a:avLst/>
          </a:prstGeom>
        </p:spPr>
      </p:pic>
      <p:pic>
        <p:nvPicPr>
          <p:cNvPr id="11" name="Рисунок 10" descr="ca94ed8c-a0fa-4049-8492-510c46220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1571612"/>
            <a:ext cx="3085960" cy="200026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pic>
        <p:nvPicPr>
          <p:cNvPr id="35844" name="Picture 4" descr="C:\Users\museum\Desktop\КОЖЕВИН ДП 22 9 ТРОФИМОВА САВЧУК\В музей\Scan_001.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1214420"/>
            <a:ext cx="3429029" cy="2286018"/>
          </a:xfrm>
          <a:prstGeom prst="rect">
            <a:avLst/>
          </a:prstGeom>
          <a:noFill/>
        </p:spPr>
      </p:pic>
      <p:pic>
        <p:nvPicPr>
          <p:cNvPr id="1026" name="Picture 2" descr="C:\Users\museum\Desktop\КОЖЕВИН ДП 22 9 ТРОФИМОВА САВЧУК\В музей\Scan_006_cr.jpg"/>
          <p:cNvPicPr>
            <a:picLocks noChangeAspect="1" noChangeArrowheads="1"/>
          </p:cNvPicPr>
          <p:nvPr/>
        </p:nvPicPr>
        <p:blipFill>
          <a:blip r:embed="rId4" cstate="print"/>
          <a:srcRect r="4783"/>
          <a:stretch>
            <a:fillRect/>
          </a:stretch>
        </p:blipFill>
        <p:spPr bwMode="auto">
          <a:xfrm>
            <a:off x="5429256" y="3571876"/>
            <a:ext cx="3500462" cy="288877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71435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 личных архивов В. Г. Кожевина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1500174"/>
            <a:ext cx="4857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С 1932 года постоянным местом прописки техникума стал Рудничный </a:t>
            </a:r>
            <a:r>
              <a:rPr lang="ru-RU" dirty="0" smtClean="0">
                <a:cs typeface="Times New Roman" pitchFamily="18" charset="0"/>
              </a:rPr>
              <a:t>район. Техникум </a:t>
            </a:r>
            <a:r>
              <a:rPr lang="ru-RU" dirty="0" smtClean="0">
                <a:cs typeface="Times New Roman" pitchFamily="18" charset="0"/>
              </a:rPr>
              <a:t>всегда был центром общественной жизни и патриотического воспитания в районе: избирательная компания 1937 г. перепись населения, участие в проведении демонстраций к красным датам страны, в спортивных соревнованиях, организация работы студентов в </a:t>
            </a:r>
            <a:r>
              <a:rPr lang="ru-RU" dirty="0" smtClean="0">
                <a:cs typeface="Times New Roman" pitchFamily="18" charset="0"/>
              </a:rPr>
              <a:t>колхозе - все </a:t>
            </a:r>
            <a:r>
              <a:rPr lang="ru-RU" dirty="0" smtClean="0">
                <a:cs typeface="Times New Roman" pitchFamily="18" charset="0"/>
              </a:rPr>
              <a:t>это Кожевин. 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Работая </a:t>
            </a:r>
            <a:r>
              <a:rPr lang="ru-RU" dirty="0" smtClean="0">
                <a:cs typeface="Times New Roman" pitchFamily="18" charset="0"/>
              </a:rPr>
              <a:t>в техникуме, </a:t>
            </a:r>
            <a:r>
              <a:rPr lang="ru-RU" dirty="0" smtClean="0">
                <a:cs typeface="Times New Roman" pitchFamily="18" charset="0"/>
              </a:rPr>
              <a:t>он </a:t>
            </a:r>
            <a:r>
              <a:rPr lang="ru-RU" dirty="0" smtClean="0">
                <a:cs typeface="Times New Roman" pitchFamily="18" charset="0"/>
              </a:rPr>
              <a:t>до сентября 1938 года, создавал  шахтерские кадры  для работы на тяжелейших шахтах </a:t>
            </a:r>
            <a:r>
              <a:rPr lang="ru-RU" dirty="0" smtClean="0">
                <a:cs typeface="Times New Roman" pitchFamily="18" charset="0"/>
              </a:rPr>
              <a:t>«</a:t>
            </a:r>
            <a:r>
              <a:rPr lang="ru-RU" dirty="0" smtClean="0">
                <a:cs typeface="Times New Roman" pitchFamily="18" charset="0"/>
              </a:rPr>
              <a:t>Диагональная», «</a:t>
            </a:r>
            <a:r>
              <a:rPr lang="ru-RU" dirty="0" smtClean="0">
                <a:cs typeface="Times New Roman" pitchFamily="18" charset="0"/>
              </a:rPr>
              <a:t>Центральная», «</a:t>
            </a:r>
            <a:r>
              <a:rPr lang="ru-RU" dirty="0" smtClean="0">
                <a:cs typeface="Times New Roman" pitchFamily="18" charset="0"/>
              </a:rPr>
              <a:t>Северная»., проводил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 большую работу по связи </a:t>
            </a:r>
            <a:r>
              <a:rPr lang="ru-RU" dirty="0" smtClean="0">
                <a:cs typeface="Times New Roman" pitchFamily="18" charset="0"/>
              </a:rPr>
              <a:t>техникума </a:t>
            </a:r>
            <a:r>
              <a:rPr lang="ru-RU" dirty="0" smtClean="0">
                <a:cs typeface="Times New Roman" pitchFamily="18" charset="0"/>
              </a:rPr>
              <a:t>с шахтами </a:t>
            </a:r>
            <a:r>
              <a:rPr lang="ru-RU" dirty="0" smtClean="0">
                <a:cs typeface="Times New Roman" pitchFamily="18" charset="0"/>
              </a:rPr>
              <a:t>Кузбасса.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smtClean="0">
                <a:latin typeface="+mn-lt"/>
                <a:cs typeface="Times New Roman" pitchFamily="18" charset="0"/>
              </a:rPr>
              <a:t>Семья В.Г. Кожевина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5429264"/>
            <a:ext cx="3143240" cy="92869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800" b="0" dirty="0" smtClean="0">
                <a:cs typeface="Times New Roman" pitchFamily="18" charset="0"/>
              </a:rPr>
              <a:t>В.И. </a:t>
            </a:r>
            <a:r>
              <a:rPr lang="ru-RU" sz="1800" b="0" dirty="0" err="1" smtClean="0">
                <a:cs typeface="Times New Roman" pitchFamily="18" charset="0"/>
              </a:rPr>
              <a:t>Немчанинова</a:t>
            </a:r>
            <a:r>
              <a:rPr lang="ru-RU" sz="1800" b="0" dirty="0" smtClean="0">
                <a:cs typeface="Times New Roman" pitchFamily="18" charset="0"/>
              </a:rPr>
              <a:t> (жена), июнь 1935 г.</a:t>
            </a:r>
            <a:endParaRPr lang="ru-RU" sz="1800" b="0" dirty="0" smtClean="0">
              <a:cs typeface="Times New Roman" pitchFamily="18" charset="0"/>
            </a:endParaRPr>
          </a:p>
        </p:txBody>
      </p:sp>
      <p:pic>
        <p:nvPicPr>
          <p:cNvPr id="9" name="Содержимое 8" descr="4dc0f6f3-b789-499a-a4c3-0a4851bbcd88.jf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1932792" cy="2928958"/>
          </a:xfrm>
        </p:spPr>
      </p:pic>
      <p:pic>
        <p:nvPicPr>
          <p:cNvPr id="12" name="Содержимое 8" descr="4933ab4b-d768-4c98-b3d1-9428687d1aa5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643182"/>
            <a:ext cx="4863310" cy="2927551"/>
          </a:xfrm>
          <a:prstGeom prst="rect">
            <a:avLst/>
          </a:prstGeom>
        </p:spPr>
      </p:pic>
      <p:sp>
        <p:nvSpPr>
          <p:cNvPr id="13" name="Текст 4"/>
          <p:cNvSpPr txBox="1">
            <a:spLocks/>
          </p:cNvSpPr>
          <p:nvPr/>
        </p:nvSpPr>
        <p:spPr>
          <a:xfrm>
            <a:off x="3143240" y="5786454"/>
            <a:ext cx="600076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Семья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Кожевиных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– Владимир Григорьевич, Варвара Игнатьевна, Ольга (1945г),  Володя (1937г.), Нина(1939г), июль 1960 г.</a:t>
            </a:r>
            <a:r>
              <a:rPr lang="ru-RU" dirty="0" smtClean="0">
                <a:cs typeface="Times New Roman" pitchFamily="18" charset="0"/>
              </a:rPr>
              <a:t>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Горный техникум для Кожевина – место встречи со своей будущей женой Варварой Игнатьевной </a:t>
            </a:r>
            <a:r>
              <a:rPr lang="ru-RU" dirty="0" err="1" smtClean="0">
                <a:cs typeface="Times New Roman" pitchFamily="18" charset="0"/>
              </a:rPr>
              <a:t>Немчаниновой</a:t>
            </a:r>
            <a:r>
              <a:rPr lang="ru-RU" dirty="0" smtClean="0">
                <a:cs typeface="Times New Roman" pitchFamily="18" charset="0"/>
              </a:rPr>
              <a:t>. Она приехала по распределению из Кировской области.  С 1935 года работала преподавателем истории в техникуме. Именно здесь она познакомилась с В. Г. </a:t>
            </a:r>
            <a:r>
              <a:rPr lang="ru-RU" dirty="0" err="1" smtClean="0">
                <a:cs typeface="Times New Roman" pitchFamily="18" charset="0"/>
              </a:rPr>
              <a:t>Кожевиным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6146" name="Picture 2" descr="https://sun9-80.userapi.com/impg/sbAUg28XMoydhhaxueTxKuBHJYGtL920itpe6w/oWL1wOGyTL4.jpg?size=810x1080&amp;quality=95&amp;sign=7469f2e179a76404fefb26ca357fe5f9&amp;type=album"/>
          <p:cNvPicPr>
            <a:picLocks noChangeAspect="1" noChangeArrowheads="1"/>
          </p:cNvPicPr>
          <p:nvPr/>
        </p:nvPicPr>
        <p:blipFill>
          <a:blip r:embed="rId3" cstate="print"/>
          <a:srcRect l="15894" t="8940" r="4635" b="3145"/>
          <a:stretch>
            <a:fillRect/>
          </a:stretch>
        </p:blipFill>
        <p:spPr bwMode="auto">
          <a:xfrm rot="16200000">
            <a:off x="4619222" y="2524522"/>
            <a:ext cx="2905952" cy="4286280"/>
          </a:xfrm>
          <a:prstGeom prst="rect">
            <a:avLst/>
          </a:prstGeom>
          <a:noFill/>
        </p:spPr>
      </p:pic>
      <p:pic>
        <p:nvPicPr>
          <p:cNvPr id="6147" name="Picture 3" descr="C:\Users\museum\Desktop\КОЖЕВИН ДП 22 9 ТРОФИМОВА САВЧУК\Кожевин\PpQeQJGgxsQ.jpg"/>
          <p:cNvPicPr>
            <a:picLocks noChangeAspect="1" noChangeArrowheads="1"/>
          </p:cNvPicPr>
          <p:nvPr/>
        </p:nvPicPr>
        <p:blipFill>
          <a:blip r:embed="rId4" cstate="print"/>
          <a:srcRect l="14629" t="14896" r="24027" b="13333"/>
          <a:stretch>
            <a:fillRect/>
          </a:stretch>
        </p:blipFill>
        <p:spPr bwMode="auto">
          <a:xfrm>
            <a:off x="2000232" y="3214686"/>
            <a:ext cx="1837239" cy="28660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571536" y="6143644"/>
            <a:ext cx="9929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Кожевин В.Г.. Кузбасский политехнический институт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В сентябре 1938 года Владимира Григорьевича перевели на шахту «Северная». Здесь он работал помощником главного инженера, а затем главным </a:t>
            </a:r>
            <a:r>
              <a:rPr lang="ru-RU" dirty="0" smtClean="0">
                <a:cs typeface="Times New Roman" pitchFamily="18" charset="0"/>
              </a:rPr>
              <a:t>инженером.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 smtClean="0">
                <a:cs typeface="Times New Roman" pitchFamily="18" charset="0"/>
              </a:rPr>
              <a:t>наибольшей степени свои способности и талант горного инженера, он проявил, когда работал на различных должностях в угольной промышленности. Тогда никто не мог представить, что молодой завуч через тридцать лет, пройдя огромную жизненную школу технического руководителя и инженера </a:t>
            </a:r>
            <a:r>
              <a:rPr lang="ru-RU" dirty="0" smtClean="0">
                <a:cs typeface="Times New Roman" pitchFamily="18" charset="0"/>
              </a:rPr>
              <a:t>производственника, </a:t>
            </a:r>
            <a:r>
              <a:rPr lang="ru-RU" dirty="0" smtClean="0">
                <a:cs typeface="Times New Roman" pitchFamily="18" charset="0"/>
              </a:rPr>
              <a:t>возглавит крупнейшее высшее учебное </a:t>
            </a:r>
            <a:r>
              <a:rPr lang="ru-RU" dirty="0" smtClean="0">
                <a:cs typeface="Times New Roman" pitchFamily="18" charset="0"/>
              </a:rPr>
              <a:t>заведение – Кемеровский </a:t>
            </a:r>
            <a:r>
              <a:rPr lang="ru-RU" dirty="0" smtClean="0">
                <a:cs typeface="Times New Roman" pitchFamily="18" charset="0"/>
              </a:rPr>
              <a:t>горный институт и добьется больших высот 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4686304" cy="464347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1800" b="1" i="1" dirty="0" smtClean="0">
                <a:latin typeface="+mn-lt"/>
                <a:cs typeface="Times New Roman" pitchFamily="18" charset="0"/>
              </a:rPr>
              <a:t>Богатств </a:t>
            </a:r>
            <a:r>
              <a:rPr lang="ru-RU" sz="1800" b="1" i="1" dirty="0" smtClean="0">
                <a:latin typeface="+mn-lt"/>
                <a:cs typeface="Times New Roman" pitchFamily="18" charset="0"/>
              </a:rPr>
              <a:t>всех </a:t>
            </a:r>
            <a:r>
              <a:rPr lang="ru-RU" sz="1800" b="1" i="1" dirty="0" smtClean="0">
                <a:latin typeface="+mn-lt"/>
                <a:cs typeface="Times New Roman" pitchFamily="18" charset="0"/>
              </a:rPr>
              <a:t>в мире не нажить,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И всех наград не заслужить,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От всех невзгод не убежать,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И всех побед не одержать  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Но, если званья «Человек»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За свой ты удостоен век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И в годы трудные не сник,</a:t>
            </a:r>
            <a:br>
              <a:rPr lang="ru-RU" sz="1800" b="1" i="1" dirty="0" smtClean="0"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latin typeface="+mn-lt"/>
                <a:cs typeface="Times New Roman" pitchFamily="18" charset="0"/>
              </a:rPr>
              <a:t>То, значит, ты всего достиг.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i="1" dirty="0" smtClean="0">
                <a:latin typeface="+mn-lt"/>
                <a:cs typeface="Times New Roman" pitchFamily="18" charset="0"/>
              </a:rPr>
              <a:t>                                                        </a:t>
            </a:r>
            <a:br>
              <a:rPr lang="ru-RU" sz="2000" i="1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Содержимое 5" descr="e6a999b8-ed05-4090-9e8b-7dd7cdfa78c1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538" t="5317" r="7692" b="14932"/>
          <a:stretch>
            <a:fillRect/>
          </a:stretch>
        </p:blipFill>
        <p:spPr>
          <a:xfrm>
            <a:off x="4929190" y="928670"/>
            <a:ext cx="3714776" cy="5306823"/>
          </a:xfrm>
        </p:spPr>
      </p:pic>
      <p:sp>
        <p:nvSpPr>
          <p:cNvPr id="7" name="TextBox 6"/>
          <p:cNvSpPr txBox="1"/>
          <p:nvPr/>
        </p:nvSpPr>
        <p:spPr>
          <a:xfrm>
            <a:off x="642910" y="457200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cs typeface="Times New Roman" pitchFamily="18" charset="0"/>
              </a:rPr>
              <a:t>Из записных книжек В.Г. Кожевина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7843" t="3086" r="7842" b="2799"/>
          <a:stretch>
            <a:fillRect/>
          </a:stretch>
        </p:blipFill>
        <p:spPr bwMode="auto">
          <a:xfrm>
            <a:off x="7143768" y="785794"/>
            <a:ext cx="1754285" cy="23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385762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O:\copy_centr\КГТТ для разреза\стр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 l="11479" t="48958" r="11480" b="19792"/>
          <a:stretch>
            <a:fillRect/>
          </a:stretch>
        </p:blipFill>
        <p:spPr bwMode="auto">
          <a:xfrm>
            <a:off x="7000860" y="4857760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1643050"/>
            <a:ext cx="6858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Кемеровский </a:t>
            </a:r>
            <a:r>
              <a:rPr lang="ru-RU" dirty="0" smtClean="0"/>
              <a:t>горнотехнический техникум </a:t>
            </a:r>
            <a:r>
              <a:rPr lang="ru-RU" dirty="0" smtClean="0"/>
              <a:t>имени Кожевина Владимира Григорьевича был </a:t>
            </a:r>
            <a:r>
              <a:rPr lang="ru-RU" dirty="0" smtClean="0"/>
              <a:t>создан в сентябре 1929 года под названием «</a:t>
            </a:r>
            <a:r>
              <a:rPr lang="ru-RU" dirty="0" err="1" smtClean="0"/>
              <a:t>Щегловский</a:t>
            </a:r>
            <a:r>
              <a:rPr lang="ru-RU" dirty="0" smtClean="0"/>
              <a:t> индустриальный техникум» и начал подготовку по следующим направлениям: горное, химическое и металлургическое. </a:t>
            </a:r>
            <a:endParaRPr lang="ru-RU" dirty="0" smtClean="0"/>
          </a:p>
          <a:p>
            <a:pPr algn="just"/>
            <a:r>
              <a:rPr lang="ru-RU" dirty="0" smtClean="0"/>
              <a:t>С </a:t>
            </a:r>
            <a:r>
              <a:rPr lang="ru-RU" dirty="0" smtClean="0"/>
              <a:t>начала 1930 года каждое отделение получило отдельный статус техникума. Металлургический с переводом в город </a:t>
            </a:r>
            <a:r>
              <a:rPr lang="ru-RU" dirty="0" err="1" smtClean="0"/>
              <a:t>Сталинск</a:t>
            </a:r>
            <a:r>
              <a:rPr lang="ru-RU" dirty="0" smtClean="0"/>
              <a:t> (Новокузнецк), коксохимический при Коксохимическом заводе (г. Кемерово) и Горно-угольный (г. Кемерово).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 smtClean="0"/>
              <a:t>1932 году горный техникум произвел выпуск первых специалистов – техников по эксплуатации угольных месторождений в количестве 37 человек.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Это </a:t>
            </a:r>
            <a:r>
              <a:rPr lang="ru-RU" dirty="0" smtClean="0">
                <a:cs typeface="Times New Roman" pitchFamily="18" charset="0"/>
              </a:rPr>
              <a:t>время первых пятилеток, период индустриализации. Нужны были кадры – руководители среднего звена. </a:t>
            </a:r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err="1" smtClean="0">
                <a:cs typeface="Times New Roman" pitchFamily="18" charset="0"/>
              </a:rPr>
              <a:t>Кожевин</a:t>
            </a:r>
            <a:r>
              <a:rPr lang="ru-RU" dirty="0" smtClean="0">
                <a:cs typeface="Times New Roman" pitchFamily="18" charset="0"/>
              </a:rPr>
              <a:t> В.Г. работал в должности преподавателя специальных дисциплин, заместителя директора по учебной работе с марта 1934 года по сентябрь 1938 года. 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endParaRPr lang="ru-RU" dirty="0">
              <a:cs typeface="Times New Roman" pitchFamily="18" charset="0"/>
            </a:endParaRPr>
          </a:p>
        </p:txBody>
      </p:sp>
      <p:pic>
        <p:nvPicPr>
          <p:cNvPr id="13" name="Picture 6" descr="F:\медаль\AA_N_8 copy.gif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3214686"/>
            <a:ext cx="1164175" cy="165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282" y="85723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ГБПОУ «Кемеровский горнотехнический техникум </a:t>
            </a:r>
          </a:p>
          <a:p>
            <a:pPr algn="ctr"/>
            <a:r>
              <a:rPr lang="ru-RU" sz="2400" b="1" dirty="0" smtClean="0"/>
              <a:t>им. Кожевина В.Г.»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3857628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285860"/>
            <a:ext cx="50006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С 2014 года лучшие студенты горного отделения два раза в год по итогам промежуточной аттестации становятся получателями стипендии имени В.Г. Кожевина Областного общественного фонда «</a:t>
            </a:r>
            <a:r>
              <a:rPr lang="ru-RU" dirty="0" smtClean="0">
                <a:cs typeface="Times New Roman" pitchFamily="18" charset="0"/>
              </a:rPr>
              <a:t>Шахтерская </a:t>
            </a:r>
            <a:r>
              <a:rPr lang="ru-RU" dirty="0" smtClean="0">
                <a:cs typeface="Times New Roman" pitchFamily="18" charset="0"/>
              </a:rPr>
              <a:t>память» имени В.П. Романова.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По инициативе общественного фонда «Шахтерская память» имени В.П.Романова, поддержке коллектива преподавателей и студентов, 17 февраля 2023 года Кемеровскому горнотехническому техникуму присвоили имя Героя Социалистического труда, кандидата технических наук профессора  Кожевина Владимира Григорьевича. </a:t>
            </a:r>
          </a:p>
        </p:txBody>
      </p:sp>
      <p:pic>
        <p:nvPicPr>
          <p:cNvPr id="1026" name="Picture 2" descr="http://xn--c1adoj5aa.xn--p1ai/assets/images/Photo_news/2021/May/26.05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357586" cy="2518189"/>
          </a:xfrm>
          <a:prstGeom prst="rect">
            <a:avLst/>
          </a:prstGeom>
          <a:noFill/>
        </p:spPr>
      </p:pic>
      <p:pic>
        <p:nvPicPr>
          <p:cNvPr id="1028" name="Picture 4" descr="http://xn--c1adoj5aa.xn--p1ai/assets/images/Photo_news/2017/May/25.05(3)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714752"/>
            <a:ext cx="3357585" cy="25181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572560" cy="9286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Кожевин Владимир Григорьевич </a:t>
            </a:r>
            <a:br>
              <a:rPr lang="ru-RU" sz="2400" b="1" dirty="0" smtClean="0"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latin typeface="+mn-lt"/>
                <a:cs typeface="Times New Roman" pitchFamily="18" charset="0"/>
              </a:rPr>
              <a:t>(13.07.1907 –22.04. </a:t>
            </a:r>
            <a:r>
              <a:rPr lang="ru-RU" sz="2400" b="1" dirty="0" smtClean="0">
                <a:latin typeface="+mn-lt"/>
                <a:cs typeface="Times New Roman" pitchFamily="18" charset="0"/>
              </a:rPr>
              <a:t>1990гг.)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6286576" cy="48578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государственный деятель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в</a:t>
            </a:r>
            <a:r>
              <a:rPr lang="ru-RU" sz="1800" dirty="0" smtClean="0">
                <a:cs typeface="Times New Roman" pitchFamily="18" charset="0"/>
              </a:rPr>
              <a:t>ыдающийся </a:t>
            </a:r>
            <a:r>
              <a:rPr lang="ru-RU" sz="1800" dirty="0" smtClean="0">
                <a:cs typeface="Times New Roman" pitchFamily="18" charset="0"/>
              </a:rPr>
              <a:t>руководитель угольной промышленности </a:t>
            </a:r>
            <a:r>
              <a:rPr lang="ru-RU" sz="1800" dirty="0" smtClean="0">
                <a:cs typeface="Times New Roman" pitchFamily="18" charset="0"/>
              </a:rPr>
              <a:t>СССР, Кузбасса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г</a:t>
            </a:r>
            <a:r>
              <a:rPr lang="ru-RU" sz="1800" dirty="0" smtClean="0">
                <a:cs typeface="Times New Roman" pitchFamily="18" charset="0"/>
              </a:rPr>
              <a:t>орный </a:t>
            </a:r>
            <a:r>
              <a:rPr lang="ru-RU" sz="1800" dirty="0" smtClean="0">
                <a:cs typeface="Times New Roman" pitchFamily="18" charset="0"/>
              </a:rPr>
              <a:t>инженер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к</a:t>
            </a:r>
            <a:r>
              <a:rPr lang="ru-RU" sz="1800" dirty="0" smtClean="0">
                <a:cs typeface="Times New Roman" pitchFamily="18" charset="0"/>
              </a:rPr>
              <a:t>андидат </a:t>
            </a:r>
            <a:r>
              <a:rPr lang="ru-RU" sz="1800" dirty="0">
                <a:cs typeface="Times New Roman" pitchFamily="18" charset="0"/>
              </a:rPr>
              <a:t>технических </a:t>
            </a:r>
            <a:r>
              <a:rPr lang="ru-RU" sz="1800" dirty="0" smtClean="0">
                <a:cs typeface="Times New Roman" pitchFamily="18" charset="0"/>
              </a:rPr>
              <a:t>наук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п</a:t>
            </a:r>
            <a:r>
              <a:rPr lang="ru-RU" sz="1800" dirty="0" smtClean="0">
                <a:cs typeface="Times New Roman" pitchFamily="18" charset="0"/>
              </a:rPr>
              <a:t>рофессор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г</a:t>
            </a:r>
            <a:r>
              <a:rPr lang="ru-RU" sz="1800" dirty="0" smtClean="0">
                <a:cs typeface="Times New Roman" pitchFamily="18" charset="0"/>
              </a:rPr>
              <a:t>ерой </a:t>
            </a:r>
            <a:r>
              <a:rPr lang="ru-RU" sz="1800" dirty="0" smtClean="0">
                <a:cs typeface="Times New Roman" pitchFamily="18" charset="0"/>
              </a:rPr>
              <a:t>Социалистического труда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cs typeface="Times New Roman" pitchFamily="18" charset="0"/>
              </a:rPr>
              <a:t>Имеет: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о</a:t>
            </a:r>
            <a:r>
              <a:rPr lang="ru-RU" sz="1800" dirty="0" smtClean="0">
                <a:cs typeface="Times New Roman" pitchFamily="18" charset="0"/>
              </a:rPr>
              <a:t>рден </a:t>
            </a:r>
            <a:r>
              <a:rPr lang="ru-RU" sz="1800" dirty="0" smtClean="0">
                <a:cs typeface="Times New Roman" pitchFamily="18" charset="0"/>
              </a:rPr>
              <a:t>Ленина (дважды)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о</a:t>
            </a:r>
            <a:r>
              <a:rPr lang="ru-RU" sz="1800" dirty="0" smtClean="0">
                <a:cs typeface="Times New Roman" pitchFamily="18" charset="0"/>
              </a:rPr>
              <a:t>рден </a:t>
            </a:r>
            <a:r>
              <a:rPr lang="ru-RU" sz="1800" dirty="0" smtClean="0">
                <a:cs typeface="Times New Roman" pitchFamily="18" charset="0"/>
              </a:rPr>
              <a:t>Трудового Красного Знамени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м</a:t>
            </a:r>
            <a:r>
              <a:rPr lang="ru-RU" sz="1800" dirty="0" smtClean="0">
                <a:cs typeface="Times New Roman" pitchFamily="18" charset="0"/>
              </a:rPr>
              <a:t>едали</a:t>
            </a:r>
            <a:r>
              <a:rPr lang="ru-RU" sz="1800" dirty="0" smtClean="0">
                <a:cs typeface="Times New Roman" pitchFamily="18" charset="0"/>
              </a:rPr>
              <a:t>: </a:t>
            </a:r>
            <a:r>
              <a:rPr lang="ru-RU" sz="1800" dirty="0" smtClean="0">
                <a:cs typeface="Times New Roman" pitchFamily="18" charset="0"/>
              </a:rPr>
              <a:t>«За </a:t>
            </a:r>
            <a:r>
              <a:rPr lang="ru-RU" sz="1800" dirty="0" smtClean="0">
                <a:cs typeface="Times New Roman" pitchFamily="18" charset="0"/>
              </a:rPr>
              <a:t>доблестный труд в Великой Отечественной войне 1941–1945 гг</a:t>
            </a:r>
            <a:r>
              <a:rPr lang="ru-RU" sz="1800" dirty="0" smtClean="0">
                <a:cs typeface="Times New Roman" pitchFamily="18" charset="0"/>
              </a:rPr>
              <a:t>.»,  </a:t>
            </a:r>
            <a:r>
              <a:rPr lang="ru-RU" sz="1800" dirty="0" smtClean="0">
                <a:cs typeface="Times New Roman" pitchFamily="18" charset="0"/>
              </a:rPr>
              <a:t>«</a:t>
            </a:r>
            <a:r>
              <a:rPr lang="ru-RU" sz="1800" dirty="0" smtClean="0">
                <a:cs typeface="Times New Roman" pitchFamily="18" charset="0"/>
              </a:rPr>
              <a:t>За </a:t>
            </a:r>
            <a:r>
              <a:rPr lang="ru-RU" sz="1800" dirty="0" smtClean="0">
                <a:cs typeface="Times New Roman" pitchFamily="18" charset="0"/>
              </a:rPr>
              <a:t>трудовую </a:t>
            </a:r>
            <a:r>
              <a:rPr lang="ru-RU" sz="1800" dirty="0" smtClean="0">
                <a:cs typeface="Times New Roman" pitchFamily="18" charset="0"/>
              </a:rPr>
              <a:t>доблесть», </a:t>
            </a:r>
            <a:r>
              <a:rPr lang="ru-RU" sz="1800" dirty="0" smtClean="0">
                <a:cs typeface="Times New Roman" pitchFamily="18" charset="0"/>
              </a:rPr>
              <a:t>«</a:t>
            </a:r>
            <a:r>
              <a:rPr lang="ru-RU" sz="1800" dirty="0" smtClean="0">
                <a:cs typeface="Times New Roman" pitchFamily="18" charset="0"/>
              </a:rPr>
              <a:t>За </a:t>
            </a:r>
            <a:r>
              <a:rPr lang="ru-RU" sz="1800" dirty="0" smtClean="0">
                <a:cs typeface="Times New Roman" pitchFamily="18" charset="0"/>
              </a:rPr>
              <a:t>доблестный труд».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знак «Шахтёрская слава» </a:t>
            </a:r>
            <a:r>
              <a:rPr lang="ru-RU" sz="1800" dirty="0" smtClean="0">
                <a:cs typeface="Times New Roman" pitchFamily="18" charset="0"/>
              </a:rPr>
              <a:t>I, II, III </a:t>
            </a:r>
            <a:r>
              <a:rPr lang="ru-RU" sz="1800" dirty="0" smtClean="0">
                <a:cs typeface="Times New Roman" pitchFamily="18" charset="0"/>
              </a:rPr>
              <a:t>степеней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1800" dirty="0" smtClean="0">
                <a:cs typeface="Times New Roman" pitchFamily="18" charset="0"/>
              </a:rPr>
              <a:t> медаль им. академика Сергея Ивановича Вавилова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YX8h578V9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714488"/>
            <a:ext cx="2786082" cy="395916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607223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Родители Владимира </a:t>
            </a:r>
            <a:r>
              <a:rPr lang="ru-RU" sz="2400" b="1" dirty="0" err="1" smtClean="0">
                <a:latin typeface="+mn-lt"/>
                <a:cs typeface="Times New Roman" pitchFamily="18" charset="0"/>
              </a:rPr>
              <a:t>Кожевина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488" y="5500702"/>
            <a:ext cx="2786082" cy="714379"/>
          </a:xfrm>
        </p:spPr>
        <p:txBody>
          <a:bodyPr>
            <a:noAutofit/>
          </a:bodyPr>
          <a:lstStyle/>
          <a:p>
            <a:pPr algn="ctr"/>
            <a:endParaRPr lang="ru-RU" sz="1800" dirty="0" smtClean="0">
              <a:cs typeface="Times New Roman" pitchFamily="18" charset="0"/>
            </a:endParaRPr>
          </a:p>
          <a:p>
            <a:pPr algn="ctr"/>
            <a:r>
              <a:rPr lang="ru-RU" sz="1800" b="0" dirty="0" err="1" smtClean="0">
                <a:cs typeface="Times New Roman" pitchFamily="18" charset="0"/>
              </a:rPr>
              <a:t>Кожевин</a:t>
            </a:r>
            <a:r>
              <a:rPr lang="ru-RU" sz="1800" b="0" dirty="0" smtClean="0">
                <a:cs typeface="Times New Roman" pitchFamily="18" charset="0"/>
              </a:rPr>
              <a:t> </a:t>
            </a:r>
            <a:r>
              <a:rPr lang="ru-RU" sz="1800" b="0" dirty="0" smtClean="0">
                <a:cs typeface="Times New Roman" pitchFamily="18" charset="0"/>
              </a:rPr>
              <a:t>Григорий  </a:t>
            </a:r>
            <a:r>
              <a:rPr lang="ru-RU" sz="1800" b="0" dirty="0" smtClean="0">
                <a:cs typeface="Times New Roman" pitchFamily="18" charset="0"/>
              </a:rPr>
              <a:t>Михайлович, </a:t>
            </a:r>
            <a:endParaRPr lang="ru-RU" sz="1800" b="0" dirty="0" smtClean="0">
              <a:cs typeface="Times New Roman" pitchFamily="18" charset="0"/>
            </a:endParaRPr>
          </a:p>
          <a:p>
            <a:pPr algn="ctr"/>
            <a:r>
              <a:rPr lang="ru-RU" sz="1800" b="0" dirty="0" smtClean="0">
                <a:cs typeface="Times New Roman" pitchFamily="18" charset="0"/>
              </a:rPr>
              <a:t>отец</a:t>
            </a:r>
            <a:endParaRPr lang="ru-RU" sz="1800" b="0" dirty="0" smtClean="0"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7158" y="5572140"/>
            <a:ext cx="2214578" cy="64294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7200" b="0" dirty="0" smtClean="0">
                <a:cs typeface="Times New Roman" pitchFamily="18" charset="0"/>
              </a:rPr>
              <a:t>Кожевина </a:t>
            </a:r>
            <a:endParaRPr lang="ru-RU" sz="7200" b="0" dirty="0" smtClean="0">
              <a:cs typeface="Times New Roman" pitchFamily="18" charset="0"/>
            </a:endParaRPr>
          </a:p>
          <a:p>
            <a:pPr algn="ctr"/>
            <a:r>
              <a:rPr lang="ru-RU" sz="7200" b="0" dirty="0" smtClean="0">
                <a:cs typeface="Times New Roman" pitchFamily="18" charset="0"/>
              </a:rPr>
              <a:t>Муза </a:t>
            </a:r>
            <a:r>
              <a:rPr lang="ru-RU" sz="7200" b="0" dirty="0" smtClean="0">
                <a:cs typeface="Times New Roman" pitchFamily="18" charset="0"/>
              </a:rPr>
              <a:t>Ивановна, мать</a:t>
            </a:r>
          </a:p>
          <a:p>
            <a:endParaRPr lang="ru-RU" dirty="0"/>
          </a:p>
        </p:txBody>
      </p:sp>
      <p:pic>
        <p:nvPicPr>
          <p:cNvPr id="11" name="Содержимое 10" descr="80e10564-103e-4e89-a743-9cd36943b997.jf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2341733" cy="312230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071678"/>
            <a:ext cx="2500330" cy="31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44" y="121442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Родители  были сельскими учителями, по традициям провинциальной  интеллигенции  сделали все, чтобы трое их сыновей получили образование.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Picture 2" descr="C:\Users\museum\Desktop\Кожевин политех\IMG_20230420_112814_899.jpg"/>
          <p:cNvPicPr>
            <a:picLocks noChangeAspect="1" noChangeArrowheads="1"/>
          </p:cNvPicPr>
          <p:nvPr/>
        </p:nvPicPr>
        <p:blipFill>
          <a:blip r:embed="rId5" cstate="print"/>
          <a:srcRect l="9937" t="16687" r="18520" b="10315"/>
          <a:stretch>
            <a:fillRect/>
          </a:stretch>
        </p:blipFill>
        <p:spPr bwMode="auto">
          <a:xfrm>
            <a:off x="5857884" y="2071678"/>
            <a:ext cx="2895986" cy="313731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8" y="528638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Свидетельство о рождении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В.Г. Кожевина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715008" y="5715016"/>
            <a:ext cx="2928958" cy="639762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cs typeface="Times New Roman" pitchFamily="18" charset="0"/>
              </a:rPr>
              <a:t>В.Г. </a:t>
            </a:r>
            <a:r>
              <a:rPr lang="ru-RU" sz="1800" b="0" dirty="0" err="1" smtClean="0">
                <a:cs typeface="Times New Roman" pitchFamily="18" charset="0"/>
              </a:rPr>
              <a:t>Кожевин</a:t>
            </a:r>
            <a:r>
              <a:rPr lang="ru-RU" sz="1800" b="0" dirty="0" smtClean="0">
                <a:cs typeface="Times New Roman" pitchFamily="18" charset="0"/>
              </a:rPr>
              <a:t> </a:t>
            </a:r>
            <a:endParaRPr lang="ru-RU" sz="1800" b="0" dirty="0" smtClean="0">
              <a:cs typeface="Times New Roman" pitchFamily="18" charset="0"/>
            </a:endParaRPr>
          </a:p>
          <a:p>
            <a:pPr algn="ctr"/>
            <a:r>
              <a:rPr lang="ru-RU" sz="1800" b="0" dirty="0" smtClean="0">
                <a:cs typeface="Times New Roman" pitchFamily="18" charset="0"/>
              </a:rPr>
              <a:t>с однокурсниками</a:t>
            </a:r>
            <a:endParaRPr lang="ru-RU" sz="1800" b="0" dirty="0">
              <a:cs typeface="Times New Roman" pitchFamily="18" charset="0"/>
            </a:endParaRPr>
          </a:p>
        </p:txBody>
      </p:sp>
      <p:pic>
        <p:nvPicPr>
          <p:cNvPr id="11" name="Содержимое 10" descr="d16e9a4f-e3b3-4227-ba03-7eda72c000a8.jf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86446" y="1285860"/>
            <a:ext cx="2908669" cy="4357718"/>
          </a:xfrm>
        </p:spPr>
      </p:pic>
      <p:sp>
        <p:nvSpPr>
          <p:cNvPr id="16386" name="AutoShape 2" descr="https://towiki.ru/images/thumb/7/70/%D0%9A%D0%BE%D0%BC%D0%BC%D0%B5%D1%80%D1%87%D0%B5%D1%81%D0%BA%D0%BE%D0%B5_%D1%83%D1%87%D0%B8%D0%BB%D0%B8%D1%89%D0%B5.jpg/260px-%D0%9A%D0%BE%D0%BC%D0%BC%D0%B5%D1%80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towiki.ru/images/thumb/7/70/%D0%9A%D0%BE%D0%BC%D0%BC%D0%B5%D1%80%D1%87%D0%B5%D1%81%D0%BA%D0%BE%D0%B5_%D1%83%D1%87%D0%B8%D0%BB%D0%B8%D1%89%D0%B5.jpg/260px-%D0%9A%D0%BE%D0%BC%D0%BC%D0%B5%D1%80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Файл:Коммерческое училище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3" name="AutoShape 9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5" name="AutoShape 11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7" name="AutoShape 13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9" name="AutoShape 15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1" name="AutoShape 17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3" name="AutoShape 19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5" name="AutoShape 21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7" name="AutoShape 23" descr="https://towiki.ru/images/thumb/b/b3/%D0%9F%D0%BE%D0%BB%D0%B8%D1%82%D0%B5%D1%85%D0%BD%D0%B8%D1%87%D0%B5%D1%81%D0%BA%D0%BE%D0%B5_%D1%83%D1%87%D0%B8%D0%BB%D0%B8%D1%89%D0%B5.jpg/260px-%D0%9F%D0%BE%D0%BB%D0%B8%D1%82%D0%B5%D1%85%D0%BD%D0%B8%D1%87%D0%B5%D1%81%D0%BA%D0%BE%D0%B5_%D1%83%D1%87%D0%B8%D0%BB%D0%B8%D1%89%D0%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4" cstate="print"/>
          <a:srcRect l="3711" t="25097" r="20703" b="17041"/>
          <a:stretch>
            <a:fillRect/>
          </a:stretch>
        </p:blipFill>
        <p:spPr bwMode="auto">
          <a:xfrm>
            <a:off x="285720" y="2643182"/>
            <a:ext cx="5143536" cy="30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928662" y="571501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Первый Сибирский политехникум </a:t>
            </a:r>
            <a:endParaRPr lang="ru-RU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г</a:t>
            </a:r>
            <a:r>
              <a:rPr lang="ru-RU" dirty="0" smtClean="0">
                <a:cs typeface="Times New Roman" pitchFamily="18" charset="0"/>
              </a:rPr>
              <a:t>. Томск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1142984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В 1926  </a:t>
            </a:r>
            <a:r>
              <a:rPr lang="ru-RU" dirty="0" smtClean="0">
                <a:cs typeface="Times New Roman" pitchFamily="18" charset="0"/>
              </a:rPr>
              <a:t>году, после окончания средней школы в г. Ачинске, старший сын  Владимир поступает на горное  отделение 1 –го Сибирского политехникума в </a:t>
            </a:r>
            <a:r>
              <a:rPr lang="ru-RU" dirty="0" smtClean="0">
                <a:cs typeface="Times New Roman" pitchFamily="18" charset="0"/>
              </a:rPr>
              <a:t>Томске.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744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26" y="1142984"/>
            <a:ext cx="850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Он остался под обещание предоставить возможность поступить на заочное отделение Индустриального  института имени  С.М.Кирова. Слово сдержали обе договаривающиеся стороны. По окончании лучшему студенту предложили поработать преподавателем в том же </a:t>
            </a:r>
            <a:r>
              <a:rPr lang="ru-RU" dirty="0" smtClean="0">
                <a:cs typeface="Times New Roman" pitchFamily="18" charset="0"/>
              </a:rPr>
              <a:t>техникуме.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2" name="Содержимое 9" descr="5562112f-80ab-4b73-b4ab-527404116a5b.jf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3714776" cy="2350757"/>
          </a:xfrm>
          <a:prstGeom prst="rect">
            <a:avLst/>
          </a:prstGeom>
        </p:spPr>
      </p:pic>
      <p:sp>
        <p:nvSpPr>
          <p:cNvPr id="13" name="Текст 5"/>
          <p:cNvSpPr txBox="1">
            <a:spLocks/>
          </p:cNvSpPr>
          <p:nvPr/>
        </p:nvSpPr>
        <p:spPr>
          <a:xfrm>
            <a:off x="428596" y="5072074"/>
            <a:ext cx="3714776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Студент Томского индустриального института В.Г. Кожевин (справа) с товарищем, Томск, 24 сентября 1931г.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1026" name="Picture 2" descr="C:\Users\museum\Desktop\Кожевин политех\IMG_20230420_112815_299.jpg"/>
          <p:cNvPicPr>
            <a:picLocks noChangeAspect="1" noChangeArrowheads="1"/>
          </p:cNvPicPr>
          <p:nvPr/>
        </p:nvPicPr>
        <p:blipFill>
          <a:blip r:embed="rId4" cstate="print"/>
          <a:srcRect l="17226" t="52537" r="24345" b="7692"/>
          <a:stretch>
            <a:fillRect/>
          </a:stretch>
        </p:blipFill>
        <p:spPr bwMode="auto">
          <a:xfrm>
            <a:off x="4572000" y="2571744"/>
            <a:ext cx="4145866" cy="235745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4876" y="5143512"/>
            <a:ext cx="378621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Студенческий билет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В.Г. Кожевина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855" cy="6858000"/>
          </a:xfrm>
          <a:prstGeom prst="rect">
            <a:avLst/>
          </a:prstGeom>
        </p:spPr>
      </p:pic>
      <p:pic>
        <p:nvPicPr>
          <p:cNvPr id="7" name="Рисунок 6" descr="Scan_005..._cr_cr1_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571744"/>
            <a:ext cx="3071834" cy="3357587"/>
          </a:xfrm>
          <a:prstGeom prst="rect">
            <a:avLst/>
          </a:prstGeom>
        </p:spPr>
      </p:pic>
      <p:pic>
        <p:nvPicPr>
          <p:cNvPr id="8" name="Рисунок 7" descr="Scan_001_c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500306"/>
            <a:ext cx="4429156" cy="3517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6248" y="607220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Здание техникума, </a:t>
            </a:r>
            <a:r>
              <a:rPr lang="ru-RU" dirty="0" smtClean="0">
                <a:cs typeface="Times New Roman" pitchFamily="18" charset="0"/>
              </a:rPr>
              <a:t>1935 г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072206"/>
            <a:ext cx="278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В.Г. </a:t>
            </a:r>
            <a:r>
              <a:rPr lang="ru-RU" dirty="0" err="1" smtClean="0">
                <a:cs typeface="Times New Roman" pitchFamily="18" charset="0"/>
              </a:rPr>
              <a:t>Кожевин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smtClean="0">
                <a:cs typeface="Times New Roman" pitchFamily="18" charset="0"/>
              </a:rPr>
              <a:t>1935 г.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71435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 личных архивов В.Г. Кожевина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1142985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В 1934 </a:t>
            </a:r>
            <a:r>
              <a:rPr lang="ru-RU" dirty="0" smtClean="0">
                <a:cs typeface="Times New Roman" pitchFamily="18" charset="0"/>
              </a:rPr>
              <a:t>году В.Г. Кожевин окончил вуз. Получил направление в Кузбасс, в горный техникум. С марта </a:t>
            </a:r>
            <a:r>
              <a:rPr lang="ru-RU" dirty="0" smtClean="0">
                <a:cs typeface="Times New Roman" pitchFamily="18" charset="0"/>
              </a:rPr>
              <a:t>1934 года </a:t>
            </a:r>
            <a:r>
              <a:rPr lang="ru-RU" dirty="0" smtClean="0">
                <a:cs typeface="Times New Roman" pitchFamily="18" charset="0"/>
              </a:rPr>
              <a:t>началась карьера Кожевина В.Г. в Кузбассе с должности преподавателя </a:t>
            </a:r>
            <a:r>
              <a:rPr lang="ru-RU" dirty="0" smtClean="0">
                <a:cs typeface="Times New Roman" pitchFamily="18" charset="0"/>
              </a:rPr>
              <a:t>специальных дисциплин </a:t>
            </a:r>
            <a:r>
              <a:rPr lang="ru-RU" dirty="0" smtClean="0">
                <a:cs typeface="Times New Roman" pitchFamily="18" charset="0"/>
              </a:rPr>
              <a:t>и заместителя директора по учебной работе Кемеровского горного </a:t>
            </a:r>
            <a:r>
              <a:rPr lang="ru-RU" dirty="0" smtClean="0">
                <a:cs typeface="Times New Roman" pitchFamily="18" charset="0"/>
              </a:rPr>
              <a:t>техникума.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пбл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55" y="0"/>
            <a:ext cx="9147855" cy="6858000"/>
          </a:xfrm>
          <a:prstGeom prst="rect">
            <a:avLst/>
          </a:prstGeom>
        </p:spPr>
      </p:pic>
      <p:pic>
        <p:nvPicPr>
          <p:cNvPr id="6" name="Содержимое 6" descr="Автобиография 1 (1942 г.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306" t="4348" r="1060"/>
          <a:stretch>
            <a:fillRect/>
          </a:stretch>
        </p:blipFill>
        <p:spPr>
          <a:xfrm>
            <a:off x="214282" y="2928934"/>
            <a:ext cx="2214578" cy="3143272"/>
          </a:xfrm>
        </p:spPr>
      </p:pic>
      <p:pic>
        <p:nvPicPr>
          <p:cNvPr id="7" name="Рисунок 6" descr="Автобиография 2 (1942 г.).jpg"/>
          <p:cNvPicPr>
            <a:picLocks noChangeAspect="1"/>
          </p:cNvPicPr>
          <p:nvPr/>
        </p:nvPicPr>
        <p:blipFill>
          <a:blip r:embed="rId4" cstate="print"/>
          <a:srcRect l="11111" t="4304" r="5556"/>
          <a:stretch>
            <a:fillRect/>
          </a:stretch>
        </p:blipFill>
        <p:spPr>
          <a:xfrm>
            <a:off x="2428860" y="2928934"/>
            <a:ext cx="2143140" cy="3177043"/>
          </a:xfrm>
          <a:prstGeom prst="rect">
            <a:avLst/>
          </a:prstGeom>
        </p:spPr>
      </p:pic>
      <p:pic>
        <p:nvPicPr>
          <p:cNvPr id="10" name="Рисунок 9" descr="C:\Users\museum\Desktop\КОЖЕВИН ДП 22 9 ТРОФИМОВА САВЧУК\Архив\Личный листок по учету кадров 2.jpg"/>
          <p:cNvPicPr/>
          <p:nvPr/>
        </p:nvPicPr>
        <p:blipFill>
          <a:blip r:embed="rId5" cstate="print"/>
          <a:srcRect l="8825"/>
          <a:stretch>
            <a:fillRect/>
          </a:stretch>
        </p:blipFill>
        <p:spPr bwMode="auto">
          <a:xfrm>
            <a:off x="6643702" y="2928934"/>
            <a:ext cx="228598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9"/>
          <p:cNvSpPr>
            <a:spLocks noGrp="1"/>
          </p:cNvSpPr>
          <p:nvPr>
            <p:ph type="title"/>
          </p:nvPr>
        </p:nvSpPr>
        <p:spPr>
          <a:xfrm>
            <a:off x="1428728" y="571480"/>
            <a:ext cx="6572296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  <a:cs typeface="Times New Roman" pitchFamily="18" charset="0"/>
              </a:rPr>
              <a:t>Архивные документы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Автобиография Кожевина </a:t>
            </a:r>
            <a:r>
              <a:rPr lang="ru-RU" dirty="0" smtClean="0">
                <a:cs typeface="Times New Roman" pitchFamily="18" charset="0"/>
              </a:rPr>
              <a:t>В.Г., 1942г.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4337" name="Picture 1" descr="C:\Users\museum\Desktop\КОЖЕВИН ДП 22 9 ТРОФИМОВА САВЧУК\Архив\Личный листок по учету кадров 1.jpg"/>
          <p:cNvPicPr>
            <a:picLocks noChangeAspect="1" noChangeArrowheads="1"/>
          </p:cNvPicPr>
          <p:nvPr/>
        </p:nvPicPr>
        <p:blipFill>
          <a:blip r:embed="rId6" cstate="print"/>
          <a:srcRect l="6667"/>
          <a:stretch>
            <a:fillRect/>
          </a:stretch>
        </p:blipFill>
        <p:spPr bwMode="auto">
          <a:xfrm>
            <a:off x="4714876" y="2928934"/>
            <a:ext cx="2094618" cy="31717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6314" y="60722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Личный листок по учету </a:t>
            </a:r>
            <a:r>
              <a:rPr lang="ru-RU" dirty="0" smtClean="0">
                <a:cs typeface="Times New Roman" pitchFamily="18" charset="0"/>
              </a:rPr>
              <a:t>кадров, 1947г.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28586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Именно в нашем техникуме В. Г. Кожевин начал «ковать» шахтерские </a:t>
            </a:r>
            <a:r>
              <a:rPr lang="ru-RU" dirty="0" smtClean="0">
                <a:cs typeface="Times New Roman" pitchFamily="18" charset="0"/>
              </a:rPr>
              <a:t>кадры </a:t>
            </a:r>
            <a:r>
              <a:rPr lang="ru-RU" dirty="0" smtClean="0">
                <a:cs typeface="Times New Roman" pitchFamily="18" charset="0"/>
              </a:rPr>
              <a:t>для угольной промышленности. Это был период становления  техникума. </a:t>
            </a:r>
            <a:r>
              <a:rPr lang="ru-RU" dirty="0" err="1" smtClean="0">
                <a:cs typeface="Times New Roman" pitchFamily="18" charset="0"/>
              </a:rPr>
              <a:t>Кожевин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В.Г. продолжил работу по улучшению методического обеспечения техникума. Экономические условия выживания своеобразны: все  основано на своем хозяйстве.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1192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Городской конкурс «Люди, события, факты»  Номинация: «Возвращение к истокам»  Тема: «Все начиналось с горного техникума»</vt:lpstr>
      <vt:lpstr>Слайд 2</vt:lpstr>
      <vt:lpstr>Слайд 3</vt:lpstr>
      <vt:lpstr>Кожевин Владимир Григорьевич  (13.07.1907 –22.04. 1990гг.)</vt:lpstr>
      <vt:lpstr>Родители Владимира Кожевина</vt:lpstr>
      <vt:lpstr>Слайд 6</vt:lpstr>
      <vt:lpstr>Слайд 7</vt:lpstr>
      <vt:lpstr>Слайд 8</vt:lpstr>
      <vt:lpstr>Архивные документы</vt:lpstr>
      <vt:lpstr>Архивные документы</vt:lpstr>
      <vt:lpstr>Контингент техникума 1934-1938 гг.</vt:lpstr>
      <vt:lpstr>Слайд 12</vt:lpstr>
      <vt:lpstr>Слайд 13</vt:lpstr>
      <vt:lpstr>Магер Н.А. </vt:lpstr>
      <vt:lpstr>Дипломы студентов 1935 г.</vt:lpstr>
      <vt:lpstr>Слайд 16</vt:lpstr>
      <vt:lpstr>Семья В.Г. Кожевина</vt:lpstr>
      <vt:lpstr>Слайд 18</vt:lpstr>
      <vt:lpstr>Богатств всех в мире не нажить, И всех наград не заслужить, От всех невзгод не убежать, И всех побед не одержать   Но, если званья «Человек» За свой ты удостоен век И в годы трудные не сник, То, значит, ты всего достиг.                                                         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 Ступина</dc:creator>
  <cp:lastModifiedBy>Bolener</cp:lastModifiedBy>
  <cp:revision>137</cp:revision>
  <dcterms:created xsi:type="dcterms:W3CDTF">2023-01-30T14:17:58Z</dcterms:created>
  <dcterms:modified xsi:type="dcterms:W3CDTF">2023-04-25T08:58:37Z</dcterms:modified>
</cp:coreProperties>
</file>