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9" r:id="rId2"/>
    <p:sldId id="260" r:id="rId3"/>
    <p:sldId id="270" r:id="rId4"/>
    <p:sldId id="271" r:id="rId5"/>
    <p:sldId id="272" r:id="rId6"/>
    <p:sldId id="274" r:id="rId7"/>
    <p:sldId id="273" r:id="rId8"/>
    <p:sldId id="263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22"/>
    <a:srgbClr val="0065AF"/>
    <a:srgbClr val="142440"/>
    <a:srgbClr val="0071B9"/>
    <a:srgbClr val="46A5DA"/>
    <a:srgbClr val="7FCEF4"/>
    <a:srgbClr val="1D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2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33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FF486-2789-440C-98F8-044BDCE2F87C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63E08-3B18-4B80-B4F2-3CE8BD598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31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3E736-5812-4DC2-B19E-42A02D0B21DF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14A95-8937-4361-A968-81BE03984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151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83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53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0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25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92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06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9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97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65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9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72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C160D-65DC-4AE8-A43D-60C241564806}" type="datetimeFigureOut">
              <a:rPr lang="ru-RU" smtClean="0"/>
              <a:t>17.05.2021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81A05-F9AE-433F-B653-E1DE8F4CC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26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Заявка на конкурс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3386" y="1107971"/>
            <a:ext cx="74060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dirty="0">
                <a:ln w="0"/>
                <a:cs typeface="Times New Roman" panose="02020603050405020304" pitchFamily="18" charset="0"/>
              </a:rPr>
              <a:t>Название конкурса: </a:t>
            </a:r>
            <a:r>
              <a:rPr lang="en-US" dirty="0">
                <a:ln w="0"/>
                <a:cs typeface="Times New Roman" panose="02020603050405020304" pitchFamily="18" charset="0"/>
              </a:rPr>
              <a:t>III</a:t>
            </a:r>
            <a:r>
              <a:rPr lang="ru-RU" dirty="0">
                <a:ln w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Городской </a:t>
            </a:r>
            <a:r>
              <a:rPr lang="ru-RU" dirty="0">
                <a:ln w="0"/>
                <a:cs typeface="Times New Roman" panose="02020603050405020304" pitchFamily="18" charset="0"/>
              </a:rPr>
              <a:t>проект «Люди, события, факты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…»</a:t>
            </a:r>
          </a:p>
          <a:p>
            <a:pPr indent="266700"/>
            <a:r>
              <a:rPr lang="ru-RU" dirty="0" smtClean="0">
                <a:ln w="0"/>
                <a:cs typeface="Times New Roman" panose="02020603050405020304" pitchFamily="18" charset="0"/>
              </a:rPr>
              <a:t>Номинация</a:t>
            </a:r>
            <a:r>
              <a:rPr lang="ru-RU" dirty="0">
                <a:ln w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«Необычное в обычном»</a:t>
            </a:r>
            <a:endParaRPr lang="ru-RU" dirty="0">
              <a:ln w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6535" y="4718735"/>
            <a:ext cx="77225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ПАО «Кокс»</a:t>
            </a: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Авторский состав проекта: </a:t>
            </a:r>
            <a:endParaRPr lang="ru-RU" b="1" dirty="0" smtClean="0">
              <a:ln w="0"/>
              <a:cs typeface="Times New Roman" panose="02020603050405020304" pitchFamily="18" charset="0"/>
            </a:endParaRP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Булаевская М.Б. </a:t>
            </a:r>
            <a:r>
              <a:rPr lang="ru-RU" dirty="0">
                <a:ln w="0"/>
                <a:cs typeface="Times New Roman" panose="02020603050405020304" pitchFamily="18" charset="0"/>
              </a:rPr>
              <a:t>– директор по персоналу и социальным вопросам</a:t>
            </a:r>
          </a:p>
          <a:p>
            <a:pPr indent="266700"/>
            <a:r>
              <a:rPr lang="ru-RU" b="1" dirty="0" smtClean="0">
                <a:ln w="0"/>
                <a:cs typeface="Times New Roman" panose="02020603050405020304" pitchFamily="18" charset="0"/>
              </a:rPr>
              <a:t>Субботин </a:t>
            </a:r>
            <a:r>
              <a:rPr lang="ru-RU" b="1" dirty="0">
                <a:ln w="0"/>
                <a:cs typeface="Times New Roman" panose="02020603050405020304" pitchFamily="18" charset="0"/>
              </a:rPr>
              <a:t>С.П. </a:t>
            </a:r>
            <a:r>
              <a:rPr lang="ru-RU" dirty="0">
                <a:ln w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 </a:t>
            </a:r>
            <a:r>
              <a:rPr lang="ru-RU" dirty="0">
                <a:ln w="0"/>
                <a:cs typeface="Times New Roman" panose="02020603050405020304" pitchFamily="18" charset="0"/>
              </a:rPr>
              <a:t>директор по науке и инновационным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технологиям</a:t>
            </a:r>
          </a:p>
          <a:p>
            <a:pPr indent="266700"/>
            <a:r>
              <a:rPr lang="ru-RU" b="1" dirty="0" smtClean="0">
                <a:ln w="0"/>
                <a:cs typeface="Times New Roman" panose="02020603050405020304" pitchFamily="18" charset="0"/>
              </a:rPr>
              <a:t>Клещева </a:t>
            </a:r>
            <a:r>
              <a:rPr lang="ru-RU" b="1" dirty="0">
                <a:ln w="0"/>
                <a:cs typeface="Times New Roman" panose="02020603050405020304" pitchFamily="18" charset="0"/>
              </a:rPr>
              <a:t>Т.Ю. </a:t>
            </a:r>
            <a:r>
              <a:rPr lang="ru-RU" dirty="0">
                <a:ln w="0"/>
                <a:cs typeface="Times New Roman" panose="02020603050405020304" pitchFamily="18" charset="0"/>
              </a:rPr>
              <a:t>– начальник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УИОС</a:t>
            </a: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Храмцова К.А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. </a:t>
            </a:r>
            <a:r>
              <a:rPr lang="ru-RU" dirty="0">
                <a:ln w="0"/>
                <a:cs typeface="Times New Roman" panose="02020603050405020304" pitchFamily="18" charset="0"/>
              </a:rPr>
              <a:t>–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 редактор </a:t>
            </a:r>
            <a:r>
              <a:rPr lang="ru-RU" dirty="0">
                <a:ln w="0"/>
                <a:cs typeface="Times New Roman" panose="02020603050405020304" pitchFamily="18" charset="0"/>
              </a:rPr>
              <a:t>УИОС</a:t>
            </a:r>
          </a:p>
          <a:p>
            <a:pPr indent="266700"/>
            <a:r>
              <a:rPr lang="ru-RU" b="1" dirty="0">
                <a:ln w="0"/>
                <a:cs typeface="Times New Roman" panose="02020603050405020304" pitchFamily="18" charset="0"/>
              </a:rPr>
              <a:t>Сокотухин Д.А. </a:t>
            </a:r>
            <a:r>
              <a:rPr lang="ru-RU" dirty="0">
                <a:ln w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n w="0"/>
                <a:cs typeface="Times New Roman" panose="02020603050405020304" pitchFamily="18" charset="0"/>
              </a:rPr>
              <a:t>художник-конструктор (дизайнер)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59124" y="3075383"/>
            <a:ext cx="67415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ПАО «Кокс»</a:t>
            </a:r>
            <a:b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300" b="1" dirty="0" smtClean="0">
                <a:solidFill>
                  <a:srgbClr val="0065A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деталях</a:t>
            </a:r>
            <a:endParaRPr lang="ru-RU" sz="3300" b="1" dirty="0">
              <a:solidFill>
                <a:srgbClr val="0065A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rgbClr val="142440"/>
              </a:gs>
              <a:gs pos="43000">
                <a:srgbClr val="1D4971"/>
              </a:gs>
              <a:gs pos="72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32548" r="4405" b="27061"/>
          <a:stretch/>
        </p:blipFill>
        <p:spPr>
          <a:xfrm>
            <a:off x="0" y="-1"/>
            <a:ext cx="9144000" cy="2962338"/>
          </a:xfrm>
          <a:prstGeom prst="rect">
            <a:avLst/>
          </a:prstGeom>
          <a:effectLst>
            <a:reflection blurRad="88900" stA="52000" endPos="20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754766" y="5685734"/>
            <a:ext cx="6340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информации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общественных связей ПАО «Кокс»</a:t>
            </a:r>
          </a:p>
          <a:p>
            <a:pPr algn="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(Входит в Промышленно-металлургический холдинг)</a:t>
            </a:r>
            <a:endParaRPr lang="ru-RU" sz="1600" dirty="0">
              <a:solidFill>
                <a:schemeClr val="bg1">
                  <a:lumMod val="85000"/>
                </a:schemeClr>
              </a:solidFill>
            </a:endParaRPr>
          </a:p>
          <a:p>
            <a:endParaRPr lang="ru-RU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3664" y="3728638"/>
            <a:ext cx="67415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История ПАО «Кокс»</a:t>
            </a:r>
            <a:br>
              <a:rPr lang="ru-RU" sz="3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3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деталях</a:t>
            </a:r>
            <a:endParaRPr lang="ru-RU" sz="33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CE9199-1DD8-4314-9C7F-96B9FAEC4033}"/>
              </a:ext>
            </a:extLst>
          </p:cNvPr>
          <p:cNvGrpSpPr/>
          <p:nvPr/>
        </p:nvGrpSpPr>
        <p:grpSpPr>
          <a:xfrm>
            <a:off x="927007" y="-1068059"/>
            <a:ext cx="13728729" cy="1718954"/>
            <a:chOff x="-4584727" y="6393990"/>
            <a:chExt cx="13728729" cy="171895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B2C233-8FB8-4BC4-8278-E747781DE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5525" y="3824467"/>
              <a:ext cx="1718953" cy="6858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EA7EF37-129E-465A-B20B-7F7BBE6C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15204" y="3824468"/>
              <a:ext cx="1718953" cy="68580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4" b="32917"/>
          <a:stretch/>
        </p:blipFill>
        <p:spPr>
          <a:xfrm>
            <a:off x="0" y="-30778"/>
            <a:ext cx="9144000" cy="36587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0372" y="-64131"/>
            <a:ext cx="1602683" cy="530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E99865E-BDDE-4836-8062-01F89D592B85}"/>
              </a:ext>
            </a:extLst>
          </p:cNvPr>
          <p:cNvGrpSpPr/>
          <p:nvPr/>
        </p:nvGrpSpPr>
        <p:grpSpPr>
          <a:xfrm>
            <a:off x="-12311853" y="-1068060"/>
            <a:ext cx="21455853" cy="2007859"/>
            <a:chOff x="-4584727" y="6393990"/>
            <a:chExt cx="13728729" cy="171895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94FFCD-6721-45A5-9F49-E3120119A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55525" y="3824467"/>
              <a:ext cx="1718953" cy="685800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E8C0D83-0866-4BC9-B86A-F2CA3877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15204" y="3824468"/>
              <a:ext cx="1718953" cy="685800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1" y="3605845"/>
            <a:ext cx="117611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98556" y="10343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65A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истории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207" y="4963508"/>
            <a:ext cx="3066655" cy="18944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1640" y="2833815"/>
            <a:ext cx="558427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Однажды в </a:t>
            </a:r>
            <a:r>
              <a:rPr lang="ru-RU" sz="1600" dirty="0"/>
              <a:t>руки начальника конденсационной станции ПАО «Кокс» Алексея </a:t>
            </a:r>
            <a:r>
              <a:rPr lang="ru-RU" sz="1600" dirty="0" err="1"/>
              <a:t>Шашкова</a:t>
            </a:r>
            <a:r>
              <a:rPr lang="ru-RU" sz="1600" dirty="0"/>
              <a:t> попала настоящая историческая реликвия. </a:t>
            </a:r>
          </a:p>
          <a:p>
            <a:endParaRPr lang="ru-RU" sz="1600" dirty="0"/>
          </a:p>
          <a:p>
            <a:r>
              <a:rPr lang="ru-RU" sz="1600" dirty="0"/>
              <a:t>В свободное от работы время Алексей </a:t>
            </a:r>
            <a:r>
              <a:rPr lang="ru-RU" sz="1600" dirty="0" err="1"/>
              <a:t>Шашков</a:t>
            </a:r>
            <a:r>
              <a:rPr lang="ru-RU" sz="1600" dirty="0"/>
              <a:t> увлекается нумизматикой и бонистикой: коллекционирует бумажные банкноты и монеты.</a:t>
            </a:r>
          </a:p>
          <a:p>
            <a:r>
              <a:rPr lang="ru-RU" sz="1600" dirty="0"/>
              <a:t> </a:t>
            </a:r>
          </a:p>
          <a:p>
            <a:r>
              <a:rPr lang="ru-RU" sz="1600" dirty="0"/>
              <a:t>Изучая предложения на одном из интернет-аукционов, он наткнулся </a:t>
            </a:r>
            <a:r>
              <a:rPr lang="ru-RU" sz="1600" dirty="0" smtClean="0"/>
              <a:t>на металлический </a:t>
            </a:r>
            <a:r>
              <a:rPr lang="ru-RU" sz="1600" dirty="0"/>
              <a:t>жетон с надписью: «Кемеровский коксохимический завод «</a:t>
            </a:r>
            <a:r>
              <a:rPr lang="ru-RU" sz="1600" dirty="0" err="1"/>
              <a:t>Сибуголь</a:t>
            </a:r>
            <a:r>
              <a:rPr lang="ru-RU" sz="1600" dirty="0"/>
              <a:t>» № 453». </a:t>
            </a:r>
          </a:p>
          <a:p>
            <a:endParaRPr lang="ru-RU" sz="1600" dirty="0"/>
          </a:p>
          <a:p>
            <a:r>
              <a:rPr lang="ru-RU" sz="1600" dirty="0"/>
              <a:t>С этого момента и началось его увлекательное расследование.</a:t>
            </a:r>
            <a:endParaRPr lang="ru-RU" sz="1600" dirty="0" smtClean="0">
              <a:solidFill>
                <a:srgbClr val="14244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t="13240" r="11478" b="24224"/>
          <a:stretch/>
        </p:blipFill>
        <p:spPr>
          <a:xfrm>
            <a:off x="0" y="2366139"/>
            <a:ext cx="3605134" cy="4513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55"/>
          <a:stretch/>
        </p:blipFill>
        <p:spPr>
          <a:xfrm>
            <a:off x="3480544" y="12700"/>
            <a:ext cx="4413730" cy="27608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59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31007" y="-10343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-2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1755" y="317860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Интересная находка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57009" y="1378074"/>
            <a:ext cx="374623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Металлическая фишка с </a:t>
            </a:r>
            <a:r>
              <a:rPr lang="ru-RU" sz="1600" dirty="0" smtClean="0"/>
              <a:t>отверстием </a:t>
            </a:r>
            <a:r>
              <a:rPr lang="ru-RU" sz="1600" dirty="0"/>
              <a:t>оказалась жетоном-пропуском на территорию Кемеровского коксохимического завода. </a:t>
            </a:r>
          </a:p>
          <a:p>
            <a:endParaRPr lang="ru-RU" sz="1600" dirty="0"/>
          </a:p>
          <a:p>
            <a:r>
              <a:rPr lang="ru-RU" sz="1600" dirty="0"/>
              <a:t>Редкую находку продавец откопал из земли в Промышленновском районе. Он предположил, что жетон выпуска 1935-1936 годов, так как был найден среди монет этого времени. </a:t>
            </a:r>
          </a:p>
          <a:p>
            <a:endParaRPr lang="ru-RU" sz="1600" dirty="0"/>
          </a:p>
          <a:p>
            <a:r>
              <a:rPr lang="ru-RU" sz="1600" dirty="0"/>
              <a:t>Чтобы узнать побольше о находке, Алексей обратился в областной архив и изучил историю угольного объединения «</a:t>
            </a:r>
            <a:r>
              <a:rPr lang="ru-RU" sz="1600" dirty="0" err="1"/>
              <a:t>Сибуголь</a:t>
            </a:r>
            <a:r>
              <a:rPr lang="ru-RU" sz="1600" dirty="0"/>
              <a:t>». Он узнал, что оно существовало с 1920 по 1930 годы. В него помимо шахт и металлургических предприятий входил и коксохимический завод.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38"/>
          <a:stretch/>
        </p:blipFill>
        <p:spPr>
          <a:xfrm>
            <a:off x="-6376" y="1270045"/>
            <a:ext cx="4332843" cy="44403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9" t="24515" r="30512" b="22683"/>
          <a:stretch/>
        </p:blipFill>
        <p:spPr>
          <a:xfrm rot="187631">
            <a:off x="1405704" y="3621117"/>
            <a:ext cx="3399930" cy="326494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09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0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Исторический документ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5379" y="4256178"/>
            <a:ext cx="67406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Узнать, кто был владельцем жетона, помогла заведующая заводским архивом Анна Глотова , которая предположила, что информация о его номере должна быть отражена в личных карточках работников. В подшивке с информацией о работниках, уволенных в 1930 году, обнаружили потёртую карточку с номером 453 в уголке. </a:t>
            </a:r>
          </a:p>
          <a:p>
            <a:endParaRPr lang="ru-RU" sz="1600" dirty="0"/>
          </a:p>
          <a:p>
            <a:r>
              <a:rPr lang="ru-RU" sz="1600" dirty="0"/>
              <a:t>Оказалось, что бирка-жетон принадлежала работнице Марии Ширяевой, 1911 года рождения, уроженке </a:t>
            </a:r>
            <a:r>
              <a:rPr lang="ru-RU" sz="1600" dirty="0" err="1"/>
              <a:t>Щегловска</a:t>
            </a:r>
            <a:r>
              <a:rPr lang="ru-RU" sz="1600" dirty="0"/>
              <a:t>. 4 января 1930 года, когда она пришла на завод, ей было 19 лет.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9"/>
          <a:stretch/>
        </p:blipFill>
        <p:spPr>
          <a:xfrm>
            <a:off x="3966633" y="1634937"/>
            <a:ext cx="5181600" cy="21873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70" y="1029281"/>
            <a:ext cx="4476087" cy="32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0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Исторический документ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59127" y="4303844"/>
            <a:ext cx="66543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Она была не замужем, потому что в графе «состав семьи» один человек. Образования не получила – в карточке отмечено «малограмотная». Девушку взяли работать в коммунальный отряд рабочей. В графе «специальность» надпись «посуда», в дополнительных отметках – «годна к лёгкой работе». Можно предположить, что в отряде девушка трудилась посудомойкой. И на период работы была устроена в общежитии при заводе. Домашний адрес значится следующий: Химзавод, 24 – 3.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86"/>
          <a:stretch/>
        </p:blipFill>
        <p:spPr>
          <a:xfrm>
            <a:off x="0" y="1108225"/>
            <a:ext cx="9144000" cy="29428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406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1575974" cy="685800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5" y="10343"/>
            <a:ext cx="171895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038" y="0"/>
            <a:ext cx="1225938" cy="685800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76" y="217854"/>
            <a:ext cx="697932" cy="765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1755" y="359425"/>
            <a:ext cx="63404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2400" dirty="0" smtClean="0">
                <a:solidFill>
                  <a:srgbClr val="0071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Публикация в газете</a:t>
            </a:r>
            <a:endParaRPr lang="ru-RU" sz="2400" dirty="0">
              <a:solidFill>
                <a:srgbClr val="0071B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2018EE2E-DA94-413C-A9F4-05FF897DB6D2}"/>
              </a:ext>
            </a:extLst>
          </p:cNvPr>
          <p:cNvCxnSpPr>
            <a:cxnSpLocks/>
          </p:cNvCxnSpPr>
          <p:nvPr/>
        </p:nvCxnSpPr>
        <p:spPr>
          <a:xfrm>
            <a:off x="350038" y="821092"/>
            <a:ext cx="5715202" cy="0"/>
          </a:xfrm>
          <a:prstGeom prst="line">
            <a:avLst/>
          </a:prstGeom>
          <a:ln w="38100">
            <a:solidFill>
              <a:srgbClr val="0065A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1F1E951-89E7-4899-A180-EB3EB12902E4}"/>
              </a:ext>
            </a:extLst>
          </p:cNvPr>
          <p:cNvSpPr/>
          <p:nvPr/>
        </p:nvSpPr>
        <p:spPr>
          <a:xfrm>
            <a:off x="216631" y="436228"/>
            <a:ext cx="276836" cy="276836"/>
          </a:xfrm>
          <a:prstGeom prst="rect">
            <a:avLst/>
          </a:prstGeom>
          <a:solidFill>
            <a:srgbClr val="007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03" y="4963508"/>
            <a:ext cx="3066655" cy="18944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b="41264"/>
          <a:stretch/>
        </p:blipFill>
        <p:spPr>
          <a:xfrm>
            <a:off x="4001997" y="229098"/>
            <a:ext cx="3970928" cy="3145085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210456" y="3566806"/>
            <a:ext cx="75300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Такие жетоны в те времена были чем-то вроде пропусков на военных и промышленных предприятиях. Проходя через пропускной пункт, жетон оставляли, чтобы сотрудник кадровой службы мог в любой момент проверить, кто находится на заводе. Когда работник выходил с территории, он забирал бирку со своим номером. </a:t>
            </a:r>
          </a:p>
          <a:p>
            <a:endParaRPr lang="ru-RU" sz="1600" dirty="0" smtClean="0"/>
          </a:p>
          <a:p>
            <a:r>
              <a:rPr lang="ru-RU" sz="1600" dirty="0" smtClean="0"/>
              <a:t>Жетон с личной карточкой Марии Ширяевой разместили на специальном стенде, дополнив исторической справкой. Любой из интересующихся историей завода может посмотреть на раритетную вещь в КЭС. </a:t>
            </a:r>
          </a:p>
          <a:p>
            <a:endParaRPr lang="ru-RU" sz="1600" dirty="0"/>
          </a:p>
          <a:p>
            <a:r>
              <a:rPr lang="ru-RU" sz="1600" dirty="0" smtClean="0"/>
              <a:t>А история расследования Алексея </a:t>
            </a:r>
            <a:r>
              <a:rPr lang="ru-RU" sz="1600" dirty="0" err="1" smtClean="0"/>
              <a:t>Шашкова</a:t>
            </a:r>
            <a:r>
              <a:rPr lang="ru-RU" sz="1600" dirty="0" smtClean="0"/>
              <a:t> попала на страницы нашей корпоративной газеты «Вперёд». </a:t>
            </a:r>
          </a:p>
          <a:p>
            <a:endParaRPr lang="ru-RU" sz="1600" dirty="0"/>
          </a:p>
          <a:p>
            <a:endParaRPr lang="ru-RU" sz="1600" dirty="0" smtClean="0"/>
          </a:p>
        </p:txBody>
      </p:sp>
    </p:spTree>
    <p:extLst>
      <p:ext uri="{BB962C8B-B14F-4D97-AF65-F5344CB8AC3E}">
        <p14:creationId xmlns:p14="http://schemas.microsoft.com/office/powerpoint/2010/main" val="6909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514601" y="0"/>
            <a:ext cx="6629400" cy="686834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280034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rgbClr val="142440"/>
              </a:gs>
              <a:gs pos="43000">
                <a:srgbClr val="1D4971"/>
              </a:gs>
              <a:gs pos="72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1438" y="3328568"/>
            <a:ext cx="8961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Контактные данные: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Клещева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Татьяна Юрьевна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начальник УИОС</a:t>
            </a:r>
          </a:p>
          <a:p>
            <a:pPr algn="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650021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Кемерово, ул. 1-я Стахановская, 6</a:t>
            </a:r>
          </a:p>
          <a:p>
            <a:pPr algn="r"/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kleshcheva_tiu@metholding.com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400" dirty="0" smtClean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Телефоны для связи</a:t>
            </a:r>
          </a:p>
          <a:p>
            <a:pPr algn="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(3842) 57-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905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069-95-84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924550"/>
            <a:ext cx="9143999" cy="93345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4000">
                <a:srgbClr val="142440"/>
              </a:gs>
              <a:gs pos="60000">
                <a:srgbClr val="1D4971"/>
              </a:gs>
              <a:gs pos="100000">
                <a:srgbClr val="7FCEF4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394" y="3705106"/>
            <a:ext cx="244027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713"/>
            <a:ext cx="9135533" cy="22899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-2389747" y="3704615"/>
            <a:ext cx="2440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</TotalTime>
  <Words>560</Words>
  <Application>Microsoft Office PowerPoint</Application>
  <PresentationFormat>Экран (4:3)</PresentationFormat>
  <Paragraphs>49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Сокотухин Денис Анатольевич</dc:creator>
  <cp:lastModifiedBy>Kanc1</cp:lastModifiedBy>
  <cp:revision>94</cp:revision>
  <cp:lastPrinted>2021-04-15T08:10:51Z</cp:lastPrinted>
  <dcterms:created xsi:type="dcterms:W3CDTF">2016-11-01T03:17:14Z</dcterms:created>
  <dcterms:modified xsi:type="dcterms:W3CDTF">2021-05-17T10:11:59Z</dcterms:modified>
</cp:coreProperties>
</file>