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9" r:id="rId3"/>
    <p:sldId id="257" r:id="rId4"/>
    <p:sldId id="258" r:id="rId5"/>
    <p:sldId id="260" r:id="rId6"/>
    <p:sldId id="265" r:id="rId7"/>
    <p:sldId id="261" r:id="rId8"/>
    <p:sldId id="267" r:id="rId9"/>
    <p:sldId id="262" r:id="rId10"/>
    <p:sldId id="263" r:id="rId11"/>
    <p:sldId id="268" r:id="rId12"/>
    <p:sldId id="264" r:id="rId13"/>
    <p:sldId id="266" r:id="rId14"/>
    <p:sldId id="270" r:id="rId15"/>
    <p:sldId id="269" r:id="rId16"/>
    <p:sldId id="273" r:id="rId17"/>
    <p:sldId id="274" r:id="rId18"/>
    <p:sldId id="272" r:id="rId19"/>
    <p:sldId id="271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1D06"/>
    <a:srgbClr val="231003"/>
    <a:srgbClr val="1B0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5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02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53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51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24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51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0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20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6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3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64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633A-8D54-4A64-AC60-144FBF80D4E8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764A2-D062-47EB-B0AE-B0277BE66E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0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41.png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7054" y="402656"/>
            <a:ext cx="843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Муниципальное автономное дошкольное образовательное учреждение </a:t>
            </a:r>
            <a:r>
              <a:rPr lang="ru-RU" b="1" i="1" dirty="0"/>
              <a:t>№ 43</a:t>
            </a:r>
            <a:endParaRPr lang="ru-RU" dirty="0"/>
          </a:p>
          <a:p>
            <a:pPr algn="ctr"/>
            <a:r>
              <a:rPr lang="ru-RU" b="1" i="1" dirty="0"/>
              <a:t>"Детский сад комбинированного вида"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27401" y="1172423"/>
            <a:ext cx="7696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«Люди, события, факты»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5918" y="2229160"/>
            <a:ext cx="80910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Номинация:</a:t>
            </a:r>
          </a:p>
          <a:p>
            <a:pPr algn="ctr"/>
            <a:r>
              <a:rPr lang="ru-RU" sz="3600" b="1" dirty="0" smtClean="0">
                <a:ln/>
                <a:solidFill>
                  <a:schemeClr val="accent2">
                    <a:lumMod val="50000"/>
                  </a:schemeClr>
                </a:solidFill>
              </a:rPr>
              <a:t>«Необычное в обычном»</a:t>
            </a:r>
            <a:endParaRPr lang="ru-RU" sz="3600" b="1" dirty="0">
              <a:ln/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96400" y="3187278"/>
            <a:ext cx="797008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5">
                    <a:lumMod val="50000"/>
                  </a:schemeClr>
                </a:solidFill>
                <a:effectLst/>
              </a:rPr>
              <a:t>«Из прошлого в настоящее»</a:t>
            </a:r>
            <a:endParaRPr lang="ru-RU" sz="48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37" y="255116"/>
            <a:ext cx="2114781" cy="1498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8352" y="6409073"/>
            <a:ext cx="17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Кемерово, 2021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7125" y="4486551"/>
            <a:ext cx="49012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1B0D03"/>
                </a:solidFill>
              </a:rPr>
              <a:t>Авторы: Щербакова Марина Геннадьевна</a:t>
            </a:r>
          </a:p>
          <a:p>
            <a:r>
              <a:rPr lang="ru-RU" dirty="0" smtClean="0">
                <a:solidFill>
                  <a:srgbClr val="1B0D03"/>
                </a:solidFill>
              </a:rPr>
              <a:t>                Заведующий </a:t>
            </a:r>
            <a:r>
              <a:rPr lang="ru-RU" dirty="0">
                <a:solidFill>
                  <a:srgbClr val="1B0D03"/>
                </a:solidFill>
              </a:rPr>
              <a:t>МАДОУ № 43 </a:t>
            </a:r>
            <a:endParaRPr lang="ru-RU" dirty="0" smtClean="0">
              <a:solidFill>
                <a:srgbClr val="1B0D03"/>
              </a:solidFill>
            </a:endParaRPr>
          </a:p>
          <a:p>
            <a:r>
              <a:rPr lang="ru-RU" dirty="0" smtClean="0">
                <a:solidFill>
                  <a:srgbClr val="1B0D03"/>
                </a:solidFill>
              </a:rPr>
              <a:t>               «Детский </a:t>
            </a:r>
            <a:r>
              <a:rPr lang="ru-RU" dirty="0">
                <a:solidFill>
                  <a:srgbClr val="1B0D03"/>
                </a:solidFill>
              </a:rPr>
              <a:t>сад комбинированного </a:t>
            </a:r>
            <a:r>
              <a:rPr lang="ru-RU" dirty="0" smtClean="0">
                <a:solidFill>
                  <a:srgbClr val="1B0D03"/>
                </a:solidFill>
              </a:rPr>
              <a:t>вида»</a:t>
            </a:r>
          </a:p>
          <a:p>
            <a:endParaRPr lang="ru-RU" dirty="0">
              <a:solidFill>
                <a:srgbClr val="1B0D03"/>
              </a:solidFill>
            </a:endParaRPr>
          </a:p>
          <a:p>
            <a:r>
              <a:rPr lang="ru-RU" dirty="0" smtClean="0">
                <a:solidFill>
                  <a:srgbClr val="1B0D03"/>
                </a:solidFill>
              </a:rPr>
              <a:t>                Мироненко Александра Анатольевна</a:t>
            </a:r>
          </a:p>
          <a:p>
            <a:r>
              <a:rPr lang="ru-RU" dirty="0" smtClean="0">
                <a:solidFill>
                  <a:srgbClr val="1B0D03"/>
                </a:solidFill>
              </a:rPr>
              <a:t>                Воспитатель МАДОУ №43 </a:t>
            </a:r>
            <a:endParaRPr lang="ru-RU" dirty="0">
              <a:solidFill>
                <a:srgbClr val="1B0D03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5" r="27862"/>
          <a:stretch/>
        </p:blipFill>
        <p:spPr>
          <a:xfrm rot="5400000" flipH="1">
            <a:off x="1939882" y="1554577"/>
            <a:ext cx="3227361" cy="73794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Презентац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288" y="6104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8" r="6060"/>
          <a:stretch/>
        </p:blipFill>
        <p:spPr>
          <a:xfrm rot="5400000">
            <a:off x="1532779" y="643960"/>
            <a:ext cx="4566781" cy="41707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3924"/>
          <a:stretch/>
        </p:blipFill>
        <p:spPr>
          <a:xfrm rot="16200000">
            <a:off x="5972133" y="697978"/>
            <a:ext cx="4566782" cy="40627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039091" y="5012735"/>
            <a:ext cx="102385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чьи дети посещали детский комбинат, чувствовали постоянную заботу о своих ребятишках и выражали огромную благодарность всему коллективу.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18586"/>
          <a:stretch/>
        </p:blipFill>
        <p:spPr>
          <a:xfrm rot="16200000">
            <a:off x="2002855" y="1113541"/>
            <a:ext cx="3906983" cy="73048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3434" r="7979" b="2020"/>
          <a:stretch/>
        </p:blipFill>
        <p:spPr>
          <a:xfrm>
            <a:off x="7857275" y="235524"/>
            <a:ext cx="4045527" cy="64839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506" r="9192" b="1919"/>
          <a:stretch/>
        </p:blipFill>
        <p:spPr>
          <a:xfrm rot="17955904">
            <a:off x="7677287" y="1921878"/>
            <a:ext cx="2958694" cy="441064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858982" y="713737"/>
            <a:ext cx="5929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имеет много благодарный статей от имени родителей воспитанников.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7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847" y="797509"/>
            <a:ext cx="32833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Т.К. Зуева отличилась не только своим высоким профессионализмом, но и любовью к песне – она основатель хора ЖКО. Татьяна Кузьминична отдавала свой досуг русской песне, а от песни душа человека становится богаче и щедрее, светлее и чище.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9" t="1818" r="9192" b="1515"/>
          <a:stretch/>
        </p:blipFill>
        <p:spPr>
          <a:xfrm rot="16200000">
            <a:off x="5216421" y="-554479"/>
            <a:ext cx="5583382" cy="80777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2158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29"/>
          <a:stretch/>
        </p:blipFill>
        <p:spPr>
          <a:xfrm rot="16200000">
            <a:off x="4113933" y="387926"/>
            <a:ext cx="3964132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233054" y="307968"/>
            <a:ext cx="972589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весь свой трудовой стаж Татьяна Кузьминична была награждена многочисленными грамотами и благодарственными письмами!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3434" b="4243"/>
          <a:stretch/>
        </p:blipFill>
        <p:spPr>
          <a:xfrm rot="2610810">
            <a:off x="622304" y="1473931"/>
            <a:ext cx="2015434" cy="26119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8081"/>
          <a:stretch/>
        </p:blipFill>
        <p:spPr>
          <a:xfrm rot="18734880">
            <a:off x="581815" y="3839910"/>
            <a:ext cx="2177783" cy="24061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179">
            <a:off x="2688545" y="4018132"/>
            <a:ext cx="1946101" cy="25948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386" r="7708" b="3067"/>
          <a:stretch/>
        </p:blipFill>
        <p:spPr>
          <a:xfrm rot="15238260">
            <a:off x="7751179" y="4073852"/>
            <a:ext cx="1987835" cy="27932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5784" b="2635"/>
          <a:stretch/>
        </p:blipFill>
        <p:spPr>
          <a:xfrm rot="17516858">
            <a:off x="5150960" y="4083093"/>
            <a:ext cx="1890074" cy="26958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r="3210"/>
          <a:stretch/>
        </p:blipFill>
        <p:spPr>
          <a:xfrm rot="18429245">
            <a:off x="9608374" y="3029300"/>
            <a:ext cx="1838586" cy="27831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 r="4747"/>
          <a:stretch/>
        </p:blipFill>
        <p:spPr>
          <a:xfrm rot="3060565">
            <a:off x="9569222" y="1327453"/>
            <a:ext cx="1585291" cy="21876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40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8" r="21584"/>
          <a:stretch/>
        </p:blipFill>
        <p:spPr>
          <a:xfrm rot="16200000">
            <a:off x="2744114" y="-1744760"/>
            <a:ext cx="2812472" cy="73272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8" t="606" r="24814" b="-606"/>
          <a:stretch/>
        </p:blipFill>
        <p:spPr>
          <a:xfrm rot="16200000">
            <a:off x="6686756" y="1199284"/>
            <a:ext cx="2861159" cy="74150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813964" y="1010913"/>
            <a:ext cx="3747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</a:t>
            </a:r>
          </a:p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«Отличник социалистического соревнования»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984" y="3998864"/>
            <a:ext cx="3394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</a:t>
            </a:r>
          </a:p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«Ударник коммунистического труда»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9" r="2323" b="1616"/>
          <a:stretch/>
        </p:blipFill>
        <p:spPr>
          <a:xfrm>
            <a:off x="637308" y="55417"/>
            <a:ext cx="4821383" cy="6747164"/>
          </a:xfrm>
          <a:prstGeom prst="rect">
            <a:avLst/>
          </a:prstGeom>
          <a:effectLst>
            <a:glow rad="101600">
              <a:srgbClr val="C00000">
                <a:alpha val="40000"/>
              </a:srgbClr>
            </a:glo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-4284" r="4731" b="-4658"/>
          <a:stretch/>
        </p:blipFill>
        <p:spPr>
          <a:xfrm rot="16200000">
            <a:off x="7093530" y="-775858"/>
            <a:ext cx="3602181" cy="5541822"/>
          </a:xfrm>
          <a:prstGeom prst="rect">
            <a:avLst/>
          </a:prstGeom>
          <a:effectLst>
            <a:glow rad="63500">
              <a:srgbClr val="C00000">
                <a:alpha val="40000"/>
              </a:srgbClr>
            </a:glow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985164" y="3990107"/>
            <a:ext cx="5818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1989 году Татьяна Кузьминична была награждена почетной грамотой Главного управления народного образования Кемеровского облисполкома.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7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5" b="6585"/>
          <a:stretch/>
        </p:blipFill>
        <p:spPr>
          <a:xfrm>
            <a:off x="968312" y="0"/>
            <a:ext cx="3964141" cy="418873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4932453" y="755541"/>
            <a:ext cx="59281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2008 года </a:t>
            </a:r>
            <a:r>
              <a:rPr lang="ru-RU" sz="28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етским садом руководит Щербакова Марина Геннадьевна. Она сохраняет традиции которые были заложены во времена Татьяны Кузьминичны. 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3" b="11439"/>
          <a:stretch/>
        </p:blipFill>
        <p:spPr>
          <a:xfrm>
            <a:off x="845127" y="3428999"/>
            <a:ext cx="10501745" cy="372687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092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384462"/>
            <a:ext cx="8118764" cy="60890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8118765" y="1874726"/>
            <a:ext cx="31449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Геннадьевна награждена медалью </a:t>
            </a:r>
          </a:p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достойное воспитание детей»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9" r="32676" b="-5275"/>
          <a:stretch/>
        </p:blipFill>
        <p:spPr>
          <a:xfrm>
            <a:off x="343769" y="96982"/>
            <a:ext cx="3266205" cy="69492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2" r="2461" b="5181"/>
          <a:stretch/>
        </p:blipFill>
        <p:spPr>
          <a:xfrm>
            <a:off x="5292868" y="183835"/>
            <a:ext cx="5216237" cy="36714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086658" y="4039124"/>
            <a:ext cx="7628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Почетной грамотой «За значительные успехи в воспитании и обучении детей дошкольного возраста, совершенствовании образовательного процесса и свете современных достижений медицины, культуры и искусства, большой личный вклад в формирование нравственных основ детей.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1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3906" y="307261"/>
            <a:ext cx="10621629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2014 году в ДОУ открылся второй корпус, который оснащён современным оборудованием. С его появлением ликвидировалась очередность для детей с </a:t>
            </a:r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1.5-7 </a:t>
            </a:r>
            <a:r>
              <a:rPr lang="ru-RU" sz="24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детского сада есть славное прошлое, достойное настоящее и мы с уверенностью смотрим в будущее!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4065"/>
          <a:stretch/>
        </p:blipFill>
        <p:spPr>
          <a:xfrm rot="10800000">
            <a:off x="639637" y="1742001"/>
            <a:ext cx="5627064" cy="50569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21" y="1733549"/>
            <a:ext cx="5141314" cy="51413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10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141"/>
          <a:stretch/>
        </p:blipFill>
        <p:spPr>
          <a:xfrm>
            <a:off x="0" y="344631"/>
            <a:ext cx="6637007" cy="40039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44364" y="4876570"/>
            <a:ext cx="5348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Детскому саду №43 в Кировском районе уже 70 лет.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7659" y="783240"/>
            <a:ext cx="4710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1976 года детский сад возглавляла</a:t>
            </a:r>
          </a:p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Захарова Лидия Петровна. 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40" y="2168235"/>
            <a:ext cx="3334184" cy="44455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67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" b="53940"/>
          <a:stretch/>
        </p:blipFill>
        <p:spPr>
          <a:xfrm>
            <a:off x="734290" y="0"/>
            <a:ext cx="10557164" cy="658090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5" y="537101"/>
            <a:ext cx="3010360" cy="21331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10307" y="3462563"/>
            <a:ext cx="8248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231003"/>
                </a:solidFill>
                <a:effectLst/>
              </a:rPr>
              <a:t>Благодарим за внимание !</a:t>
            </a:r>
            <a:endParaRPr lang="ru-RU" sz="5400" b="1" cap="none" spc="0" dirty="0">
              <a:ln/>
              <a:solidFill>
                <a:srgbClr val="23100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59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3" y="-1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5712402" y="1012953"/>
            <a:ext cx="51357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Зуева Татьяна Кузьминична свой педагогический стаж начала с 1961 года. Устроилась воспитателем в детский комбинат №43 и поступила в Кемеровский педагогический институт на дошкольное отделение, чтобы повысить свои знания. После его окончания продолжала работать, но уже методистом.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04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1122218" y="751343"/>
            <a:ext cx="5430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«Дети – это моё призвание. Главное не только дать знания в различных областях, а так же привить любовь к музыке, искусству, к родным местам где живешь, окружающим людям»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47" r="13324"/>
          <a:stretch/>
        </p:blipFill>
        <p:spPr>
          <a:xfrm rot="16200000">
            <a:off x="2349209" y="2430607"/>
            <a:ext cx="2971801" cy="54257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26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459" y="3697432"/>
            <a:ext cx="46438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4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узьминична заложила традиции здорового образа жизни.</a:t>
            </a:r>
          </a:p>
          <a:p>
            <a:pPr algn="ctr"/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много занимались физической культурой, особенно на свежем воздухе. 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83431" y="-69273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3" t="15152" r="3788" b="7677"/>
          <a:stretch/>
        </p:blipFill>
        <p:spPr>
          <a:xfrm rot="10800000">
            <a:off x="378459" y="787976"/>
            <a:ext cx="4851631" cy="29094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05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7271" y="-367725"/>
            <a:ext cx="5695086" cy="75934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1262661" y="371990"/>
            <a:ext cx="3422936" cy="39395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3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 </a:t>
            </a:r>
            <a:r>
              <a:rPr lang="ru-RU" sz="23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утрам</a:t>
            </a:r>
          </a:p>
          <a:p>
            <a:pPr algn="ctr"/>
            <a:r>
              <a:rPr lang="ru-RU" sz="23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Делаем зарядку,</a:t>
            </a:r>
          </a:p>
          <a:p>
            <a:pPr algn="ctr"/>
            <a:r>
              <a:rPr lang="ru-RU" sz="23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нравится нам</a:t>
            </a:r>
          </a:p>
          <a:p>
            <a:pPr algn="ctr"/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по порядку.</a:t>
            </a:r>
          </a:p>
          <a:p>
            <a:pPr algn="ctr"/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нам не болеть</a:t>
            </a:r>
          </a:p>
          <a:p>
            <a:pPr algn="ctr"/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простужаться,</a:t>
            </a:r>
          </a:p>
          <a:p>
            <a:pPr algn="ctr"/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зарядкой всегда</a:t>
            </a:r>
          </a:p>
          <a:p>
            <a:pPr algn="ctr"/>
            <a:r>
              <a:rPr lang="ru-RU" sz="2300" b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заниматься.</a:t>
            </a:r>
          </a:p>
          <a:p>
            <a:pPr algn="ctr"/>
            <a:r>
              <a:rPr lang="ru-RU" sz="2300" b="1" i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</a:t>
            </a:r>
            <a:r>
              <a:rPr lang="ru-RU" sz="2300" b="1" i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 Петрова</a:t>
            </a:r>
            <a:r>
              <a:rPr lang="ru-RU" sz="2400" b="1" i="1" dirty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3737" r="8923"/>
          <a:stretch/>
        </p:blipFill>
        <p:spPr>
          <a:xfrm rot="16200000">
            <a:off x="1896977" y="3388433"/>
            <a:ext cx="2104765" cy="342293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490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0650" y="-1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7391401" y="1659283"/>
            <a:ext cx="3851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также укреплялись традиции трудового воспитания. На прогулках трудились вместе с детьми. В детском комбинате  был сад и огород. 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r="7272"/>
          <a:stretch/>
        </p:blipFill>
        <p:spPr>
          <a:xfrm rot="16200000">
            <a:off x="1494519" y="-857211"/>
            <a:ext cx="4862945" cy="746405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851984" y="443344"/>
            <a:ext cx="36195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формы и методы использовались в работе с родителями, потому что именно в семье дети получают свои первые трудовые навыки, именно родители создают ту почву, на которой в дальнейшем произрастают, образно выражаясь, плоды истинного трудолюбия или его полнейшего равнодушия.</a:t>
            </a:r>
            <a:endParaRPr lang="ru-RU" sz="24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25" y="5374258"/>
            <a:ext cx="5905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о проведении родительской конференции</a:t>
            </a:r>
          </a:p>
          <a:p>
            <a:pPr algn="ctr"/>
            <a:r>
              <a:rPr lang="ru-RU" sz="20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«Воспитание трудолюбия у детей в семье»</a:t>
            </a:r>
            <a:endParaRPr lang="ru-RU" sz="20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02"/>
          <a:stretch/>
        </p:blipFill>
        <p:spPr>
          <a:xfrm>
            <a:off x="419821" y="276327"/>
            <a:ext cx="5389425" cy="347312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" t="6061" r="2576" b="29637"/>
          <a:stretch/>
        </p:blipFill>
        <p:spPr>
          <a:xfrm>
            <a:off x="6096000" y="3749455"/>
            <a:ext cx="5708073" cy="285403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158344" y="613964"/>
            <a:ext cx="55833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01D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 неоднократно, на протяжении многих лет занимал лучшие места по итогам социалистического соревнования и носили звание коллектива высокой культуры производства.</a:t>
            </a:r>
            <a:endParaRPr lang="ru-RU" sz="2800" b="1" dirty="0">
              <a:solidFill>
                <a:srgbClr val="401D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16735"/>
          <a:stretch/>
        </p:blipFill>
        <p:spPr>
          <a:xfrm rot="16200000">
            <a:off x="1725764" y="2416565"/>
            <a:ext cx="2889744" cy="55016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1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10401</TotalTime>
  <Words>551</Words>
  <Application>Microsoft Office PowerPoint</Application>
  <PresentationFormat>Широкоэкранный</PresentationFormat>
  <Paragraphs>50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Kanc1</cp:lastModifiedBy>
  <cp:revision>50</cp:revision>
  <dcterms:created xsi:type="dcterms:W3CDTF">2021-03-29T06:59:38Z</dcterms:created>
  <dcterms:modified xsi:type="dcterms:W3CDTF">2021-04-06T06:52:01Z</dcterms:modified>
</cp:coreProperties>
</file>