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804636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5816880"/>
            <a:ext cx="804636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581688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80280" y="581688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177720" y="431064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898240" y="431064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581688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177720" y="581688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898240" y="581688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4310640"/>
            <a:ext cx="8046360" cy="2883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8046360" cy="288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3926520" cy="288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80280" y="4310640"/>
            <a:ext cx="3926520" cy="288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87352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80280" y="4310640"/>
            <a:ext cx="3926520" cy="288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581688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4310640"/>
            <a:ext cx="8046360" cy="2883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3926520" cy="288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80280" y="581688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5816880"/>
            <a:ext cx="804636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804636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5816880"/>
            <a:ext cx="804636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581688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80280" y="581688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177720" y="431064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898240" y="431064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581688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177720" y="581688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5898240" y="581688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4310640"/>
            <a:ext cx="8046360" cy="2883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8046360" cy="288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3926520" cy="288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80280" y="4310640"/>
            <a:ext cx="3926520" cy="288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8046360" cy="288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457200" y="287352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80280" y="4310640"/>
            <a:ext cx="3926520" cy="288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581688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3926520" cy="288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80280" y="581688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5816880"/>
            <a:ext cx="804636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804636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5816880"/>
            <a:ext cx="804636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581688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80280" y="581688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3177720" y="431064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5898240" y="431064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581688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3177720" y="581688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5898240" y="5816880"/>
            <a:ext cx="2590560" cy="1375200"/>
          </a:xfrm>
          <a:prstGeom prst="rect">
            <a:avLst/>
          </a:prstGeom>
        </p:spPr>
        <p:txBody>
          <a:bodyPr lIns="0" tIns="0" rIns="0" bIns="0">
            <a:normAutofit fontScale="54000"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3926520" cy="288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80280" y="4310640"/>
            <a:ext cx="3926520" cy="288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87352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80280" y="4310640"/>
            <a:ext cx="3926520" cy="288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581688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3926520" cy="2883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80280" y="581688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ru-RU" sz="399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80280" y="4310640"/>
            <a:ext cx="392652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5816880"/>
            <a:ext cx="8046360" cy="137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281"/>
              </a:spcAft>
            </a:pPr>
            <a:endParaRPr lang="ru-RU" sz="291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5495028-99E0-41E6-A118-B27B9E4FCC98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19.04.2021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B9EF995-D3AB-48ED-A1CC-611F8FE60E9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AB22C89-67F5-4811-A371-1306B82491AD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19.04.2021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9FC05FF-29A8-4B30-BBBE-4E44E446E32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/>
          <p:cNvPicPr/>
          <p:nvPr/>
        </p:nvPicPr>
        <p:blipFill>
          <a:blip r:embed="rId1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873520"/>
            <a:ext cx="822924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ru-RU" sz="3990" b="0" strike="noStrike" spc="-1">
                <a:solidFill>
                  <a:srgbClr val="000000"/>
                </a:solidFill>
                <a:latin typeface="Times New Roman"/>
              </a:rPr>
              <a:t>Для правки текста заглавия щёлкните мышью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4310640"/>
            <a:ext cx="8046360" cy="2883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32000" indent="-324000" algn="ctr">
              <a:spcAft>
                <a:spcPts val="1281"/>
              </a:spcAft>
            </a:pPr>
            <a:r>
              <a:rPr lang="ru-RU" sz="2910" b="0" strike="noStrike" spc="-1">
                <a:solidFill>
                  <a:srgbClr val="00000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 algn="ctr">
              <a:spcAft>
                <a:spcPts val="1023"/>
              </a:spcAft>
            </a:pPr>
            <a:r>
              <a:rPr lang="ru-RU" sz="2539" b="0" strike="noStrike" spc="-1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 algn="ctr">
              <a:spcAft>
                <a:spcPts val="768"/>
              </a:spcAft>
            </a:pPr>
            <a:r>
              <a:rPr lang="ru-RU" sz="2179" b="0" strike="noStrike" spc="-1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 algn="ctr">
              <a:spcAft>
                <a:spcPts val="507"/>
              </a:spcAft>
            </a:pPr>
            <a:r>
              <a:rPr lang="ru-RU" sz="1820" b="0" strike="noStrike" spc="-1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 algn="ctr">
              <a:spcAft>
                <a:spcPts val="252"/>
              </a:spcAft>
            </a:pPr>
            <a:r>
              <a:rPr lang="ru-RU" sz="1820" b="0" strike="noStrike" spc="-1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 algn="ctr">
              <a:spcAft>
                <a:spcPts val="252"/>
              </a:spcAft>
            </a:pPr>
            <a:r>
              <a:rPr lang="ru-RU" sz="1820" b="0" strike="noStrike" spc="-1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 algn="ctr">
              <a:spcAft>
                <a:spcPts val="252"/>
              </a:spcAft>
            </a:pPr>
            <a:r>
              <a:rPr lang="ru-RU" sz="1820" b="0" strike="noStrike" spc="-1">
                <a:solidFill>
                  <a:srgbClr val="000000"/>
                </a:solidFill>
                <a:latin typeface="Times New Roman"/>
              </a:rPr>
              <a:t>Седьмой уровень структуры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56840" y="6247440"/>
            <a:ext cx="2130120" cy="473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3126600" y="6247440"/>
            <a:ext cx="2898360" cy="473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6555240" y="6247440"/>
            <a:ext cx="2130120" cy="473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D40F128-99EE-4ACD-99E3-0CDD039BDB04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5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III ГОРОДСКОЙ  КОНКУРС</a:t>
            </a:r>
            <a:r>
              <a:rPr sz="5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«Люди, события, факты</a:t>
            </a:r>
            <a:r>
              <a:rPr lang="ru-RU" sz="56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посвящённый </a:t>
            </a:r>
            <a:r>
              <a:rPr lang="ru-RU" sz="5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празднованию </a:t>
            </a:r>
            <a:r>
              <a:rPr sz="5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300-летия образования Кузбасса</a:t>
            </a:r>
            <a:r>
              <a:rPr sz="5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ru-RU" sz="44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dirty="0"/>
              <a:t/>
            </a:r>
            <a:br>
              <a:rPr dirty="0"/>
            </a:br>
            <a:endParaRPr lang="ru-RU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 marL="343080" indent="-342720" algn="ctr">
              <a:lnSpc>
                <a:spcPct val="100000"/>
              </a:lnSpc>
              <a:spcBef>
                <a:spcPts val="961"/>
              </a:spcBef>
            </a:pPr>
            <a:r>
              <a:rPr lang="ru-RU" sz="72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Номинация «Династия – начало истории…» </a:t>
            </a:r>
          </a:p>
          <a:p>
            <a:pPr marL="343080" indent="-342720" algn="ctr">
              <a:lnSpc>
                <a:spcPct val="100000"/>
              </a:lnSpc>
              <a:spcBef>
                <a:spcPts val="1440"/>
              </a:spcBef>
            </a:pPr>
            <a:endParaRPr lang="ru-RU" sz="7200" b="1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3080" indent="-342720" algn="ctr">
              <a:lnSpc>
                <a:spcPct val="100000"/>
              </a:lnSpc>
              <a:spcBef>
                <a:spcPts val="1440"/>
              </a:spcBef>
            </a:pPr>
            <a:endParaRPr lang="ru-RU" sz="7200" b="1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3080" indent="-342720" algn="ctr">
              <a:lnSpc>
                <a:spcPct val="100000"/>
              </a:lnSpc>
              <a:spcBef>
                <a:spcPts val="1440"/>
              </a:spcBef>
            </a:pPr>
            <a:r>
              <a:rPr lang="ru-RU" sz="7200" b="1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7200" b="1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рудовая </a:t>
            </a:r>
            <a:r>
              <a:rPr lang="ru-RU" sz="72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династия</a:t>
            </a:r>
            <a:endParaRPr lang="ru-RU" sz="72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3080" indent="-342720" algn="ctr">
              <a:lnSpc>
                <a:spcPct val="100000"/>
              </a:lnSpc>
              <a:spcBef>
                <a:spcPts val="1440"/>
              </a:spcBef>
            </a:pPr>
            <a:r>
              <a:rPr lang="ru-RU" sz="72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Веселовых-Тимошенко-</a:t>
            </a:r>
            <a:r>
              <a:rPr lang="ru-RU" sz="7200" b="1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Шампоровых</a:t>
            </a:r>
            <a:r>
              <a:rPr lang="ru-RU" sz="72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72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3080" indent="-342720" algn="ctr">
              <a:lnSpc>
                <a:spcPct val="100000"/>
              </a:lnSpc>
              <a:spcBef>
                <a:spcPts val="1440"/>
              </a:spcBef>
            </a:pPr>
            <a:r>
              <a:rPr lang="ru-RU" sz="7200" b="1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1964 </a:t>
            </a:r>
            <a:r>
              <a:rPr lang="ru-RU" sz="72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2021 </a:t>
            </a:r>
            <a:endParaRPr lang="ru-RU" sz="72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3080" indent="-342720">
              <a:lnSpc>
                <a:spcPct val="100000"/>
              </a:lnSpc>
              <a:spcBef>
                <a:spcPts val="1440"/>
              </a:spcBef>
            </a:pPr>
            <a:endParaRPr lang="ru-RU" sz="7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 algn="r">
              <a:lnSpc>
                <a:spcPct val="100000"/>
              </a:lnSpc>
              <a:spcBef>
                <a:spcPts val="961"/>
              </a:spcBef>
            </a:pPr>
            <a:r>
              <a:rPr lang="ru-RU" sz="5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Работу выполнила:</a:t>
            </a:r>
          </a:p>
          <a:p>
            <a:pPr marL="343080" indent="-342720" algn="r">
              <a:lnSpc>
                <a:spcPct val="100000"/>
              </a:lnSpc>
              <a:spcBef>
                <a:spcPts val="961"/>
              </a:spcBef>
            </a:pPr>
            <a:r>
              <a:rPr lang="ru-RU" sz="5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Макарова Юлия Петровна</a:t>
            </a:r>
          </a:p>
          <a:p>
            <a:pPr marL="343080" indent="-342720" algn="r">
              <a:lnSpc>
                <a:spcPct val="100000"/>
              </a:lnSpc>
              <a:spcBef>
                <a:spcPts val="961"/>
              </a:spcBef>
            </a:pPr>
            <a:r>
              <a:rPr lang="ru-RU" sz="5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 marL="343080" indent="-342720" algn="r">
              <a:lnSpc>
                <a:spcPct val="100000"/>
              </a:lnSpc>
              <a:spcBef>
                <a:spcPts val="961"/>
              </a:spcBef>
            </a:pPr>
            <a:r>
              <a:rPr lang="ru-RU" sz="5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89516030443</a:t>
            </a:r>
          </a:p>
          <a:p>
            <a:pPr marL="343080" indent="-342720" algn="r">
              <a:lnSpc>
                <a:spcPct val="100000"/>
              </a:lnSpc>
              <a:spcBef>
                <a:spcPts val="961"/>
              </a:spcBef>
            </a:pPr>
            <a:r>
              <a:rPr lang="ru-RU" sz="56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timoshkaulia@mail.ru</a:t>
            </a:r>
          </a:p>
          <a:p>
            <a:pPr marL="343080" indent="-342720">
              <a:lnSpc>
                <a:spcPct val="100000"/>
              </a:lnSpc>
              <a:spcBef>
                <a:spcPts val="961"/>
              </a:spcBef>
              <a:buClr>
                <a:srgbClr val="000000"/>
              </a:buClr>
              <a:buFont typeface="Arial"/>
              <a:buChar char="•"/>
            </a:pPr>
            <a:r>
              <a:rPr dirty="0"/>
              <a:t/>
            </a:r>
            <a:br>
              <a:rPr dirty="0"/>
            </a:br>
            <a:r>
              <a:rPr lang="ru-RU" sz="11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11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 algn="ctr">
              <a:lnSpc>
                <a:spcPct val="100000"/>
              </a:lnSpc>
              <a:spcBef>
                <a:spcPts val="961"/>
              </a:spcBef>
            </a:pPr>
            <a:endParaRPr lang="ru-RU" sz="11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 algn="ctr">
              <a:lnSpc>
                <a:spcPct val="100000"/>
              </a:lnSpc>
              <a:spcBef>
                <a:spcPts val="961"/>
              </a:spcBef>
            </a:pPr>
            <a:endParaRPr lang="ru-RU" sz="11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 algn="ctr">
              <a:lnSpc>
                <a:spcPct val="100000"/>
              </a:lnSpc>
              <a:spcBef>
                <a:spcPts val="961"/>
              </a:spcBef>
            </a:pPr>
            <a:endParaRPr lang="ru-RU" sz="11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961"/>
              </a:spcBef>
            </a:pPr>
            <a:r>
              <a:rPr lang="ru-RU" sz="48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endParaRPr lang="ru-RU" sz="4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4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Веселов Александр  Ильич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Родился 21.07.1944 в с. Бардино Ивановской области 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Умер 08.06.2001г, похоронен в 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г.Гомель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Награды: «Отличник народного просвещения»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0" name="Содержимое 4"/>
          <p:cNvPicPr/>
          <p:nvPr/>
        </p:nvPicPr>
        <p:blipFill>
          <a:blip r:embed="rId2"/>
          <a:stretch/>
        </p:blipFill>
        <p:spPr>
          <a:xfrm>
            <a:off x="4648320" y="2422080"/>
            <a:ext cx="4038120" cy="2881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Веселова Надежда Георгиевна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Родилась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20.03.1940г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в </a:t>
            </a:r>
            <a:endParaRPr lang="ru-RU" sz="2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с.Бардино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Ивановской области 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6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Награды: «Отличник народного просвещения»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6" name="Содержимое 4"/>
          <p:cNvPicPr/>
          <p:nvPr/>
        </p:nvPicPr>
        <p:blipFill>
          <a:blip r:embed="rId2"/>
          <a:stretch/>
        </p:blipFill>
        <p:spPr>
          <a:xfrm>
            <a:off x="5051880" y="1600200"/>
            <a:ext cx="3231000" cy="4525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Меньшиков Иван Николаевич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32000" indent="-324000" algn="ctr">
              <a:spcAft>
                <a:spcPts val="1281"/>
              </a:spcAft>
            </a:pPr>
            <a:r>
              <a:rPr lang="ru-RU" sz="2910" b="0" strike="noStrike" spc="-1" dirty="0">
                <a:solidFill>
                  <a:srgbClr val="000000"/>
                </a:solidFill>
                <a:latin typeface="Times New Roman"/>
              </a:rPr>
              <a:t>Учитель трудового обучения д.Чулым</a:t>
            </a:r>
          </a:p>
          <a:p>
            <a:pPr marL="432000" indent="-324000" algn="ctr">
              <a:spcAft>
                <a:spcPts val="1281"/>
              </a:spcAft>
            </a:pPr>
            <a:r>
              <a:rPr lang="ru-RU" sz="291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432000" indent="-324000" algn="ctr">
              <a:spcAft>
                <a:spcPts val="1281"/>
              </a:spcAft>
            </a:pPr>
            <a:r>
              <a:rPr lang="ru-RU" sz="2910" spc="-1" dirty="0" smtClean="0">
                <a:solidFill>
                  <a:srgbClr val="000000"/>
                </a:solidFill>
                <a:latin typeface="Times New Roman"/>
              </a:rPr>
              <a:t>Педагогический</a:t>
            </a:r>
            <a:r>
              <a:rPr lang="ru-RU" sz="291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910" b="0" strike="noStrike" spc="-1" dirty="0">
                <a:solidFill>
                  <a:srgbClr val="000000"/>
                </a:solidFill>
                <a:latin typeface="Times New Roman"/>
              </a:rPr>
              <a:t>стаж 27 лет</a:t>
            </a:r>
          </a:p>
        </p:txBody>
      </p:sp>
      <p:pic>
        <p:nvPicPr>
          <p:cNvPr id="159" name="Рисунок 158"/>
          <p:cNvPicPr/>
          <p:nvPr/>
        </p:nvPicPr>
        <p:blipFill>
          <a:blip r:embed="rId2"/>
          <a:srcRect l="43578" r="40367" b="54822"/>
          <a:stretch/>
        </p:blipFill>
        <p:spPr>
          <a:xfrm>
            <a:off x="5832000" y="1656000"/>
            <a:ext cx="2144520" cy="41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470726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</a:rPr>
              <a:t>Тимошенко Оксана Витальевна</a:t>
            </a:r>
            <a:endParaRPr lang="ru-RU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Родилась 09.06.1972г.  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в с. П-Крепость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Залесовского района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Алтайского края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Награды: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«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Почётный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работник общего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образования РФ»,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    «Ветеран труда»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2" name="Picture 2"/>
          <p:cNvPicPr/>
          <p:nvPr/>
        </p:nvPicPr>
        <p:blipFill>
          <a:blip r:embed="rId2"/>
          <a:stretch/>
        </p:blipFill>
        <p:spPr>
          <a:xfrm>
            <a:off x="4662720" y="1896480"/>
            <a:ext cx="4009320" cy="3933000"/>
          </a:xfrm>
          <a:prstGeom prst="rect">
            <a:avLst/>
          </a:prstGeom>
          <a:ln w="57240">
            <a:solidFill>
              <a:srgbClr val="4F81BD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28760" y="62068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smtClean="0">
                <a:solidFill>
                  <a:srgbClr val="000000"/>
                </a:solidFill>
                <a:latin typeface="Calibri"/>
              </a:rPr>
              <a:t>Тимошенко </a:t>
            </a:r>
            <a:r>
              <a:rPr lang="ru-RU" sz="4400" b="0" strike="noStrike" spc="-1" dirty="0">
                <a:solidFill>
                  <a:srgbClr val="000000"/>
                </a:solidFill>
                <a:latin typeface="Calibri"/>
              </a:rPr>
              <a:t>Оксана Витальевна</a:t>
            </a:r>
            <a:endParaRPr lang="ru-RU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428760" y="157176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Педагогический путь: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1990г. Учитель истории в Георгиевской 8-летней школе Тяжинского района Кемеровской области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1991г. Учитель русского языка и литературы в Георгиевской 8-летней школе Тяжинского района Кемеровской области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1998г. Учитель русского языка и литературы в МБОУ «СОШ №70» города Кемерово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2001г. Назначена заместителем директора по УВР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2014-2019гг. Директор  МБОУ «СОШ №70» города Кемерово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Педагогический стаж- 29 лет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5" name="Содержимое 4"/>
          <p:cNvPicPr/>
          <p:nvPr/>
        </p:nvPicPr>
        <p:blipFill>
          <a:blip r:embed="rId2"/>
          <a:stretch/>
        </p:blipFill>
        <p:spPr>
          <a:xfrm>
            <a:off x="5075640" y="2724480"/>
            <a:ext cx="3183480" cy="2277360"/>
          </a:xfrm>
          <a:prstGeom prst="rect">
            <a:avLst/>
          </a:prstGeom>
          <a:ln w="57240">
            <a:solidFill>
              <a:srgbClr val="4F81BD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80700" y="6219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</a:rPr>
              <a:t>Шампоров Павел Анатольевич</a:t>
            </a:r>
            <a:endParaRPr lang="ru-RU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6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Родился 14.01.1976г.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в с. Черёмушкино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Залесовского района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Алтайского края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Педагогический путь: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1994г. Учитель физики в школе-интернате № 6 г Кемерово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1998г. Учитель физики в Листвянской средней школе Тяжинского района Кемеровской области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2002г. Учитель физики в МБОУ «СОШ №70» города Кемерово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2011г. Учитель физики в МАОУ «СОШ №  14» города Кемерово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Продолжает работать по настоящее время.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Педагогический стаж-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24 года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8" name="Picture 2"/>
          <p:cNvPicPr/>
          <p:nvPr/>
        </p:nvPicPr>
        <p:blipFill>
          <a:blip r:embed="rId2"/>
          <a:stretch/>
        </p:blipFill>
        <p:spPr>
          <a:xfrm>
            <a:off x="4429080" y="1928880"/>
            <a:ext cx="4012920" cy="326412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28040" y="476672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</a:rPr>
              <a:t>Веселова Галина Витальевна</a:t>
            </a:r>
            <a:endParaRPr lang="ru-RU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428040" y="1296000"/>
            <a:ext cx="4323960" cy="4739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Родилась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Calibri"/>
              </a:rPr>
              <a:t>09.06.1972г 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в с. П-Крепость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Залесовского района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Алтайского края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Педагогический путь: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Calibri"/>
              </a:rPr>
              <a:t>1998г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Учитель биологии в МБОУ «СОШ№70» города Кемерово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Calibri"/>
              </a:rPr>
              <a:t>2002г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Учитель химии в МБОУ «СОШ№70» города Кемерово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Calibri"/>
              </a:rPr>
              <a:t>2015г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Заместитель директора по ВР в МБОУ «СОШ№70» города Кемерово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Продолжает работать по настоящее время.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Педагогический стаж- 19 лет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endParaRPr lang="ru-RU" sz="2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1" name="Picture 2"/>
          <p:cNvPicPr/>
          <p:nvPr/>
        </p:nvPicPr>
        <p:blipFill>
          <a:blip r:embed="rId2"/>
          <a:stretch/>
        </p:blipFill>
        <p:spPr>
          <a:xfrm>
            <a:off x="4849200" y="2499840"/>
            <a:ext cx="3636360" cy="272628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-252536" y="-25955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</a:rPr>
              <a:t>Никитина Людмила Витальевна</a:t>
            </a:r>
            <a:endParaRPr lang="ru-RU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457200" y="1600200"/>
            <a:ext cx="479880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Родилась 29.03.1984г.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в с. Новопокровка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Тяжинского района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Кемеровской области. 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Педагогический путь: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2002-2003гг. Учитель физической культуры в МБОУ «СОШ№34» города Кемерово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2003-2004гг. Учитель физической культуры в МБОУ «СОШ№96» города Кемерово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2006-2010гг. Учитель физической культуры в МБОУ «СОШ№10» города Кемерово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2014г. Заместитель директора по ВР в МБОУ «СОШ№70» города Кемерово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2015г. Учитель физической культуры в МБОУ «СОШ№70» города Кемерово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Продолжает работать по настоящее время.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Педагогический стаж-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</a:rPr>
              <a:t>13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лет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4" name="Рисунок 173"/>
          <p:cNvPicPr/>
          <p:nvPr/>
        </p:nvPicPr>
        <p:blipFill>
          <a:blip r:embed="rId2"/>
          <a:stretch/>
        </p:blipFill>
        <p:spPr>
          <a:xfrm>
            <a:off x="5040000" y="1152000"/>
            <a:ext cx="3803760" cy="507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395536" y="62068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</a:rPr>
              <a:t>Шампоров Валерий Анатольевич</a:t>
            </a:r>
            <a:endParaRPr lang="ru-RU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571320" y="157176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Родился 7.02.1969 г.</a:t>
            </a:r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п.г.т. Благовещенский</a:t>
            </a:r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Алтайского края</a:t>
            </a:r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Педагогический путь:</a:t>
            </a:r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1991-1993гг. учитель технологии в Новопокровской средней школе Тяжинского района Кемеровской области</a:t>
            </a:r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Педагогический стаж- 3 года</a:t>
            </a:r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380700" y="62068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</a:rPr>
              <a:t>Веселов Иван Александрович</a:t>
            </a:r>
            <a:endParaRPr lang="ru-RU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Родился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16.09.1992г 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в г. Гомель 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Республика Белоруссия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Педагогический путь: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2013г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Учитель истории в МБОУ «СОШ№ 6» города Гомель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Продолжает работать по настоящее время.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Педагогический стаж- </a:t>
            </a:r>
            <a:r>
              <a:rPr lang="ru-RU" sz="2800" spc="-1" dirty="0" smtClean="0">
                <a:solidFill>
                  <a:srgbClr val="000000"/>
                </a:solidFill>
                <a:latin typeface="Calibri"/>
              </a:rPr>
              <a:t>8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лет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9" name="Picture 2"/>
          <p:cNvPicPr/>
          <p:nvPr/>
        </p:nvPicPr>
        <p:blipFill>
          <a:blip r:embed="rId2"/>
          <a:stretch/>
        </p:blipFill>
        <p:spPr>
          <a:xfrm>
            <a:off x="5216040" y="1668600"/>
            <a:ext cx="2903040" cy="438876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Педагогическая династия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Я решила рассказать о нашей семье, о близких людях, которые обладали и обладают самой важной профессией,  служили и служат детям. Чем я очень горжусь!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</a:rPr>
              <a:t>Актуальность работы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: значимость  и необходимость для изучения родословной своей семьи для каждого человека на Земле.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</a:rPr>
              <a:t>Цель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: изучение педагогической  династии  моей семьи.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Исходя из поставленной цели, решались следующие 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</a:rPr>
              <a:t>задачи: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1.Изучить становление педагогической династии Веселовых- Тимошенко-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Шампоровых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;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2.Проследить основные виды деятельности педагогической деятельности нашей семьи;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3. Показать учителей  второго поколения, их достижения.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4. Доказать, что учительская династия Веселовых-Тимошенко-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</a:rPr>
              <a:t>Шампоровых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 продолжается.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</a:rPr>
              <a:t>Методы изучения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: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-Сравнительно – исторический анализ;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-Воспоминания;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-Интервьюирование.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Хронологические рамки данного исследования охватывают период с 1965 по 2021 год.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При написании работы использовались 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</a:rPr>
              <a:t>2 вида источников: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1. Устный (воспоминания  педагогов династии моей семьи).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2. Письменный (документы, семейный архив).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Макарова Юлия Петровна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6000"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Родилась 05.05.1990г.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в с. Георгиевка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Тяжинского района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Кемеровской области. 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Педагогический путь: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2010-2011гг. Младший воспитатель МАДОУ № 228 города Кемерово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2012-2013 гг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</a:rPr>
              <a:t>. Учитель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физической культуры в МБОУ «СОШ№70» города Кемерово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2014г. Учитель начальных классов в МБОУ «СОШ№70» города Кемерово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</a:rPr>
              <a:t>Продолжаю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работать по настоящее время.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Педагогический стаж- 9 лет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2" name="Picture 2"/>
          <p:cNvPicPr/>
          <p:nvPr/>
        </p:nvPicPr>
        <p:blipFill>
          <a:blip r:embed="rId2"/>
          <a:stretch/>
        </p:blipFill>
        <p:spPr>
          <a:xfrm>
            <a:off x="4932040" y="1556792"/>
            <a:ext cx="3013160" cy="4009888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395536" y="3933056"/>
            <a:ext cx="8517240" cy="258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400" b="1" strike="noStrik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Продолжение следует</a:t>
            </a:r>
            <a:r>
              <a:rPr lang="ru-RU" sz="4400" b="1" strike="noStrik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….</a:t>
            </a:r>
            <a:endParaRPr lang="ru-RU" sz="4400" b="1" strike="noStrik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184" name="Рисунок 183"/>
          <p:cNvPicPr/>
          <p:nvPr/>
        </p:nvPicPr>
        <p:blipFill>
          <a:blip r:embed="rId2"/>
          <a:stretch/>
        </p:blipFill>
        <p:spPr>
          <a:xfrm>
            <a:off x="1535400" y="432000"/>
            <a:ext cx="5952240" cy="44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Генеалогическое древо педагогической династии</a:t>
            </a:r>
            <a:r>
              <a:t/>
            </a:r>
            <a:br/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9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Поколенная роспись.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Династия состоит из трёх поколений, где все крепко связаны между собой.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FF0000"/>
                </a:solidFill>
                <a:latin typeface="Calibri"/>
              </a:rPr>
              <a:t>К первому поколению относятся дедушки и </a:t>
            </a:r>
            <a:r>
              <a:rPr lang="ru-RU" sz="2500" b="0" strike="noStrike" spc="-1" dirty="0" smtClean="0">
                <a:solidFill>
                  <a:srgbClr val="FF0000"/>
                </a:solidFill>
                <a:latin typeface="Calibri"/>
              </a:rPr>
              <a:t>бабушки: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1.1 Веселов Виталий Ильич (дедушка)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1.1 Веселова Валентина Владимировна (бабушка)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1.2 Шампоров Анатолий Павлович (дедушка)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1.3 Веселов Александр  Ильич (двоюродный дедушка)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1.3 Веселова Надежда Георгиевна (</a:t>
            </a:r>
            <a:r>
              <a:rPr lang="ru-RU" sz="2500" b="0" strike="noStrike" spc="-1" dirty="0" smtClean="0">
                <a:solidFill>
                  <a:srgbClr val="000000"/>
                </a:solidFill>
                <a:latin typeface="Calibri"/>
              </a:rPr>
              <a:t>двоюродн</a:t>
            </a:r>
            <a:r>
              <a:rPr lang="ru-RU" sz="2500" spc="-1" dirty="0" smtClean="0">
                <a:solidFill>
                  <a:srgbClr val="000000"/>
                </a:solidFill>
                <a:latin typeface="Calibri"/>
              </a:rPr>
              <a:t>ая</a:t>
            </a:r>
            <a:r>
              <a:rPr lang="ru-RU" sz="25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бабушка)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1.4 Меньшиков Иван Николаевич (внучатый дедушка)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FF0000"/>
                </a:solidFill>
                <a:latin typeface="Calibri"/>
              </a:rPr>
              <a:t>Ко второму поколению относятся родители, тети и дяди: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1.1.1 Тимошенко Оксана Витальевна (мама)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1.1.2 Тимошенко </a:t>
            </a:r>
            <a:r>
              <a:rPr lang="ru-RU" sz="2500" spc="-1" dirty="0" smtClean="0">
                <a:solidFill>
                  <a:srgbClr val="000000"/>
                </a:solidFill>
                <a:latin typeface="Calibri"/>
              </a:rPr>
              <a:t>Пётр Николаевич </a:t>
            </a:r>
            <a:r>
              <a:rPr lang="ru-RU" sz="2500" spc="-1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2500" spc="-1" dirty="0" smtClean="0">
                <a:solidFill>
                  <a:srgbClr val="000000"/>
                </a:solidFill>
                <a:latin typeface="Calibri"/>
              </a:rPr>
              <a:t>папа</a:t>
            </a:r>
            <a:r>
              <a:rPr lang="ru-RU" sz="2500" b="0" strike="noStrike" spc="-1" dirty="0" smtClean="0">
                <a:solidFill>
                  <a:srgbClr val="000000"/>
                </a:solidFill>
                <a:latin typeface="Calibri"/>
              </a:rPr>
              <a:t>)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1.1.3 Веселова Галина </a:t>
            </a:r>
            <a:r>
              <a:rPr lang="ru-RU" sz="2500" b="0" strike="noStrike" spc="-1" dirty="0" smtClean="0">
                <a:solidFill>
                  <a:srgbClr val="000000"/>
                </a:solidFill>
                <a:latin typeface="Calibri"/>
              </a:rPr>
              <a:t>Витальевна (тётя</a:t>
            </a: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1.1.4 Никитина Людмила Витальевна (</a:t>
            </a:r>
            <a:r>
              <a:rPr lang="ru-RU" sz="2500" b="0" strike="noStrike" spc="-1" dirty="0" smtClean="0">
                <a:solidFill>
                  <a:srgbClr val="000000"/>
                </a:solidFill>
                <a:latin typeface="Calibri"/>
              </a:rPr>
              <a:t>тётя</a:t>
            </a: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1.1.5 Шампоров Валерий </a:t>
            </a:r>
            <a:r>
              <a:rPr lang="ru-RU" sz="2500" b="0" strike="noStrike" spc="-1" dirty="0" smtClean="0">
                <a:solidFill>
                  <a:srgbClr val="000000"/>
                </a:solidFill>
                <a:latin typeface="Calibri"/>
              </a:rPr>
              <a:t>Анатольевич (</a:t>
            </a: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дядя)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1.1.6 Шампоров Павел Анатольевич (дядя)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1.1.7 Веселов Иван Александрович(двоюродный дядя)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FF0000"/>
                </a:solidFill>
                <a:latin typeface="Calibri"/>
              </a:rPr>
              <a:t>К третьему поколению отношусь я</a:t>
            </a: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: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1.1.1.1 Макарова Юлия Петровна</a:t>
            </a:r>
            <a:endParaRPr lang="ru-RU" sz="25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600" b="1" strike="noStrike" spc="-1" dirty="0">
                <a:solidFill>
                  <a:srgbClr val="FF0000"/>
                </a:solidFill>
                <a:latin typeface="Calibri"/>
              </a:rPr>
              <a:t>Общий трудовой стаж  более </a:t>
            </a:r>
            <a:r>
              <a:rPr lang="ru-RU" sz="1600" b="1" spc="-1" dirty="0" smtClean="0">
                <a:solidFill>
                  <a:srgbClr val="FF0000"/>
                </a:solidFill>
                <a:latin typeface="Calibri"/>
              </a:rPr>
              <a:t>300</a:t>
            </a:r>
            <a:r>
              <a:rPr lang="ru-RU" sz="1600" b="1" strike="noStrike" spc="-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600" b="1" strike="noStrike" spc="-1" dirty="0">
                <a:solidFill>
                  <a:srgbClr val="FF0000"/>
                </a:solidFill>
                <a:latin typeface="Calibri"/>
              </a:rPr>
              <a:t>лет.</a:t>
            </a: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</a:pP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1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Основатель династии-</a:t>
            </a:r>
            <a:r>
              <a:t/>
            </a:r>
            <a:br/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Веселов Виталий Ильич 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Родился 20.03.1940г. в с.Бардино Ивановской области </a:t>
            </a:r>
            <a:endParaRPr lang="ru-RU" sz="2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Умер 22.07.2001г., похоронен в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д.Георгиевка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Тяжинского района Кемеровской области.</a:t>
            </a:r>
            <a:endParaRPr lang="ru-RU" sz="2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Награды:«Отличник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 народного просвещения», «Ветеран  труда». 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3" name="Picture 2"/>
          <p:cNvPicPr/>
          <p:nvPr/>
        </p:nvPicPr>
        <p:blipFill>
          <a:blip r:embed="rId2"/>
          <a:stretch/>
        </p:blipFill>
        <p:spPr>
          <a:xfrm>
            <a:off x="4643280" y="1714320"/>
            <a:ext cx="3785760" cy="4285800"/>
          </a:xfrm>
          <a:prstGeom prst="rect">
            <a:avLst/>
          </a:prstGeom>
          <a:ln w="38160">
            <a:solidFill>
              <a:srgbClr val="7030A0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Веселов Виталий Ильич</a:t>
            </a:r>
            <a:endParaRPr lang="ru-RU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9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Педагогический путь: 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1964г. Учитель физической культуры и труда  в Борисовской  8-летней школе Залесовского района Алтайского края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1966г. Заместитель директора по учебной части Борисовской 8-летней школе 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1970г. Директор в Пролетарской 8-летней школе Залесовского района Алтайского края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1977г. Директор в Черёмушкинской средней школе Залесовского района Алтайского края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1980г.  Директор в Тисульской средней школе Тяжинского района Кемеровской области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1981г.  Директор в Новопокровской средней школе Тяжинского района Кемеровской области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1988 -2001гг.Директор в Георгиевской 8-летней школе Тяжинского района Кемеровской области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Педагогический стаж- 37 лет</a:t>
            </a: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endParaRPr lang="ru-RU" sz="1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6" name="Содержимое 6"/>
          <p:cNvPicPr/>
          <p:nvPr/>
        </p:nvPicPr>
        <p:blipFill>
          <a:blip r:embed="rId2"/>
          <a:stretch/>
        </p:blipFill>
        <p:spPr>
          <a:xfrm>
            <a:off x="4648320" y="2083320"/>
            <a:ext cx="4038120" cy="355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5146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</a:rPr>
              <a:t>Веселова Валентина Владимировна</a:t>
            </a:r>
            <a:endParaRPr lang="ru-RU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Родилась 21.05.1947г. 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с. Залесово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Залесовского района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Алтайского края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Награды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: 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«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Ветеран труда»,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«Мать – героиня» </a:t>
            </a:r>
            <a:endParaRPr lang="ru-RU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9" name="Picture 2"/>
          <p:cNvPicPr/>
          <p:nvPr/>
        </p:nvPicPr>
        <p:blipFill>
          <a:blip r:embed="rId2"/>
          <a:stretch/>
        </p:blipFill>
        <p:spPr>
          <a:xfrm>
            <a:off x="4214880" y="1714320"/>
            <a:ext cx="4310280" cy="366948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692696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</a:rPr>
              <a:t>Веселова Валентина Владимировна</a:t>
            </a:r>
            <a:endParaRPr lang="ru-RU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241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Педагогические путь:</a:t>
            </a:r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41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1965 г. Учитель русского языка и литературы в Борисовской 8-летней школе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Calibri"/>
              </a:rPr>
              <a:t>Сорокинского</a:t>
            </a: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 района Алтайского края</a:t>
            </a:r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41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1971г. Учитель русского языка и литературы в Пролетарской 8-летней школе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Calibri"/>
              </a:rPr>
              <a:t>Сорокинского</a:t>
            </a: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 района Алтайского края</a:t>
            </a:r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41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1977г. Учитель русского языка и литературы в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Calibri"/>
              </a:rPr>
              <a:t>Черёмушенской</a:t>
            </a: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 средней школе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Calibri"/>
              </a:rPr>
              <a:t>Заринского</a:t>
            </a: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 района Алтайского края</a:t>
            </a:r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41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1980г. Учитель русского языка и литературы в Тисульской средней школе Тяжинского района Кемеровской области</a:t>
            </a:r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41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1981г. Учитель русского языка и литературы в Новопокровской средней школе Тяжинского района Кемеровской области</a:t>
            </a:r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41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1988г. Учитель русского языка и литературы в Георгиевской 8-летней школе Тяжинского района Кемеровской области</a:t>
            </a:r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41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1995г. Назначена заместителем директора по УВР</a:t>
            </a:r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41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2002г. Учитель русского языка и литературы в МБОУ «СОШ № 70» города Кемерово</a:t>
            </a:r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41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Продолжает работать по настоящее время.</a:t>
            </a:r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41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Педагогический стаж- 56 лет</a:t>
            </a:r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41"/>
              </a:spcBef>
            </a:pPr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2" name="Содержимое 10"/>
          <p:cNvPicPr/>
          <p:nvPr/>
        </p:nvPicPr>
        <p:blipFill>
          <a:blip r:embed="rId2"/>
          <a:stretch/>
        </p:blipFill>
        <p:spPr>
          <a:xfrm>
            <a:off x="4648320" y="2495520"/>
            <a:ext cx="4038120" cy="273528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692696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</a:rPr>
              <a:t>Шампоров Анатолий Павлович</a:t>
            </a:r>
            <a:endParaRPr lang="ru-RU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Родился 10.12.1940г.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в п.г.т. Благовещенский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Алтайского края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Умер 23.03.1990г.,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похоронен в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с.Новопокровка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Тяжинского района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Кемеровской области. </a:t>
            </a:r>
            <a:endParaRPr lang="ru-RU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5" name="Picture 2"/>
          <p:cNvPicPr/>
          <p:nvPr/>
        </p:nvPicPr>
        <p:blipFill>
          <a:blip r:embed="rId2"/>
          <a:srcRect l="12647" r="19788" b="17644"/>
          <a:stretch/>
        </p:blipFill>
        <p:spPr>
          <a:xfrm>
            <a:off x="5039640" y="1600200"/>
            <a:ext cx="3255120" cy="452556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62068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</a:rPr>
              <a:t>Шампоров Анатолий Павлович</a:t>
            </a:r>
            <a:endParaRPr lang="ru-RU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Педагогический путь: </a:t>
            </a:r>
            <a:endParaRPr lang="ru-RU" sz="3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1966г. Учитель физики в Благовещенской средней школы №1 Алтайского края</a:t>
            </a:r>
            <a:endParaRPr lang="ru-RU" sz="3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1974г. Учитель физики в Черёмушкинской средней школе Залесовского района Алтайского края</a:t>
            </a:r>
            <a:endParaRPr lang="ru-RU" sz="3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1985-1990гг. учитель физики в Новопокровской средней школе Тяжинского района Кемеровской области</a:t>
            </a:r>
            <a:endParaRPr lang="ru-RU" sz="3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Педагогический стаж- 24 года</a:t>
            </a:r>
            <a:endParaRPr lang="ru-RU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1069</Words>
  <Application>Microsoft Office PowerPoint</Application>
  <PresentationFormat>Экран (4:3)</PresentationFormat>
  <Paragraphs>202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DejaVu Sans</vt:lpstr>
      <vt:lpstr>Times New Roman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Илья</dc:creator>
  <dc:description/>
  <cp:lastModifiedBy>Учитель</cp:lastModifiedBy>
  <cp:revision>72</cp:revision>
  <cp:lastPrinted>2021-04-19T08:20:14Z</cp:lastPrinted>
  <dcterms:created xsi:type="dcterms:W3CDTF">2016-12-22T02:55:59Z</dcterms:created>
  <dcterms:modified xsi:type="dcterms:W3CDTF">2021-04-19T08:20:20Z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