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1" r:id="rId2"/>
    <p:sldId id="258" r:id="rId3"/>
    <p:sldId id="311" r:id="rId4"/>
    <p:sldId id="312" r:id="rId5"/>
    <p:sldId id="259" r:id="rId6"/>
    <p:sldId id="262" r:id="rId7"/>
    <p:sldId id="264" r:id="rId8"/>
    <p:sldId id="263" r:id="rId9"/>
    <p:sldId id="270" r:id="rId10"/>
    <p:sldId id="269" r:id="rId11"/>
    <p:sldId id="267" r:id="rId12"/>
    <p:sldId id="268" r:id="rId13"/>
    <p:sldId id="271" r:id="rId14"/>
    <p:sldId id="287" r:id="rId15"/>
    <p:sldId id="272" r:id="rId16"/>
    <p:sldId id="288" r:id="rId17"/>
    <p:sldId id="274" r:id="rId18"/>
    <p:sldId id="292" r:id="rId19"/>
    <p:sldId id="294" r:id="rId20"/>
    <p:sldId id="285" r:id="rId21"/>
    <p:sldId id="286" r:id="rId22"/>
    <p:sldId id="293" r:id="rId23"/>
    <p:sldId id="295" r:id="rId24"/>
    <p:sldId id="304" r:id="rId25"/>
    <p:sldId id="299" r:id="rId26"/>
    <p:sldId id="300" r:id="rId27"/>
    <p:sldId id="289" r:id="rId28"/>
    <p:sldId id="303" r:id="rId29"/>
    <p:sldId id="302" r:id="rId30"/>
    <p:sldId id="301" r:id="rId31"/>
    <p:sldId id="297" r:id="rId32"/>
    <p:sldId id="296" r:id="rId33"/>
    <p:sldId id="305" r:id="rId34"/>
    <p:sldId id="298" r:id="rId35"/>
    <p:sldId id="276" r:id="rId36"/>
    <p:sldId id="277" r:id="rId37"/>
    <p:sldId id="275" r:id="rId38"/>
    <p:sldId id="280" r:id="rId39"/>
    <p:sldId id="306" r:id="rId40"/>
  </p:sldIdLst>
  <p:sldSz cx="11880850" cy="7129463"/>
  <p:notesSz cx="6858000" cy="9144000"/>
  <p:defaultTextStyle>
    <a:defPPr>
      <a:defRPr lang="ru-RU"/>
    </a:defPPr>
    <a:lvl1pPr marL="0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3108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6216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9324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2432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15539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58647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1755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44863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46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4AD"/>
    <a:srgbClr val="739BCB"/>
    <a:srgbClr val="7FA3CF"/>
    <a:srgbClr val="467AB8"/>
    <a:srgbClr val="4079BE"/>
    <a:srgbClr val="5585BF"/>
    <a:srgbClr val="99CCFF"/>
    <a:srgbClr val="F6F8FC"/>
    <a:srgbClr val="EDF2F9"/>
    <a:srgbClr val="2E9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830" autoAdjust="0"/>
  </p:normalViewPr>
  <p:slideViewPr>
    <p:cSldViewPr>
      <p:cViewPr varScale="1">
        <p:scale>
          <a:sx n="102" d="100"/>
          <a:sy n="102" d="100"/>
        </p:scale>
        <p:origin x="-894" y="-84"/>
      </p:cViewPr>
      <p:guideLst>
        <p:guide orient="horz" pos="224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DA07-D4AC-40C4-8AC9-4711428EA876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685800"/>
            <a:ext cx="5711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34B65-94F4-47F4-A9C0-F9F2F656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3108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6216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29324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2432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15539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58647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1755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44863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4B65-94F4-47F4-A9C0-F9F2F6565A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6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4B65-94F4-47F4-A9C0-F9F2F6565A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6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4B65-94F4-47F4-A9C0-F9F2F6565A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8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4B65-94F4-47F4-A9C0-F9F2F6565AB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0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4B65-94F4-47F4-A9C0-F9F2F6565AB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5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214755"/>
            <a:ext cx="10098723" cy="15282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4040029"/>
            <a:ext cx="8316595" cy="18219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2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1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4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85510"/>
            <a:ext cx="2673191" cy="60831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85510"/>
            <a:ext cx="7821560" cy="6083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7F79A93-8496-4002-9777-175A4D2594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865" y="366298"/>
            <a:ext cx="5321943" cy="6396870"/>
          </a:xfrm>
          <a:custGeom>
            <a:avLst/>
            <a:gdLst>
              <a:gd name="connsiteX0" fmla="*/ 5184296 w 5461320"/>
              <a:gd name="connsiteY0" fmla="*/ 1622161 h 6153301"/>
              <a:gd name="connsiteX1" fmla="*/ 5461320 w 5461320"/>
              <a:gd name="connsiteY1" fmla="*/ 1899184 h 6153301"/>
              <a:gd name="connsiteX2" fmla="*/ 5461319 w 5461320"/>
              <a:gd name="connsiteY2" fmla="*/ 4483002 h 6153301"/>
              <a:gd name="connsiteX3" fmla="*/ 5184295 w 5461320"/>
              <a:gd name="connsiteY3" fmla="*/ 4760026 h 6153301"/>
              <a:gd name="connsiteX4" fmla="*/ 5184296 w 5461320"/>
              <a:gd name="connsiteY4" fmla="*/ 4760025 h 6153301"/>
              <a:gd name="connsiteX5" fmla="*/ 4907272 w 5461320"/>
              <a:gd name="connsiteY5" fmla="*/ 4483001 h 6153301"/>
              <a:gd name="connsiteX6" fmla="*/ 4907272 w 5461320"/>
              <a:gd name="connsiteY6" fmla="*/ 1899184 h 6153301"/>
              <a:gd name="connsiteX7" fmla="*/ 5184296 w 5461320"/>
              <a:gd name="connsiteY7" fmla="*/ 1622161 h 6153301"/>
              <a:gd name="connsiteX8" fmla="*/ 277024 w 5461320"/>
              <a:gd name="connsiteY8" fmla="*/ 1321416 h 6153301"/>
              <a:gd name="connsiteX9" fmla="*/ 554048 w 5461320"/>
              <a:gd name="connsiteY9" fmla="*/ 1598440 h 6153301"/>
              <a:gd name="connsiteX10" fmla="*/ 554047 w 5461320"/>
              <a:gd name="connsiteY10" fmla="*/ 4182257 h 6153301"/>
              <a:gd name="connsiteX11" fmla="*/ 277023 w 5461320"/>
              <a:gd name="connsiteY11" fmla="*/ 4459281 h 6153301"/>
              <a:gd name="connsiteX12" fmla="*/ 277024 w 5461320"/>
              <a:gd name="connsiteY12" fmla="*/ 4459280 h 6153301"/>
              <a:gd name="connsiteX13" fmla="*/ 0 w 5461320"/>
              <a:gd name="connsiteY13" fmla="*/ 4182256 h 6153301"/>
              <a:gd name="connsiteX14" fmla="*/ 0 w 5461320"/>
              <a:gd name="connsiteY14" fmla="*/ 1598440 h 6153301"/>
              <a:gd name="connsiteX15" fmla="*/ 277024 w 5461320"/>
              <a:gd name="connsiteY15" fmla="*/ 1321416 h 6153301"/>
              <a:gd name="connsiteX16" fmla="*/ 1503842 w 5461320"/>
              <a:gd name="connsiteY16" fmla="*/ 1033979 h 6153301"/>
              <a:gd name="connsiteX17" fmla="*/ 1780865 w 5461320"/>
              <a:gd name="connsiteY17" fmla="*/ 1311002 h 6153301"/>
              <a:gd name="connsiteX18" fmla="*/ 1780864 w 5461320"/>
              <a:gd name="connsiteY18" fmla="*/ 5308056 h 6153301"/>
              <a:gd name="connsiteX19" fmla="*/ 1503840 w 5461320"/>
              <a:gd name="connsiteY19" fmla="*/ 5585080 h 6153301"/>
              <a:gd name="connsiteX20" fmla="*/ 1503842 w 5461320"/>
              <a:gd name="connsiteY20" fmla="*/ 5585079 h 6153301"/>
              <a:gd name="connsiteX21" fmla="*/ 1226818 w 5461320"/>
              <a:gd name="connsiteY21" fmla="*/ 5308055 h 6153301"/>
              <a:gd name="connsiteX22" fmla="*/ 1226818 w 5461320"/>
              <a:gd name="connsiteY22" fmla="*/ 1311002 h 6153301"/>
              <a:gd name="connsiteX23" fmla="*/ 1503842 w 5461320"/>
              <a:gd name="connsiteY23" fmla="*/ 1033979 h 6153301"/>
              <a:gd name="connsiteX24" fmla="*/ 4570887 w 5461320"/>
              <a:gd name="connsiteY24" fmla="*/ 1033978 h 6153301"/>
              <a:gd name="connsiteX25" fmla="*/ 4847911 w 5461320"/>
              <a:gd name="connsiteY25" fmla="*/ 1311002 h 6153301"/>
              <a:gd name="connsiteX26" fmla="*/ 4847910 w 5461320"/>
              <a:gd name="connsiteY26" fmla="*/ 5308056 h 6153301"/>
              <a:gd name="connsiteX27" fmla="*/ 4570886 w 5461320"/>
              <a:gd name="connsiteY27" fmla="*/ 5585080 h 6153301"/>
              <a:gd name="connsiteX28" fmla="*/ 4570887 w 5461320"/>
              <a:gd name="connsiteY28" fmla="*/ 5585079 h 6153301"/>
              <a:gd name="connsiteX29" fmla="*/ 4293863 w 5461320"/>
              <a:gd name="connsiteY29" fmla="*/ 5308055 h 6153301"/>
              <a:gd name="connsiteX30" fmla="*/ 4293863 w 5461320"/>
              <a:gd name="connsiteY30" fmla="*/ 1311002 h 6153301"/>
              <a:gd name="connsiteX31" fmla="*/ 4570887 w 5461320"/>
              <a:gd name="connsiteY31" fmla="*/ 1033978 h 6153301"/>
              <a:gd name="connsiteX32" fmla="*/ 3344069 w 5461320"/>
              <a:gd name="connsiteY32" fmla="*/ 915542 h 6153301"/>
              <a:gd name="connsiteX33" fmla="*/ 3621093 w 5461320"/>
              <a:gd name="connsiteY33" fmla="*/ 1192566 h 6153301"/>
              <a:gd name="connsiteX34" fmla="*/ 3621092 w 5461320"/>
              <a:gd name="connsiteY34" fmla="*/ 5189620 h 6153301"/>
              <a:gd name="connsiteX35" fmla="*/ 3344068 w 5461320"/>
              <a:gd name="connsiteY35" fmla="*/ 5466644 h 6153301"/>
              <a:gd name="connsiteX36" fmla="*/ 3344069 w 5461320"/>
              <a:gd name="connsiteY36" fmla="*/ 5466643 h 6153301"/>
              <a:gd name="connsiteX37" fmla="*/ 3067045 w 5461320"/>
              <a:gd name="connsiteY37" fmla="*/ 5189619 h 6153301"/>
              <a:gd name="connsiteX38" fmla="*/ 3067045 w 5461320"/>
              <a:gd name="connsiteY38" fmla="*/ 1192566 h 6153301"/>
              <a:gd name="connsiteX39" fmla="*/ 3344069 w 5461320"/>
              <a:gd name="connsiteY39" fmla="*/ 915542 h 6153301"/>
              <a:gd name="connsiteX40" fmla="*/ 2730659 w 5461320"/>
              <a:gd name="connsiteY40" fmla="*/ 801099 h 6153301"/>
              <a:gd name="connsiteX41" fmla="*/ 3007683 w 5461320"/>
              <a:gd name="connsiteY41" fmla="*/ 1078123 h 6153301"/>
              <a:gd name="connsiteX42" fmla="*/ 3007682 w 5461320"/>
              <a:gd name="connsiteY42" fmla="*/ 5876277 h 6153301"/>
              <a:gd name="connsiteX43" fmla="*/ 2730658 w 5461320"/>
              <a:gd name="connsiteY43" fmla="*/ 6153301 h 6153301"/>
              <a:gd name="connsiteX44" fmla="*/ 2730659 w 5461320"/>
              <a:gd name="connsiteY44" fmla="*/ 6153300 h 6153301"/>
              <a:gd name="connsiteX45" fmla="*/ 2453635 w 5461320"/>
              <a:gd name="connsiteY45" fmla="*/ 5876276 h 6153301"/>
              <a:gd name="connsiteX46" fmla="*/ 2453635 w 5461320"/>
              <a:gd name="connsiteY46" fmla="*/ 1078123 h 6153301"/>
              <a:gd name="connsiteX47" fmla="*/ 2730659 w 5461320"/>
              <a:gd name="connsiteY47" fmla="*/ 801099 h 6153301"/>
              <a:gd name="connsiteX48" fmla="*/ 890432 w 5461320"/>
              <a:gd name="connsiteY48" fmla="*/ 573543 h 6153301"/>
              <a:gd name="connsiteX49" fmla="*/ 1167457 w 5461320"/>
              <a:gd name="connsiteY49" fmla="*/ 850567 h 6153301"/>
              <a:gd name="connsiteX50" fmla="*/ 1167456 w 5461320"/>
              <a:gd name="connsiteY50" fmla="*/ 4847621 h 6153301"/>
              <a:gd name="connsiteX51" fmla="*/ 890432 w 5461320"/>
              <a:gd name="connsiteY51" fmla="*/ 5124645 h 6153301"/>
              <a:gd name="connsiteX52" fmla="*/ 890432 w 5461320"/>
              <a:gd name="connsiteY52" fmla="*/ 5124644 h 6153301"/>
              <a:gd name="connsiteX53" fmla="*/ 613408 w 5461320"/>
              <a:gd name="connsiteY53" fmla="*/ 4847620 h 6153301"/>
              <a:gd name="connsiteX54" fmla="*/ 613408 w 5461320"/>
              <a:gd name="connsiteY54" fmla="*/ 850567 h 6153301"/>
              <a:gd name="connsiteX55" fmla="*/ 890432 w 5461320"/>
              <a:gd name="connsiteY55" fmla="*/ 573543 h 6153301"/>
              <a:gd name="connsiteX56" fmla="*/ 3957478 w 5461320"/>
              <a:gd name="connsiteY56" fmla="*/ 336673 h 6153301"/>
              <a:gd name="connsiteX57" fmla="*/ 4234502 w 5461320"/>
              <a:gd name="connsiteY57" fmla="*/ 613697 h 6153301"/>
              <a:gd name="connsiteX58" fmla="*/ 4234501 w 5461320"/>
              <a:gd name="connsiteY58" fmla="*/ 4610751 h 6153301"/>
              <a:gd name="connsiteX59" fmla="*/ 3957477 w 5461320"/>
              <a:gd name="connsiteY59" fmla="*/ 4887775 h 6153301"/>
              <a:gd name="connsiteX60" fmla="*/ 3957478 w 5461320"/>
              <a:gd name="connsiteY60" fmla="*/ 4887774 h 6153301"/>
              <a:gd name="connsiteX61" fmla="*/ 3680454 w 5461320"/>
              <a:gd name="connsiteY61" fmla="*/ 4610750 h 6153301"/>
              <a:gd name="connsiteX62" fmla="*/ 3680454 w 5461320"/>
              <a:gd name="connsiteY62" fmla="*/ 613697 h 6153301"/>
              <a:gd name="connsiteX63" fmla="*/ 3957478 w 5461320"/>
              <a:gd name="connsiteY63" fmla="*/ 336673 h 6153301"/>
              <a:gd name="connsiteX64" fmla="*/ 2117250 w 5461320"/>
              <a:gd name="connsiteY64" fmla="*/ 0 h 6153301"/>
              <a:gd name="connsiteX65" fmla="*/ 2394274 w 5461320"/>
              <a:gd name="connsiteY65" fmla="*/ 277024 h 6153301"/>
              <a:gd name="connsiteX66" fmla="*/ 2394273 w 5461320"/>
              <a:gd name="connsiteY66" fmla="*/ 4847621 h 6153301"/>
              <a:gd name="connsiteX67" fmla="*/ 2117249 w 5461320"/>
              <a:gd name="connsiteY67" fmla="*/ 5124645 h 6153301"/>
              <a:gd name="connsiteX68" fmla="*/ 2117250 w 5461320"/>
              <a:gd name="connsiteY68" fmla="*/ 5124644 h 6153301"/>
              <a:gd name="connsiteX69" fmla="*/ 1840226 w 5461320"/>
              <a:gd name="connsiteY69" fmla="*/ 4847620 h 6153301"/>
              <a:gd name="connsiteX70" fmla="*/ 1840226 w 5461320"/>
              <a:gd name="connsiteY70" fmla="*/ 277024 h 6153301"/>
              <a:gd name="connsiteX71" fmla="*/ 2117250 w 5461320"/>
              <a:gd name="connsiteY71" fmla="*/ 0 h 615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461320" h="6153301">
                <a:moveTo>
                  <a:pt x="5184296" y="1622161"/>
                </a:moveTo>
                <a:cubicBezTo>
                  <a:pt x="5337292" y="1622161"/>
                  <a:pt x="5461320" y="1746188"/>
                  <a:pt x="5461320" y="1899184"/>
                </a:cubicBezTo>
                <a:cubicBezTo>
                  <a:pt x="5461320" y="2760457"/>
                  <a:pt x="5461319" y="3621729"/>
                  <a:pt x="5461319" y="4483002"/>
                </a:cubicBezTo>
                <a:cubicBezTo>
                  <a:pt x="5461319" y="4635998"/>
                  <a:pt x="5337291" y="4760026"/>
                  <a:pt x="5184295" y="4760026"/>
                </a:cubicBezTo>
                <a:lnTo>
                  <a:pt x="5184296" y="4760025"/>
                </a:lnTo>
                <a:cubicBezTo>
                  <a:pt x="5031300" y="4760025"/>
                  <a:pt x="4907272" y="4635997"/>
                  <a:pt x="4907272" y="4483001"/>
                </a:cubicBezTo>
                <a:lnTo>
                  <a:pt x="4907272" y="1899184"/>
                </a:lnTo>
                <a:cubicBezTo>
                  <a:pt x="4907272" y="1746188"/>
                  <a:pt x="5031300" y="1622161"/>
                  <a:pt x="5184296" y="1622161"/>
                </a:cubicBezTo>
                <a:close/>
                <a:moveTo>
                  <a:pt x="277024" y="1321416"/>
                </a:moveTo>
                <a:cubicBezTo>
                  <a:pt x="430019" y="1321416"/>
                  <a:pt x="554048" y="1445444"/>
                  <a:pt x="554048" y="1598440"/>
                </a:cubicBezTo>
                <a:cubicBezTo>
                  <a:pt x="554048" y="2459712"/>
                  <a:pt x="554047" y="3320984"/>
                  <a:pt x="554047" y="4182257"/>
                </a:cubicBezTo>
                <a:cubicBezTo>
                  <a:pt x="554047" y="4335253"/>
                  <a:pt x="430019" y="4459281"/>
                  <a:pt x="277023" y="4459281"/>
                </a:cubicBezTo>
                <a:lnTo>
                  <a:pt x="277024" y="4459280"/>
                </a:lnTo>
                <a:cubicBezTo>
                  <a:pt x="124028" y="4459280"/>
                  <a:pt x="0" y="4335252"/>
                  <a:pt x="0" y="4182256"/>
                </a:cubicBezTo>
                <a:lnTo>
                  <a:pt x="0" y="1598440"/>
                </a:lnTo>
                <a:cubicBezTo>
                  <a:pt x="0" y="1445444"/>
                  <a:pt x="124028" y="1321416"/>
                  <a:pt x="277024" y="1321416"/>
                </a:cubicBezTo>
                <a:close/>
                <a:moveTo>
                  <a:pt x="1503842" y="1033979"/>
                </a:moveTo>
                <a:cubicBezTo>
                  <a:pt x="1656837" y="1033979"/>
                  <a:pt x="1780865" y="1158006"/>
                  <a:pt x="1780865" y="1311002"/>
                </a:cubicBezTo>
                <a:cubicBezTo>
                  <a:pt x="1780865" y="2643353"/>
                  <a:pt x="1780864" y="3975705"/>
                  <a:pt x="1780864" y="5308056"/>
                </a:cubicBezTo>
                <a:cubicBezTo>
                  <a:pt x="1780864" y="5461052"/>
                  <a:pt x="1656836" y="5585080"/>
                  <a:pt x="1503840" y="5585080"/>
                </a:cubicBezTo>
                <a:lnTo>
                  <a:pt x="1503842" y="5585079"/>
                </a:lnTo>
                <a:cubicBezTo>
                  <a:pt x="1350845" y="5585079"/>
                  <a:pt x="1226818" y="5461051"/>
                  <a:pt x="1226818" y="5308055"/>
                </a:cubicBezTo>
                <a:lnTo>
                  <a:pt x="1226818" y="1311002"/>
                </a:lnTo>
                <a:cubicBezTo>
                  <a:pt x="1226818" y="1158006"/>
                  <a:pt x="1350845" y="1033979"/>
                  <a:pt x="1503842" y="1033979"/>
                </a:cubicBezTo>
                <a:close/>
                <a:moveTo>
                  <a:pt x="4570887" y="1033978"/>
                </a:moveTo>
                <a:cubicBezTo>
                  <a:pt x="4723883" y="1033978"/>
                  <a:pt x="4847911" y="1158006"/>
                  <a:pt x="4847911" y="1311002"/>
                </a:cubicBezTo>
                <a:cubicBezTo>
                  <a:pt x="4847911" y="2643353"/>
                  <a:pt x="4847910" y="3975705"/>
                  <a:pt x="4847910" y="5308056"/>
                </a:cubicBezTo>
                <a:cubicBezTo>
                  <a:pt x="4847910" y="5461052"/>
                  <a:pt x="4723882" y="5585080"/>
                  <a:pt x="4570886" y="5585080"/>
                </a:cubicBezTo>
                <a:lnTo>
                  <a:pt x="4570887" y="5585079"/>
                </a:lnTo>
                <a:cubicBezTo>
                  <a:pt x="4417891" y="5585079"/>
                  <a:pt x="4293863" y="5461051"/>
                  <a:pt x="4293863" y="5308055"/>
                </a:cubicBezTo>
                <a:lnTo>
                  <a:pt x="4293863" y="1311002"/>
                </a:lnTo>
                <a:cubicBezTo>
                  <a:pt x="4293863" y="1158006"/>
                  <a:pt x="4417891" y="1033978"/>
                  <a:pt x="4570887" y="1033978"/>
                </a:cubicBezTo>
                <a:close/>
                <a:moveTo>
                  <a:pt x="3344069" y="915542"/>
                </a:moveTo>
                <a:cubicBezTo>
                  <a:pt x="3497065" y="915542"/>
                  <a:pt x="3621093" y="1039570"/>
                  <a:pt x="3621093" y="1192566"/>
                </a:cubicBezTo>
                <a:cubicBezTo>
                  <a:pt x="3621093" y="2524917"/>
                  <a:pt x="3621092" y="3857269"/>
                  <a:pt x="3621092" y="5189620"/>
                </a:cubicBezTo>
                <a:cubicBezTo>
                  <a:pt x="3621092" y="5342616"/>
                  <a:pt x="3497064" y="5466644"/>
                  <a:pt x="3344068" y="5466644"/>
                </a:cubicBezTo>
                <a:lnTo>
                  <a:pt x="3344069" y="5466643"/>
                </a:lnTo>
                <a:cubicBezTo>
                  <a:pt x="3191073" y="5466643"/>
                  <a:pt x="3067045" y="5342615"/>
                  <a:pt x="3067045" y="5189619"/>
                </a:cubicBezTo>
                <a:lnTo>
                  <a:pt x="3067045" y="1192566"/>
                </a:lnTo>
                <a:cubicBezTo>
                  <a:pt x="3067045" y="1039570"/>
                  <a:pt x="3191073" y="915542"/>
                  <a:pt x="3344069" y="915542"/>
                </a:cubicBezTo>
                <a:close/>
                <a:moveTo>
                  <a:pt x="2730659" y="801099"/>
                </a:moveTo>
                <a:cubicBezTo>
                  <a:pt x="2883655" y="801099"/>
                  <a:pt x="3007683" y="925127"/>
                  <a:pt x="3007683" y="1078123"/>
                </a:cubicBezTo>
                <a:cubicBezTo>
                  <a:pt x="3007683" y="2677509"/>
                  <a:pt x="3007682" y="4276892"/>
                  <a:pt x="3007682" y="5876277"/>
                </a:cubicBezTo>
                <a:cubicBezTo>
                  <a:pt x="3007682" y="6029273"/>
                  <a:pt x="2883654" y="6153301"/>
                  <a:pt x="2730658" y="6153301"/>
                </a:cubicBezTo>
                <a:lnTo>
                  <a:pt x="2730659" y="6153300"/>
                </a:lnTo>
                <a:cubicBezTo>
                  <a:pt x="2577663" y="6153300"/>
                  <a:pt x="2453635" y="6029272"/>
                  <a:pt x="2453635" y="5876276"/>
                </a:cubicBezTo>
                <a:lnTo>
                  <a:pt x="2453635" y="1078123"/>
                </a:lnTo>
                <a:cubicBezTo>
                  <a:pt x="2453635" y="925127"/>
                  <a:pt x="2577663" y="801099"/>
                  <a:pt x="2730659" y="801099"/>
                </a:cubicBezTo>
                <a:close/>
                <a:moveTo>
                  <a:pt x="890432" y="573543"/>
                </a:moveTo>
                <a:cubicBezTo>
                  <a:pt x="1043428" y="573543"/>
                  <a:pt x="1167457" y="697571"/>
                  <a:pt x="1167457" y="850567"/>
                </a:cubicBezTo>
                <a:cubicBezTo>
                  <a:pt x="1167457" y="2182918"/>
                  <a:pt x="1167456" y="3515270"/>
                  <a:pt x="1167456" y="4847621"/>
                </a:cubicBezTo>
                <a:cubicBezTo>
                  <a:pt x="1167456" y="5000617"/>
                  <a:pt x="1043427" y="5124645"/>
                  <a:pt x="890432" y="5124645"/>
                </a:cubicBezTo>
                <a:lnTo>
                  <a:pt x="890432" y="5124644"/>
                </a:lnTo>
                <a:cubicBezTo>
                  <a:pt x="737436" y="5124644"/>
                  <a:pt x="613408" y="5000616"/>
                  <a:pt x="613408" y="4847620"/>
                </a:cubicBezTo>
                <a:lnTo>
                  <a:pt x="613408" y="850567"/>
                </a:lnTo>
                <a:cubicBezTo>
                  <a:pt x="613408" y="697571"/>
                  <a:pt x="737436" y="573543"/>
                  <a:pt x="890432" y="573543"/>
                </a:cubicBezTo>
                <a:close/>
                <a:moveTo>
                  <a:pt x="3957478" y="336673"/>
                </a:moveTo>
                <a:cubicBezTo>
                  <a:pt x="4110474" y="336673"/>
                  <a:pt x="4234502" y="460701"/>
                  <a:pt x="4234502" y="613697"/>
                </a:cubicBezTo>
                <a:cubicBezTo>
                  <a:pt x="4234502" y="1946048"/>
                  <a:pt x="4234501" y="3278400"/>
                  <a:pt x="4234501" y="4610751"/>
                </a:cubicBezTo>
                <a:cubicBezTo>
                  <a:pt x="4234501" y="4763747"/>
                  <a:pt x="4110473" y="4887775"/>
                  <a:pt x="3957477" y="4887775"/>
                </a:cubicBezTo>
                <a:lnTo>
                  <a:pt x="3957478" y="4887774"/>
                </a:lnTo>
                <a:cubicBezTo>
                  <a:pt x="3804482" y="4887774"/>
                  <a:pt x="3680454" y="4763746"/>
                  <a:pt x="3680454" y="4610750"/>
                </a:cubicBezTo>
                <a:lnTo>
                  <a:pt x="3680454" y="613697"/>
                </a:lnTo>
                <a:cubicBezTo>
                  <a:pt x="3680454" y="460701"/>
                  <a:pt x="3804482" y="336673"/>
                  <a:pt x="3957478" y="336673"/>
                </a:cubicBezTo>
                <a:close/>
                <a:moveTo>
                  <a:pt x="2117250" y="0"/>
                </a:moveTo>
                <a:cubicBezTo>
                  <a:pt x="2270246" y="0"/>
                  <a:pt x="2394274" y="124028"/>
                  <a:pt x="2394274" y="277024"/>
                </a:cubicBezTo>
                <a:cubicBezTo>
                  <a:pt x="2394274" y="1800556"/>
                  <a:pt x="2394273" y="3324089"/>
                  <a:pt x="2394273" y="4847621"/>
                </a:cubicBezTo>
                <a:cubicBezTo>
                  <a:pt x="2394273" y="5000617"/>
                  <a:pt x="2270245" y="5124645"/>
                  <a:pt x="2117249" y="5124645"/>
                </a:cubicBezTo>
                <a:lnTo>
                  <a:pt x="2117250" y="5124644"/>
                </a:lnTo>
                <a:cubicBezTo>
                  <a:pt x="1964254" y="5124644"/>
                  <a:pt x="1840226" y="5000616"/>
                  <a:pt x="1840226" y="4847620"/>
                </a:cubicBezTo>
                <a:lnTo>
                  <a:pt x="1840226" y="277024"/>
                </a:lnTo>
                <a:cubicBezTo>
                  <a:pt x="1840226" y="124028"/>
                  <a:pt x="1964254" y="0"/>
                  <a:pt x="21172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581340"/>
            <a:ext cx="10098723" cy="141599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3021771"/>
            <a:ext cx="10098723" cy="155957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1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9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24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55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86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17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48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63542"/>
            <a:ext cx="5247375" cy="470511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63542"/>
            <a:ext cx="5247375" cy="470511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95878"/>
            <a:ext cx="5249439" cy="66508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108" indent="0">
              <a:buNone/>
              <a:defRPr sz="2400" b="1"/>
            </a:lvl2pPr>
            <a:lvl3pPr marL="1086216" indent="0">
              <a:buNone/>
              <a:defRPr sz="2100" b="1"/>
            </a:lvl3pPr>
            <a:lvl4pPr marL="1629324" indent="0">
              <a:buNone/>
              <a:defRPr sz="1900" b="1"/>
            </a:lvl4pPr>
            <a:lvl5pPr marL="2172432" indent="0">
              <a:buNone/>
              <a:defRPr sz="1900" b="1"/>
            </a:lvl5pPr>
            <a:lvl6pPr marL="2715539" indent="0">
              <a:buNone/>
              <a:defRPr sz="1900" b="1"/>
            </a:lvl6pPr>
            <a:lvl7pPr marL="3258647" indent="0">
              <a:buNone/>
              <a:defRPr sz="1900" b="1"/>
            </a:lvl7pPr>
            <a:lvl8pPr marL="3801755" indent="0">
              <a:buNone/>
              <a:defRPr sz="1900" b="1"/>
            </a:lvl8pPr>
            <a:lvl9pPr marL="434486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260964"/>
            <a:ext cx="5249439" cy="410769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95878"/>
            <a:ext cx="5251501" cy="66508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108" indent="0">
              <a:buNone/>
              <a:defRPr sz="2400" b="1"/>
            </a:lvl2pPr>
            <a:lvl3pPr marL="1086216" indent="0">
              <a:buNone/>
              <a:defRPr sz="2100" b="1"/>
            </a:lvl3pPr>
            <a:lvl4pPr marL="1629324" indent="0">
              <a:buNone/>
              <a:defRPr sz="1900" b="1"/>
            </a:lvl4pPr>
            <a:lvl5pPr marL="2172432" indent="0">
              <a:buNone/>
              <a:defRPr sz="1900" b="1"/>
            </a:lvl5pPr>
            <a:lvl6pPr marL="2715539" indent="0">
              <a:buNone/>
              <a:defRPr sz="1900" b="1"/>
            </a:lvl6pPr>
            <a:lvl7pPr marL="3258647" indent="0">
              <a:buNone/>
              <a:defRPr sz="1900" b="1"/>
            </a:lvl7pPr>
            <a:lvl8pPr marL="3801755" indent="0">
              <a:buNone/>
              <a:defRPr sz="1900" b="1"/>
            </a:lvl8pPr>
            <a:lvl9pPr marL="434486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260964"/>
            <a:ext cx="5251501" cy="410769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83858"/>
            <a:ext cx="3908718" cy="120804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83859"/>
            <a:ext cx="6641725" cy="608479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91907"/>
            <a:ext cx="3908718" cy="4876751"/>
          </a:xfrm>
        </p:spPr>
        <p:txBody>
          <a:bodyPr/>
          <a:lstStyle>
            <a:lvl1pPr marL="0" indent="0">
              <a:buNone/>
              <a:defRPr sz="1700"/>
            </a:lvl1pPr>
            <a:lvl2pPr marL="543108" indent="0">
              <a:buNone/>
              <a:defRPr sz="1400"/>
            </a:lvl2pPr>
            <a:lvl3pPr marL="1086216" indent="0">
              <a:buNone/>
              <a:defRPr sz="1200"/>
            </a:lvl3pPr>
            <a:lvl4pPr marL="1629324" indent="0">
              <a:buNone/>
              <a:defRPr sz="1100"/>
            </a:lvl4pPr>
            <a:lvl5pPr marL="2172432" indent="0">
              <a:buNone/>
              <a:defRPr sz="1100"/>
            </a:lvl5pPr>
            <a:lvl6pPr marL="2715539" indent="0">
              <a:buNone/>
              <a:defRPr sz="1100"/>
            </a:lvl6pPr>
            <a:lvl7pPr marL="3258647" indent="0">
              <a:buNone/>
              <a:defRPr sz="1100"/>
            </a:lvl7pPr>
            <a:lvl8pPr marL="3801755" indent="0">
              <a:buNone/>
              <a:defRPr sz="1100"/>
            </a:lvl8pPr>
            <a:lvl9pPr marL="434486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990624"/>
            <a:ext cx="7128510" cy="58917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37031"/>
            <a:ext cx="7128510" cy="4277678"/>
          </a:xfrm>
        </p:spPr>
        <p:txBody>
          <a:bodyPr/>
          <a:lstStyle>
            <a:lvl1pPr marL="0" indent="0">
              <a:buNone/>
              <a:defRPr sz="3800"/>
            </a:lvl1pPr>
            <a:lvl2pPr marL="543108" indent="0">
              <a:buNone/>
              <a:defRPr sz="3300"/>
            </a:lvl2pPr>
            <a:lvl3pPr marL="1086216" indent="0">
              <a:buNone/>
              <a:defRPr sz="2900"/>
            </a:lvl3pPr>
            <a:lvl4pPr marL="1629324" indent="0">
              <a:buNone/>
              <a:defRPr sz="2400"/>
            </a:lvl4pPr>
            <a:lvl5pPr marL="2172432" indent="0">
              <a:buNone/>
              <a:defRPr sz="2400"/>
            </a:lvl5pPr>
            <a:lvl6pPr marL="2715539" indent="0">
              <a:buNone/>
              <a:defRPr sz="2400"/>
            </a:lvl6pPr>
            <a:lvl7pPr marL="3258647" indent="0">
              <a:buNone/>
              <a:defRPr sz="2400"/>
            </a:lvl7pPr>
            <a:lvl8pPr marL="3801755" indent="0">
              <a:buNone/>
              <a:defRPr sz="2400"/>
            </a:lvl8pPr>
            <a:lvl9pPr marL="4344863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579796"/>
            <a:ext cx="7128510" cy="836721"/>
          </a:xfrm>
        </p:spPr>
        <p:txBody>
          <a:bodyPr/>
          <a:lstStyle>
            <a:lvl1pPr marL="0" indent="0">
              <a:buNone/>
              <a:defRPr sz="1700"/>
            </a:lvl1pPr>
            <a:lvl2pPr marL="543108" indent="0">
              <a:buNone/>
              <a:defRPr sz="1400"/>
            </a:lvl2pPr>
            <a:lvl3pPr marL="1086216" indent="0">
              <a:buNone/>
              <a:defRPr sz="1200"/>
            </a:lvl3pPr>
            <a:lvl4pPr marL="1629324" indent="0">
              <a:buNone/>
              <a:defRPr sz="1100"/>
            </a:lvl4pPr>
            <a:lvl5pPr marL="2172432" indent="0">
              <a:buNone/>
              <a:defRPr sz="1100"/>
            </a:lvl5pPr>
            <a:lvl6pPr marL="2715539" indent="0">
              <a:buNone/>
              <a:defRPr sz="1100"/>
            </a:lvl6pPr>
            <a:lvl7pPr marL="3258647" indent="0">
              <a:buNone/>
              <a:defRPr sz="1100"/>
            </a:lvl7pPr>
            <a:lvl8pPr marL="3801755" indent="0">
              <a:buNone/>
              <a:defRPr sz="1100"/>
            </a:lvl8pPr>
            <a:lvl9pPr marL="434486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85509"/>
            <a:ext cx="10692765" cy="1188244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63542"/>
            <a:ext cx="10692765" cy="4705116"/>
          </a:xfrm>
          <a:prstGeom prst="rect">
            <a:avLst/>
          </a:prstGeom>
        </p:spPr>
        <p:txBody>
          <a:bodyPr vert="horz" lIns="108622" tIns="54311" rIns="108622" bIns="543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07956"/>
            <a:ext cx="2772198" cy="379578"/>
          </a:xfrm>
          <a:prstGeom prst="rect">
            <a:avLst/>
          </a:prstGeom>
        </p:spPr>
        <p:txBody>
          <a:bodyPr vert="horz" lIns="108622" tIns="54311" rIns="108622" bIns="5431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607956"/>
            <a:ext cx="3762269" cy="379578"/>
          </a:xfrm>
          <a:prstGeom prst="rect">
            <a:avLst/>
          </a:prstGeom>
        </p:spPr>
        <p:txBody>
          <a:bodyPr vert="horz" lIns="108622" tIns="54311" rIns="108622" bIns="5431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607956"/>
            <a:ext cx="2772198" cy="379578"/>
          </a:xfrm>
          <a:prstGeom prst="rect">
            <a:avLst/>
          </a:prstGeom>
        </p:spPr>
        <p:txBody>
          <a:bodyPr vert="horz" lIns="108622" tIns="54311" rIns="108622" bIns="5431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8621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331" indent="-407331" algn="l" defTabSz="108621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550" indent="-339442" algn="l" defTabSz="108621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770" indent="-271554" algn="l" defTabSz="108621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878" indent="-271554" algn="l" defTabSz="108621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985" indent="-271554" algn="l" defTabSz="108621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7093" indent="-271554" algn="l" defTabSz="1086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201" indent="-271554" algn="l" defTabSz="1086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3309" indent="-271554" algn="l" defTabSz="1086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6417" indent="-271554" algn="l" defTabSz="1086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108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216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324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432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539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8647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55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4863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-6979" y="-2924"/>
            <a:ext cx="11880848" cy="71323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9525 h 6867525"/>
              <a:gd name="connsiteX1" fmla="*/ 3105150 w 12192000"/>
              <a:gd name="connsiteY1" fmla="*/ 0 h 6867525"/>
              <a:gd name="connsiteX2" fmla="*/ 12192000 w 12192000"/>
              <a:gd name="connsiteY2" fmla="*/ 6867525 h 6867525"/>
              <a:gd name="connsiteX3" fmla="*/ 0 w 12192000"/>
              <a:gd name="connsiteY3" fmla="*/ 6867525 h 6867525"/>
              <a:gd name="connsiteX4" fmla="*/ 0 w 12192000"/>
              <a:gd name="connsiteY4" fmla="*/ 9525 h 6867525"/>
              <a:gd name="connsiteX0" fmla="*/ 0 w 12192000"/>
              <a:gd name="connsiteY0" fmla="*/ 0 h 6858000"/>
              <a:gd name="connsiteX1" fmla="*/ 5934075 w 12192000"/>
              <a:gd name="connsiteY1" fmla="*/ 9525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0134600"/>
              <a:gd name="connsiteY0" fmla="*/ 0 h 6858000"/>
              <a:gd name="connsiteX1" fmla="*/ 5934075 w 10134600"/>
              <a:gd name="connsiteY1" fmla="*/ 9525 h 6858000"/>
              <a:gd name="connsiteX2" fmla="*/ 10134600 w 10134600"/>
              <a:gd name="connsiteY2" fmla="*/ 6848475 h 6858000"/>
              <a:gd name="connsiteX3" fmla="*/ 0 w 10134600"/>
              <a:gd name="connsiteY3" fmla="*/ 6858000 h 6858000"/>
              <a:gd name="connsiteX4" fmla="*/ 0 w 10134600"/>
              <a:gd name="connsiteY4" fmla="*/ 0 h 6858000"/>
              <a:gd name="connsiteX0" fmla="*/ 0 w 12249150"/>
              <a:gd name="connsiteY0" fmla="*/ 0 h 6867525"/>
              <a:gd name="connsiteX1" fmla="*/ 5934075 w 12249150"/>
              <a:gd name="connsiteY1" fmla="*/ 9525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  <a:gd name="connsiteX0" fmla="*/ 0 w 12249150"/>
              <a:gd name="connsiteY0" fmla="*/ 0 h 6867525"/>
              <a:gd name="connsiteX1" fmla="*/ 12201525 w 12249150"/>
              <a:gd name="connsiteY1" fmla="*/ 0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9150" h="6867525">
                <a:moveTo>
                  <a:pt x="0" y="0"/>
                </a:moveTo>
                <a:lnTo>
                  <a:pt x="12201525" y="0"/>
                </a:lnTo>
                <a:lnTo>
                  <a:pt x="122491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71873" y="166746"/>
            <a:ext cx="10734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Министерство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жилищно-коммунального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дорожного комплекса Кузбасса 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ГБУ «Центр развития ЖК и ДК Кузбасса» </a:t>
            </a:r>
          </a:p>
        </p:txBody>
      </p:sp>
      <p:pic>
        <p:nvPicPr>
          <p:cNvPr id="1033" name="Picture 9" descr="C:\Users\malenkova\Documents\beeimgtmp-20220721-0845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9" y="39366"/>
            <a:ext cx="1023937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1483221"/>
            <a:ext cx="7704386" cy="433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691753" y="2655328"/>
            <a:ext cx="53926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Государственная информационная система жилищно-коммунального хозяйства (ГИС ЖКХ)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970709" y="6517059"/>
            <a:ext cx="22274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Кемерово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2022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6162173" y="1483221"/>
            <a:ext cx="5544616" cy="439248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malenkova\Downloads\1 (функционал, А4 вертикаль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3"/>
          <a:stretch/>
        </p:blipFill>
        <p:spPr bwMode="auto">
          <a:xfrm>
            <a:off x="6228456" y="1542304"/>
            <a:ext cx="5412051" cy="4276559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6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897" y="1979908"/>
            <a:ext cx="6552728" cy="1002235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Авторизация в ЕСИА возможна следующими способами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</a:t>
            </a:r>
            <a:endParaRPr lang="ru-RU" sz="29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9" t="10491" r="38462" b="30051"/>
          <a:stretch/>
        </p:blipFill>
        <p:spPr bwMode="auto">
          <a:xfrm>
            <a:off x="7884641" y="1836539"/>
            <a:ext cx="3115816" cy="441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0598273" y="4533242"/>
            <a:ext cx="1029164" cy="8234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12"/>
          <p:cNvSpPr/>
          <p:nvPr/>
        </p:nvSpPr>
        <p:spPr>
          <a:xfrm>
            <a:off x="13196" y="0"/>
            <a:ext cx="8460705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личный кабинет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187897" y="1044451"/>
            <a:ext cx="7056285" cy="673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Отображается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страница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входа в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ЕСИА</a:t>
            </a:r>
          </a:p>
        </p:txBody>
      </p:sp>
      <p:sp>
        <p:nvSpPr>
          <p:cNvPr id="2" name="Овал 1"/>
          <p:cNvSpPr/>
          <p:nvPr/>
        </p:nvSpPr>
        <p:spPr>
          <a:xfrm>
            <a:off x="552724" y="3632246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51186" y="3060675"/>
            <a:ext cx="6661447" cy="1725510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помощи телефона/почты.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авторизации при помощи телефона/почты введите номер мобильного телефона или адрес электронной почты, указанные при регистрации в ЕСИА, и пароль.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Затем нажмите на кнопку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897" y="4910212"/>
            <a:ext cx="6624736" cy="1725510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помощи СНИЛС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Укажите личный страховой номер из 11 цифр.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Номер СНИЛС указан на карточке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обязательного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пенсионного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страхования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 Введите пароль.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Затем нажмите на кнопку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2724" y="5487279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56249" y="4417323"/>
            <a:ext cx="1152128" cy="3600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Войти</a:t>
            </a:r>
            <a:endParaRPr lang="ru-RU" sz="1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6249" y="6257624"/>
            <a:ext cx="1152128" cy="3600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Войти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493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6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865" y="1332482"/>
            <a:ext cx="100091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После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авторизации в ЕСИА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отображается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форма выбора роли пользователя</a:t>
            </a: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496" y="0"/>
            <a:ext cx="8474397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личный кабинет</a:t>
            </a:r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malenkova\Downloads\pngwing.com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2772643"/>
            <a:ext cx="6843638" cy="41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4356249" y="4432023"/>
            <a:ext cx="1029164" cy="8234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72473" y="4398702"/>
            <a:ext cx="1132408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Шестиугольник 12"/>
          <p:cNvSpPr/>
          <p:nvPr/>
        </p:nvSpPr>
        <p:spPr>
          <a:xfrm>
            <a:off x="7504881" y="3855959"/>
            <a:ext cx="4196184" cy="1152128"/>
          </a:xfrm>
          <a:prstGeom prst="hexagon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64561" y="3954969"/>
            <a:ext cx="5047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Выберите вариант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Частное лицо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320" y="3009699"/>
            <a:ext cx="5112568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4" t="37997" r="33004" b="27522"/>
          <a:stretch/>
        </p:blipFill>
        <p:spPr bwMode="auto">
          <a:xfrm>
            <a:off x="2412031" y="3090590"/>
            <a:ext cx="2590701" cy="307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6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12"/>
          <p:cNvSpPr/>
          <p:nvPr/>
        </p:nvSpPr>
        <p:spPr>
          <a:xfrm>
            <a:off x="-496" y="0"/>
            <a:ext cx="8474397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личный кабинет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834" y="1079252"/>
            <a:ext cx="10873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первом входе в личный кабинет ГИС ЖКХ отображается страница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Доступ гражданина в личный кабинет ГИС ЖКХ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».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ней отображаются сведения о пользователе, введенные при регистрации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ЕСИА.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необходимости измените адрес электронной почты.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834" y="5603197"/>
            <a:ext cx="10873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продолжения работы необходимо принять условия пользовательского соглашения, установив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галочку     «Я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принимаю условия пользовательского соглашения от собственного имени», и нажать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кнопку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Picture 3" descr="C:\Users\malenkova\Desktop\гис ЖКХ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6382" r="18693" b="43020"/>
          <a:stretch/>
        </p:blipFill>
        <p:spPr bwMode="auto">
          <a:xfrm>
            <a:off x="2700065" y="2851407"/>
            <a:ext cx="6562089" cy="23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7255" y="4191108"/>
            <a:ext cx="1432326" cy="663681"/>
          </a:xfrm>
          <a:prstGeom prst="rect">
            <a:avLst/>
          </a:prstGeom>
          <a:solidFill>
            <a:schemeClr val="bg1"/>
          </a:solidFill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Иванов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Иван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Иванович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4938">
            <a:off x="1780573" y="3925122"/>
            <a:ext cx="1160189" cy="145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20545" y="4217295"/>
            <a:ext cx="754201" cy="432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8622" tIns="54311" rIns="108622" bIns="54311" rtlCol="0">
            <a:spAutoFit/>
          </a:bodyPr>
          <a:lstStyle/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86489" y="6061991"/>
            <a:ext cx="288032" cy="2827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✓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55496" y="6419505"/>
            <a:ext cx="1152128" cy="3600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Войти</a:t>
            </a:r>
            <a:endParaRPr lang="ru-RU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4746" y="3176043"/>
            <a:ext cx="1017116" cy="108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8622" tIns="54311" rIns="108622" bIns="54311" rtlCol="0">
            <a:spAutoFit/>
          </a:bodyPr>
          <a:lstStyle/>
          <a:p>
            <a:endParaRPr lang="ru-RU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5062" flipH="1">
            <a:off x="8952489" y="4129769"/>
            <a:ext cx="1160189" cy="145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личный кабинет</a:t>
            </a:r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84" y="972444"/>
            <a:ext cx="52994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467817" y="2159080"/>
            <a:ext cx="5050733" cy="2751521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59905" y="2772643"/>
            <a:ext cx="5050733" cy="275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300995" y="3403029"/>
            <a:ext cx="4968552" cy="1224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После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входа в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гражданина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отображается главная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страница личного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кабинета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64361" y="2556619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Сведения о пользователе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C:\Users\malenkova\Downloads\gis-zhkh-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" y="1787801"/>
            <a:ext cx="4828226" cy="3577129"/>
          </a:xfrm>
          <a:prstGeom prst="hexagon">
            <a:avLst>
              <a:gd name="adj" fmla="val 26908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Сведения о пользователе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9" t="28279" r="15098" b="56282"/>
          <a:stretch/>
        </p:blipFill>
        <p:spPr bwMode="auto">
          <a:xfrm>
            <a:off x="192446" y="1239639"/>
            <a:ext cx="6889425" cy="176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491">
            <a:off x="5874555" y="2047519"/>
            <a:ext cx="1281276" cy="102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8" t="41864" r="16845" b="21053"/>
          <a:stretch/>
        </p:blipFill>
        <p:spPr bwMode="auto">
          <a:xfrm>
            <a:off x="192446" y="3539124"/>
            <a:ext cx="6889425" cy="288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931">
            <a:off x="6297584" y="5971962"/>
            <a:ext cx="1281276" cy="102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58811" y="1154006"/>
            <a:ext cx="38422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просмотра сведений о пользователе нажмите на гиперссылку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вашими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ФИО в правом верхнем углу страницы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8811" y="4196875"/>
            <a:ext cx="3842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необходимости внесите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изменения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редактируемые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поля и нажмите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кнопку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081871" y="2112129"/>
            <a:ext cx="683792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14238" y="4981705"/>
            <a:ext cx="683792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912613" y="5766535"/>
            <a:ext cx="1386268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Сохранить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2106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428" y="0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64361" y="2619925"/>
            <a:ext cx="5832648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Сведения о доме и управляющей организации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785" y="12733"/>
            <a:ext cx="5053561" cy="7129464"/>
            <a:chOff x="6516489" y="12733"/>
            <a:chExt cx="5053561" cy="7129464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7572447" y="12733"/>
              <a:ext cx="2941647" cy="71294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572447" y="12733"/>
              <a:ext cx="2160240" cy="71294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6516489" y="1638048"/>
              <a:ext cx="5053561" cy="3853367"/>
            </a:xfrm>
            <a:custGeom>
              <a:avLst/>
              <a:gdLst>
                <a:gd name="connsiteX0" fmla="*/ 0 w 4896544"/>
                <a:gd name="connsiteY0" fmla="*/ 1908212 h 3816424"/>
                <a:gd name="connsiteX1" fmla="*/ 880220 w 4896544"/>
                <a:gd name="connsiteY1" fmla="*/ 1 h 3816424"/>
                <a:gd name="connsiteX2" fmla="*/ 4016324 w 4896544"/>
                <a:gd name="connsiteY2" fmla="*/ 1 h 3816424"/>
                <a:gd name="connsiteX3" fmla="*/ 4896544 w 4896544"/>
                <a:gd name="connsiteY3" fmla="*/ 1908212 h 3816424"/>
                <a:gd name="connsiteX4" fmla="*/ 4016324 w 4896544"/>
                <a:gd name="connsiteY4" fmla="*/ 3816423 h 3816424"/>
                <a:gd name="connsiteX5" fmla="*/ 880220 w 4896544"/>
                <a:gd name="connsiteY5" fmla="*/ 3816423 h 3816424"/>
                <a:gd name="connsiteX6" fmla="*/ 0 w 4896544"/>
                <a:gd name="connsiteY6" fmla="*/ 1908212 h 3816424"/>
                <a:gd name="connsiteX0" fmla="*/ 0 w 4776471"/>
                <a:gd name="connsiteY0" fmla="*/ 1908211 h 3816422"/>
                <a:gd name="connsiteX1" fmla="*/ 880220 w 4776471"/>
                <a:gd name="connsiteY1" fmla="*/ 0 h 3816422"/>
                <a:gd name="connsiteX2" fmla="*/ 4016324 w 4776471"/>
                <a:gd name="connsiteY2" fmla="*/ 0 h 3816422"/>
                <a:gd name="connsiteX3" fmla="*/ 4776471 w 4776471"/>
                <a:gd name="connsiteY3" fmla="*/ 1945156 h 3816422"/>
                <a:gd name="connsiteX4" fmla="*/ 4016324 w 4776471"/>
                <a:gd name="connsiteY4" fmla="*/ 3816422 h 3816422"/>
                <a:gd name="connsiteX5" fmla="*/ 880220 w 4776471"/>
                <a:gd name="connsiteY5" fmla="*/ 3816422 h 3816422"/>
                <a:gd name="connsiteX6" fmla="*/ 0 w 4776471"/>
                <a:gd name="connsiteY6" fmla="*/ 1908211 h 3816422"/>
                <a:gd name="connsiteX0" fmla="*/ 0 w 4656398"/>
                <a:gd name="connsiteY0" fmla="*/ 1898974 h 3816422"/>
                <a:gd name="connsiteX1" fmla="*/ 760147 w 4656398"/>
                <a:gd name="connsiteY1" fmla="*/ 0 h 3816422"/>
                <a:gd name="connsiteX2" fmla="*/ 3896251 w 4656398"/>
                <a:gd name="connsiteY2" fmla="*/ 0 h 3816422"/>
                <a:gd name="connsiteX3" fmla="*/ 4656398 w 4656398"/>
                <a:gd name="connsiteY3" fmla="*/ 1945156 h 3816422"/>
                <a:gd name="connsiteX4" fmla="*/ 3896251 w 4656398"/>
                <a:gd name="connsiteY4" fmla="*/ 3816422 h 3816422"/>
                <a:gd name="connsiteX5" fmla="*/ 760147 w 4656398"/>
                <a:gd name="connsiteY5" fmla="*/ 3816422 h 3816422"/>
                <a:gd name="connsiteX6" fmla="*/ 0 w 4656398"/>
                <a:gd name="connsiteY6" fmla="*/ 1898974 h 3816422"/>
                <a:gd name="connsiteX0" fmla="*/ 0 w 4868834"/>
                <a:gd name="connsiteY0" fmla="*/ 1898974 h 3816422"/>
                <a:gd name="connsiteX1" fmla="*/ 972583 w 4868834"/>
                <a:gd name="connsiteY1" fmla="*/ 0 h 3816422"/>
                <a:gd name="connsiteX2" fmla="*/ 4108687 w 4868834"/>
                <a:gd name="connsiteY2" fmla="*/ 0 h 3816422"/>
                <a:gd name="connsiteX3" fmla="*/ 4868834 w 4868834"/>
                <a:gd name="connsiteY3" fmla="*/ 1945156 h 3816422"/>
                <a:gd name="connsiteX4" fmla="*/ 4108687 w 4868834"/>
                <a:gd name="connsiteY4" fmla="*/ 3816422 h 3816422"/>
                <a:gd name="connsiteX5" fmla="*/ 972583 w 4868834"/>
                <a:gd name="connsiteY5" fmla="*/ 3816422 h 3816422"/>
                <a:gd name="connsiteX6" fmla="*/ 0 w 4868834"/>
                <a:gd name="connsiteY6" fmla="*/ 1898974 h 3816422"/>
                <a:gd name="connsiteX0" fmla="*/ 0 w 5127452"/>
                <a:gd name="connsiteY0" fmla="*/ 1898974 h 3816422"/>
                <a:gd name="connsiteX1" fmla="*/ 972583 w 5127452"/>
                <a:gd name="connsiteY1" fmla="*/ 0 h 3816422"/>
                <a:gd name="connsiteX2" fmla="*/ 4108687 w 5127452"/>
                <a:gd name="connsiteY2" fmla="*/ 0 h 3816422"/>
                <a:gd name="connsiteX3" fmla="*/ 5127452 w 5127452"/>
                <a:gd name="connsiteY3" fmla="*/ 1935919 h 3816422"/>
                <a:gd name="connsiteX4" fmla="*/ 4108687 w 5127452"/>
                <a:gd name="connsiteY4" fmla="*/ 3816422 h 3816422"/>
                <a:gd name="connsiteX5" fmla="*/ 972583 w 5127452"/>
                <a:gd name="connsiteY5" fmla="*/ 3816422 h 3816422"/>
                <a:gd name="connsiteX6" fmla="*/ 0 w 5127452"/>
                <a:gd name="connsiteY6" fmla="*/ 1898974 h 3816422"/>
                <a:gd name="connsiteX0" fmla="*/ 0 w 5127452"/>
                <a:gd name="connsiteY0" fmla="*/ 1898974 h 3816422"/>
                <a:gd name="connsiteX1" fmla="*/ 1018765 w 5127452"/>
                <a:gd name="connsiteY1" fmla="*/ 0 h 3816422"/>
                <a:gd name="connsiteX2" fmla="*/ 4108687 w 5127452"/>
                <a:gd name="connsiteY2" fmla="*/ 0 h 3816422"/>
                <a:gd name="connsiteX3" fmla="*/ 5127452 w 5127452"/>
                <a:gd name="connsiteY3" fmla="*/ 1935919 h 3816422"/>
                <a:gd name="connsiteX4" fmla="*/ 4108687 w 5127452"/>
                <a:gd name="connsiteY4" fmla="*/ 3816422 h 3816422"/>
                <a:gd name="connsiteX5" fmla="*/ 972583 w 5127452"/>
                <a:gd name="connsiteY5" fmla="*/ 3816422 h 3816422"/>
                <a:gd name="connsiteX6" fmla="*/ 0 w 5127452"/>
                <a:gd name="connsiteY6" fmla="*/ 1898974 h 3816422"/>
                <a:gd name="connsiteX0" fmla="*/ 0 w 5127452"/>
                <a:gd name="connsiteY0" fmla="*/ 1898974 h 3825658"/>
                <a:gd name="connsiteX1" fmla="*/ 1018765 w 5127452"/>
                <a:gd name="connsiteY1" fmla="*/ 0 h 3825658"/>
                <a:gd name="connsiteX2" fmla="*/ 4108687 w 5127452"/>
                <a:gd name="connsiteY2" fmla="*/ 0 h 3825658"/>
                <a:gd name="connsiteX3" fmla="*/ 5127452 w 5127452"/>
                <a:gd name="connsiteY3" fmla="*/ 1935919 h 3825658"/>
                <a:gd name="connsiteX4" fmla="*/ 4108687 w 5127452"/>
                <a:gd name="connsiteY4" fmla="*/ 3816422 h 3825658"/>
                <a:gd name="connsiteX5" fmla="*/ 1000292 w 5127452"/>
                <a:gd name="connsiteY5" fmla="*/ 3825658 h 3825658"/>
                <a:gd name="connsiteX6" fmla="*/ 0 w 5127452"/>
                <a:gd name="connsiteY6" fmla="*/ 1898974 h 3825658"/>
                <a:gd name="connsiteX0" fmla="*/ 0 w 5164397"/>
                <a:gd name="connsiteY0" fmla="*/ 1898974 h 3825658"/>
                <a:gd name="connsiteX1" fmla="*/ 1018765 w 5164397"/>
                <a:gd name="connsiteY1" fmla="*/ 0 h 3825658"/>
                <a:gd name="connsiteX2" fmla="*/ 4108687 w 5164397"/>
                <a:gd name="connsiteY2" fmla="*/ 0 h 3825658"/>
                <a:gd name="connsiteX3" fmla="*/ 5164397 w 5164397"/>
                <a:gd name="connsiteY3" fmla="*/ 1898973 h 3825658"/>
                <a:gd name="connsiteX4" fmla="*/ 4108687 w 5164397"/>
                <a:gd name="connsiteY4" fmla="*/ 3816422 h 3825658"/>
                <a:gd name="connsiteX5" fmla="*/ 1000292 w 5164397"/>
                <a:gd name="connsiteY5" fmla="*/ 3825658 h 3825658"/>
                <a:gd name="connsiteX6" fmla="*/ 0 w 5164397"/>
                <a:gd name="connsiteY6" fmla="*/ 1898974 h 3825658"/>
                <a:gd name="connsiteX0" fmla="*/ 0 w 5127452"/>
                <a:gd name="connsiteY0" fmla="*/ 1898974 h 3825658"/>
                <a:gd name="connsiteX1" fmla="*/ 1018765 w 5127452"/>
                <a:gd name="connsiteY1" fmla="*/ 0 h 3825658"/>
                <a:gd name="connsiteX2" fmla="*/ 4108687 w 5127452"/>
                <a:gd name="connsiteY2" fmla="*/ 0 h 3825658"/>
                <a:gd name="connsiteX3" fmla="*/ 5127452 w 5127452"/>
                <a:gd name="connsiteY3" fmla="*/ 1908209 h 3825658"/>
                <a:gd name="connsiteX4" fmla="*/ 4108687 w 5127452"/>
                <a:gd name="connsiteY4" fmla="*/ 3816422 h 3825658"/>
                <a:gd name="connsiteX5" fmla="*/ 1000292 w 5127452"/>
                <a:gd name="connsiteY5" fmla="*/ 3825658 h 3825658"/>
                <a:gd name="connsiteX6" fmla="*/ 0 w 5127452"/>
                <a:gd name="connsiteY6" fmla="*/ 1898974 h 3825658"/>
                <a:gd name="connsiteX0" fmla="*/ 0 w 5136688"/>
                <a:gd name="connsiteY0" fmla="*/ 1945156 h 3825658"/>
                <a:gd name="connsiteX1" fmla="*/ 1028001 w 5136688"/>
                <a:gd name="connsiteY1" fmla="*/ 0 h 3825658"/>
                <a:gd name="connsiteX2" fmla="*/ 4117923 w 5136688"/>
                <a:gd name="connsiteY2" fmla="*/ 0 h 3825658"/>
                <a:gd name="connsiteX3" fmla="*/ 5136688 w 5136688"/>
                <a:gd name="connsiteY3" fmla="*/ 1908209 h 3825658"/>
                <a:gd name="connsiteX4" fmla="*/ 4117923 w 5136688"/>
                <a:gd name="connsiteY4" fmla="*/ 3816422 h 3825658"/>
                <a:gd name="connsiteX5" fmla="*/ 1009528 w 5136688"/>
                <a:gd name="connsiteY5" fmla="*/ 3825658 h 3825658"/>
                <a:gd name="connsiteX6" fmla="*/ 0 w 5136688"/>
                <a:gd name="connsiteY6" fmla="*/ 1945156 h 3825658"/>
                <a:gd name="connsiteX0" fmla="*/ 0 w 5145924"/>
                <a:gd name="connsiteY0" fmla="*/ 1898974 h 3825658"/>
                <a:gd name="connsiteX1" fmla="*/ 1037237 w 5145924"/>
                <a:gd name="connsiteY1" fmla="*/ 0 h 3825658"/>
                <a:gd name="connsiteX2" fmla="*/ 4127159 w 5145924"/>
                <a:gd name="connsiteY2" fmla="*/ 0 h 3825658"/>
                <a:gd name="connsiteX3" fmla="*/ 5145924 w 5145924"/>
                <a:gd name="connsiteY3" fmla="*/ 1908209 h 3825658"/>
                <a:gd name="connsiteX4" fmla="*/ 4127159 w 5145924"/>
                <a:gd name="connsiteY4" fmla="*/ 3816422 h 3825658"/>
                <a:gd name="connsiteX5" fmla="*/ 1018764 w 5145924"/>
                <a:gd name="connsiteY5" fmla="*/ 3825658 h 3825658"/>
                <a:gd name="connsiteX6" fmla="*/ 0 w 5145924"/>
                <a:gd name="connsiteY6" fmla="*/ 1898974 h 3825658"/>
                <a:gd name="connsiteX0" fmla="*/ 0 w 5164397"/>
                <a:gd name="connsiteY0" fmla="*/ 1926683 h 3825658"/>
                <a:gd name="connsiteX1" fmla="*/ 1055710 w 5164397"/>
                <a:gd name="connsiteY1" fmla="*/ 0 h 3825658"/>
                <a:gd name="connsiteX2" fmla="*/ 4145632 w 5164397"/>
                <a:gd name="connsiteY2" fmla="*/ 0 h 3825658"/>
                <a:gd name="connsiteX3" fmla="*/ 5164397 w 5164397"/>
                <a:gd name="connsiteY3" fmla="*/ 1908209 h 3825658"/>
                <a:gd name="connsiteX4" fmla="*/ 4145632 w 5164397"/>
                <a:gd name="connsiteY4" fmla="*/ 3816422 h 3825658"/>
                <a:gd name="connsiteX5" fmla="*/ 1037237 w 5164397"/>
                <a:gd name="connsiteY5" fmla="*/ 3825658 h 3825658"/>
                <a:gd name="connsiteX6" fmla="*/ 0 w 5164397"/>
                <a:gd name="connsiteY6" fmla="*/ 1926683 h 3825658"/>
                <a:gd name="connsiteX0" fmla="*/ 0 w 5118216"/>
                <a:gd name="connsiteY0" fmla="*/ 1926683 h 3825658"/>
                <a:gd name="connsiteX1" fmla="*/ 1009529 w 5118216"/>
                <a:gd name="connsiteY1" fmla="*/ 0 h 3825658"/>
                <a:gd name="connsiteX2" fmla="*/ 4099451 w 5118216"/>
                <a:gd name="connsiteY2" fmla="*/ 0 h 3825658"/>
                <a:gd name="connsiteX3" fmla="*/ 5118216 w 5118216"/>
                <a:gd name="connsiteY3" fmla="*/ 1908209 h 3825658"/>
                <a:gd name="connsiteX4" fmla="*/ 4099451 w 5118216"/>
                <a:gd name="connsiteY4" fmla="*/ 3816422 h 3825658"/>
                <a:gd name="connsiteX5" fmla="*/ 991056 w 5118216"/>
                <a:gd name="connsiteY5" fmla="*/ 3825658 h 3825658"/>
                <a:gd name="connsiteX6" fmla="*/ 0 w 5118216"/>
                <a:gd name="connsiteY6" fmla="*/ 1926683 h 3825658"/>
                <a:gd name="connsiteX0" fmla="*/ 0 w 5118216"/>
                <a:gd name="connsiteY0" fmla="*/ 1926683 h 3825658"/>
                <a:gd name="connsiteX1" fmla="*/ 1009529 w 5118216"/>
                <a:gd name="connsiteY1" fmla="*/ 0 h 3825658"/>
                <a:gd name="connsiteX2" fmla="*/ 4099451 w 5118216"/>
                <a:gd name="connsiteY2" fmla="*/ 0 h 3825658"/>
                <a:gd name="connsiteX3" fmla="*/ 5118216 w 5118216"/>
                <a:gd name="connsiteY3" fmla="*/ 1908209 h 3825658"/>
                <a:gd name="connsiteX4" fmla="*/ 4099451 w 5118216"/>
                <a:gd name="connsiteY4" fmla="*/ 3816422 h 3825658"/>
                <a:gd name="connsiteX5" fmla="*/ 1092656 w 5118216"/>
                <a:gd name="connsiteY5" fmla="*/ 3825658 h 3825658"/>
                <a:gd name="connsiteX6" fmla="*/ 0 w 5118216"/>
                <a:gd name="connsiteY6" fmla="*/ 1926683 h 3825658"/>
                <a:gd name="connsiteX0" fmla="*/ 0 w 5118216"/>
                <a:gd name="connsiteY0" fmla="*/ 1926683 h 3825658"/>
                <a:gd name="connsiteX1" fmla="*/ 1009529 w 5118216"/>
                <a:gd name="connsiteY1" fmla="*/ 0 h 3825658"/>
                <a:gd name="connsiteX2" fmla="*/ 4099451 w 5118216"/>
                <a:gd name="connsiteY2" fmla="*/ 0 h 3825658"/>
                <a:gd name="connsiteX3" fmla="*/ 5118216 w 5118216"/>
                <a:gd name="connsiteY3" fmla="*/ 1908209 h 3825658"/>
                <a:gd name="connsiteX4" fmla="*/ 4034796 w 5118216"/>
                <a:gd name="connsiteY4" fmla="*/ 3816422 h 3825658"/>
                <a:gd name="connsiteX5" fmla="*/ 1092656 w 5118216"/>
                <a:gd name="connsiteY5" fmla="*/ 3825658 h 3825658"/>
                <a:gd name="connsiteX6" fmla="*/ 0 w 5118216"/>
                <a:gd name="connsiteY6" fmla="*/ 1926683 h 3825658"/>
                <a:gd name="connsiteX0" fmla="*/ 0 w 5118216"/>
                <a:gd name="connsiteY0" fmla="*/ 1935920 h 3834895"/>
                <a:gd name="connsiteX1" fmla="*/ 1083420 w 5118216"/>
                <a:gd name="connsiteY1" fmla="*/ 0 h 3834895"/>
                <a:gd name="connsiteX2" fmla="*/ 4099451 w 5118216"/>
                <a:gd name="connsiteY2" fmla="*/ 9237 h 3834895"/>
                <a:gd name="connsiteX3" fmla="*/ 5118216 w 5118216"/>
                <a:gd name="connsiteY3" fmla="*/ 1917446 h 3834895"/>
                <a:gd name="connsiteX4" fmla="*/ 4034796 w 5118216"/>
                <a:gd name="connsiteY4" fmla="*/ 3825659 h 3834895"/>
                <a:gd name="connsiteX5" fmla="*/ 1092656 w 5118216"/>
                <a:gd name="connsiteY5" fmla="*/ 3834895 h 3834895"/>
                <a:gd name="connsiteX6" fmla="*/ 0 w 5118216"/>
                <a:gd name="connsiteY6" fmla="*/ 1935920 h 3834895"/>
                <a:gd name="connsiteX0" fmla="*/ 0 w 5118216"/>
                <a:gd name="connsiteY0" fmla="*/ 1954392 h 3853367"/>
                <a:gd name="connsiteX1" fmla="*/ 1083420 w 5118216"/>
                <a:gd name="connsiteY1" fmla="*/ 18472 h 3853367"/>
                <a:gd name="connsiteX2" fmla="*/ 4034797 w 5118216"/>
                <a:gd name="connsiteY2" fmla="*/ 0 h 3853367"/>
                <a:gd name="connsiteX3" fmla="*/ 5118216 w 5118216"/>
                <a:gd name="connsiteY3" fmla="*/ 1935918 h 3853367"/>
                <a:gd name="connsiteX4" fmla="*/ 4034796 w 5118216"/>
                <a:gd name="connsiteY4" fmla="*/ 3844131 h 3853367"/>
                <a:gd name="connsiteX5" fmla="*/ 1092656 w 5118216"/>
                <a:gd name="connsiteY5" fmla="*/ 3853367 h 3853367"/>
                <a:gd name="connsiteX6" fmla="*/ 0 w 5118216"/>
                <a:gd name="connsiteY6" fmla="*/ 1954392 h 3853367"/>
                <a:gd name="connsiteX0" fmla="*/ 0 w 5108979"/>
                <a:gd name="connsiteY0" fmla="*/ 1917447 h 3853367"/>
                <a:gd name="connsiteX1" fmla="*/ 1074183 w 5108979"/>
                <a:gd name="connsiteY1" fmla="*/ 18472 h 3853367"/>
                <a:gd name="connsiteX2" fmla="*/ 4025560 w 5108979"/>
                <a:gd name="connsiteY2" fmla="*/ 0 h 3853367"/>
                <a:gd name="connsiteX3" fmla="*/ 5108979 w 5108979"/>
                <a:gd name="connsiteY3" fmla="*/ 1935918 h 3853367"/>
                <a:gd name="connsiteX4" fmla="*/ 4025559 w 5108979"/>
                <a:gd name="connsiteY4" fmla="*/ 3844131 h 3853367"/>
                <a:gd name="connsiteX5" fmla="*/ 1083419 w 5108979"/>
                <a:gd name="connsiteY5" fmla="*/ 3853367 h 3853367"/>
                <a:gd name="connsiteX6" fmla="*/ 0 w 5108979"/>
                <a:gd name="connsiteY6" fmla="*/ 1917447 h 3853367"/>
                <a:gd name="connsiteX0" fmla="*/ 0 w 5081270"/>
                <a:gd name="connsiteY0" fmla="*/ 1917447 h 3853367"/>
                <a:gd name="connsiteX1" fmla="*/ 1074183 w 5081270"/>
                <a:gd name="connsiteY1" fmla="*/ 18472 h 3853367"/>
                <a:gd name="connsiteX2" fmla="*/ 4025560 w 5081270"/>
                <a:gd name="connsiteY2" fmla="*/ 0 h 3853367"/>
                <a:gd name="connsiteX3" fmla="*/ 5081270 w 5081270"/>
                <a:gd name="connsiteY3" fmla="*/ 1935918 h 3853367"/>
                <a:gd name="connsiteX4" fmla="*/ 4025559 w 5081270"/>
                <a:gd name="connsiteY4" fmla="*/ 3844131 h 3853367"/>
                <a:gd name="connsiteX5" fmla="*/ 1083419 w 5081270"/>
                <a:gd name="connsiteY5" fmla="*/ 3853367 h 3853367"/>
                <a:gd name="connsiteX6" fmla="*/ 0 w 5081270"/>
                <a:gd name="connsiteY6" fmla="*/ 1917447 h 3853367"/>
                <a:gd name="connsiteX0" fmla="*/ 0 w 5053561"/>
                <a:gd name="connsiteY0" fmla="*/ 1945156 h 3853367"/>
                <a:gd name="connsiteX1" fmla="*/ 1046474 w 5053561"/>
                <a:gd name="connsiteY1" fmla="*/ 18472 h 3853367"/>
                <a:gd name="connsiteX2" fmla="*/ 3997851 w 5053561"/>
                <a:gd name="connsiteY2" fmla="*/ 0 h 3853367"/>
                <a:gd name="connsiteX3" fmla="*/ 5053561 w 5053561"/>
                <a:gd name="connsiteY3" fmla="*/ 1935918 h 3853367"/>
                <a:gd name="connsiteX4" fmla="*/ 3997850 w 5053561"/>
                <a:gd name="connsiteY4" fmla="*/ 3844131 h 3853367"/>
                <a:gd name="connsiteX5" fmla="*/ 1055710 w 5053561"/>
                <a:gd name="connsiteY5" fmla="*/ 3853367 h 3853367"/>
                <a:gd name="connsiteX6" fmla="*/ 0 w 5053561"/>
                <a:gd name="connsiteY6" fmla="*/ 1945156 h 385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3561" h="3853367">
                  <a:moveTo>
                    <a:pt x="0" y="1945156"/>
                  </a:moveTo>
                  <a:lnTo>
                    <a:pt x="1046474" y="18472"/>
                  </a:lnTo>
                  <a:lnTo>
                    <a:pt x="3997851" y="0"/>
                  </a:lnTo>
                  <a:lnTo>
                    <a:pt x="5053561" y="1935918"/>
                  </a:lnTo>
                  <a:lnTo>
                    <a:pt x="3997850" y="3844131"/>
                  </a:lnTo>
                  <a:lnTo>
                    <a:pt x="1055710" y="3853367"/>
                  </a:lnTo>
                  <a:lnTo>
                    <a:pt x="0" y="19451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553" y="1804917"/>
              <a:ext cx="3649986" cy="27300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:\Users\malenkova\Downloads\pngwing.com (3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833" y="3700061"/>
              <a:ext cx="1129706" cy="119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7873605" y="4713254"/>
              <a:ext cx="391254" cy="45719"/>
            </a:xfrm>
            <a:prstGeom prst="ellipse">
              <a:avLst/>
            </a:prstGeom>
            <a:solidFill>
              <a:srgbClr val="EDB883"/>
            </a:solidFill>
            <a:ln>
              <a:solidFill>
                <a:srgbClr val="EDB8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592117" y="4834126"/>
              <a:ext cx="502776" cy="45719"/>
            </a:xfrm>
            <a:prstGeom prst="ellipse">
              <a:avLst/>
            </a:prstGeom>
            <a:solidFill>
              <a:srgbClr val="EDB883"/>
            </a:solidFill>
            <a:ln>
              <a:solidFill>
                <a:srgbClr val="EDB8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5" descr="C:\Users\malenkova\Downloads\pngwing.com (4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83"/>
            <a:stretch/>
          </p:blipFill>
          <p:spPr bwMode="auto">
            <a:xfrm flipH="1">
              <a:off x="7628065" y="3700061"/>
              <a:ext cx="516689" cy="1179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56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1877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5" y="0"/>
            <a:ext cx="8494167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6468" y="2556619"/>
            <a:ext cx="4176464" cy="1721504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67500" lnSpcReduction="200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просмотра информации о доме и управляющей организации перейдите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главную страницу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личного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кабинета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88297" y="1044451"/>
            <a:ext cx="6779890" cy="5698975"/>
            <a:chOff x="4860305" y="1031205"/>
            <a:chExt cx="6779890" cy="5698975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2"/>
            <a:srcRect l="18681" t="6466" r="18976" b="9508"/>
            <a:stretch/>
          </p:blipFill>
          <p:spPr bwMode="auto">
            <a:xfrm>
              <a:off x="4860305" y="1031205"/>
              <a:ext cx="6779890" cy="5698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506909" y="1470535"/>
              <a:ext cx="188550" cy="21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92639" y="1476499"/>
              <a:ext cx="188550" cy="21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4312194" y="1244600"/>
            <a:ext cx="692127" cy="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317120" y="1239763"/>
            <a:ext cx="17091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97646" y="33792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Сведения о доме и управляющей организации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0265" y="-107677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5" y="0"/>
            <a:ext cx="8494167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2950" y="0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Сведения о доме и управляющей организации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860305" y="1031205"/>
            <a:ext cx="6779890" cy="5698975"/>
            <a:chOff x="4860305" y="1031205"/>
            <a:chExt cx="6779890" cy="5698975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2"/>
            <a:srcRect l="18681" t="6466" r="18976" b="9508"/>
            <a:stretch/>
          </p:blipFill>
          <p:spPr bwMode="auto">
            <a:xfrm>
              <a:off x="4860305" y="1031205"/>
              <a:ext cx="6779890" cy="5698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506909" y="1470535"/>
              <a:ext cx="188550" cy="21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92639" y="1476499"/>
              <a:ext cx="188550" cy="21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>
            <a:off x="4514255" y="2869902"/>
            <a:ext cx="490066" cy="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107612" y="1186280"/>
            <a:ext cx="4319430" cy="1721504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67500" lnSpcReduction="200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просмотра сведений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доме нажмите на гиперссылку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блоке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«Помещение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(жилой дом)»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51993" y="1973944"/>
            <a:ext cx="2088232" cy="351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Информация о доме</a:t>
            </a:r>
            <a:endParaRPr lang="ru-RU" sz="1600" u="sng" dirty="0">
              <a:solidFill>
                <a:srgbClr val="0B64AD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07612" y="4079924"/>
            <a:ext cx="4319430" cy="2520280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просмотра сведений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об управляющей организации дома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нажмите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гиперссылку с ее наименованием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блоке «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Управляющая организация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»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0203" y="3204691"/>
            <a:ext cx="487569" cy="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48494" y="3204691"/>
            <a:ext cx="1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13112" y="1429742"/>
            <a:ext cx="17091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401654" y="2556619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Подключение лицевого счета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C:\Users\malenkova\Downloads\get_im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" y="1770732"/>
            <a:ext cx="4824536" cy="3600400"/>
          </a:xfrm>
          <a:prstGeom prst="hexagon">
            <a:avLst>
              <a:gd name="adj" fmla="val 28439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r="1289" b="5586"/>
          <a:stretch/>
        </p:blipFill>
        <p:spPr bwMode="auto">
          <a:xfrm>
            <a:off x="0" y="0"/>
            <a:ext cx="6228457" cy="71294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Прямоугольник 9"/>
          <p:cNvSpPr/>
          <p:nvPr/>
        </p:nvSpPr>
        <p:spPr>
          <a:xfrm flipH="1">
            <a:off x="3492153" y="-2924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3"/>
          <p:cNvSpPr/>
          <p:nvPr/>
        </p:nvSpPr>
        <p:spPr>
          <a:xfrm>
            <a:off x="4080447" y="-12161"/>
            <a:ext cx="7833066" cy="714162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9525 h 6867525"/>
              <a:gd name="connsiteX1" fmla="*/ 3105150 w 12192000"/>
              <a:gd name="connsiteY1" fmla="*/ 0 h 6867525"/>
              <a:gd name="connsiteX2" fmla="*/ 12192000 w 12192000"/>
              <a:gd name="connsiteY2" fmla="*/ 6867525 h 6867525"/>
              <a:gd name="connsiteX3" fmla="*/ 0 w 12192000"/>
              <a:gd name="connsiteY3" fmla="*/ 6867525 h 6867525"/>
              <a:gd name="connsiteX4" fmla="*/ 0 w 12192000"/>
              <a:gd name="connsiteY4" fmla="*/ 9525 h 6867525"/>
              <a:gd name="connsiteX0" fmla="*/ 0 w 12192000"/>
              <a:gd name="connsiteY0" fmla="*/ 0 h 6858000"/>
              <a:gd name="connsiteX1" fmla="*/ 5934075 w 12192000"/>
              <a:gd name="connsiteY1" fmla="*/ 9525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0134600"/>
              <a:gd name="connsiteY0" fmla="*/ 0 h 6858000"/>
              <a:gd name="connsiteX1" fmla="*/ 5934075 w 10134600"/>
              <a:gd name="connsiteY1" fmla="*/ 9525 h 6858000"/>
              <a:gd name="connsiteX2" fmla="*/ 10134600 w 10134600"/>
              <a:gd name="connsiteY2" fmla="*/ 6848475 h 6858000"/>
              <a:gd name="connsiteX3" fmla="*/ 0 w 10134600"/>
              <a:gd name="connsiteY3" fmla="*/ 6858000 h 6858000"/>
              <a:gd name="connsiteX4" fmla="*/ 0 w 10134600"/>
              <a:gd name="connsiteY4" fmla="*/ 0 h 6858000"/>
              <a:gd name="connsiteX0" fmla="*/ 0 w 12249150"/>
              <a:gd name="connsiteY0" fmla="*/ 0 h 6867525"/>
              <a:gd name="connsiteX1" fmla="*/ 5934075 w 12249150"/>
              <a:gd name="connsiteY1" fmla="*/ 9525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  <a:gd name="connsiteX0" fmla="*/ 0 w 12249150"/>
              <a:gd name="connsiteY0" fmla="*/ 0 h 6867525"/>
              <a:gd name="connsiteX1" fmla="*/ 12201525 w 12249150"/>
              <a:gd name="connsiteY1" fmla="*/ 0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  <a:gd name="connsiteX0" fmla="*/ 0 w 12249150"/>
              <a:gd name="connsiteY0" fmla="*/ 0 h 6867525"/>
              <a:gd name="connsiteX1" fmla="*/ 12201525 w 12249150"/>
              <a:gd name="connsiteY1" fmla="*/ 0 h 6867525"/>
              <a:gd name="connsiteX2" fmla="*/ 12249150 w 12249150"/>
              <a:gd name="connsiteY2" fmla="*/ 6867525 h 6867525"/>
              <a:gd name="connsiteX3" fmla="*/ 7408650 w 12249150"/>
              <a:gd name="connsiteY3" fmla="*/ 6866894 h 6867525"/>
              <a:gd name="connsiteX4" fmla="*/ 0 w 12249150"/>
              <a:gd name="connsiteY4" fmla="*/ 0 h 6867525"/>
              <a:gd name="connsiteX0" fmla="*/ 0 w 9944660"/>
              <a:gd name="connsiteY0" fmla="*/ 8893 h 6867525"/>
              <a:gd name="connsiteX1" fmla="*/ 9897035 w 9944660"/>
              <a:gd name="connsiteY1" fmla="*/ 0 h 6867525"/>
              <a:gd name="connsiteX2" fmla="*/ 9944660 w 9944660"/>
              <a:gd name="connsiteY2" fmla="*/ 6867525 h 6867525"/>
              <a:gd name="connsiteX3" fmla="*/ 5104160 w 9944660"/>
              <a:gd name="connsiteY3" fmla="*/ 6866894 h 6867525"/>
              <a:gd name="connsiteX4" fmla="*/ 0 w 9944660"/>
              <a:gd name="connsiteY4" fmla="*/ 8893 h 6867525"/>
              <a:gd name="connsiteX0" fmla="*/ 0 w 8925732"/>
              <a:gd name="connsiteY0" fmla="*/ 8893 h 6867525"/>
              <a:gd name="connsiteX1" fmla="*/ 8878107 w 8925732"/>
              <a:gd name="connsiteY1" fmla="*/ 0 h 6867525"/>
              <a:gd name="connsiteX2" fmla="*/ 8925732 w 8925732"/>
              <a:gd name="connsiteY2" fmla="*/ 6867525 h 6867525"/>
              <a:gd name="connsiteX3" fmla="*/ 4085232 w 8925732"/>
              <a:gd name="connsiteY3" fmla="*/ 6866894 h 6867525"/>
              <a:gd name="connsiteX4" fmla="*/ 0 w 8925732"/>
              <a:gd name="connsiteY4" fmla="*/ 8893 h 6867525"/>
              <a:gd name="connsiteX0" fmla="*/ 0 w 8345316"/>
              <a:gd name="connsiteY0" fmla="*/ 0 h 6867525"/>
              <a:gd name="connsiteX1" fmla="*/ 8297691 w 8345316"/>
              <a:gd name="connsiteY1" fmla="*/ 0 h 6867525"/>
              <a:gd name="connsiteX2" fmla="*/ 8345316 w 8345316"/>
              <a:gd name="connsiteY2" fmla="*/ 6867525 h 6867525"/>
              <a:gd name="connsiteX3" fmla="*/ 3504816 w 8345316"/>
              <a:gd name="connsiteY3" fmla="*/ 6866894 h 6867525"/>
              <a:gd name="connsiteX4" fmla="*/ 0 w 8345316"/>
              <a:gd name="connsiteY4" fmla="*/ 0 h 6867525"/>
              <a:gd name="connsiteX0" fmla="*/ 0 w 8345316"/>
              <a:gd name="connsiteY0" fmla="*/ 0 h 6867525"/>
              <a:gd name="connsiteX1" fmla="*/ 8297691 w 8345316"/>
              <a:gd name="connsiteY1" fmla="*/ 0 h 6867525"/>
              <a:gd name="connsiteX2" fmla="*/ 8345316 w 8345316"/>
              <a:gd name="connsiteY2" fmla="*/ 6867525 h 6867525"/>
              <a:gd name="connsiteX3" fmla="*/ 3010035 w 8345316"/>
              <a:gd name="connsiteY3" fmla="*/ 6858001 h 6867525"/>
              <a:gd name="connsiteX4" fmla="*/ 0 w 8345316"/>
              <a:gd name="connsiteY4" fmla="*/ 0 h 6867525"/>
              <a:gd name="connsiteX0" fmla="*/ 0 w 8212106"/>
              <a:gd name="connsiteY0" fmla="*/ 0 h 6876419"/>
              <a:gd name="connsiteX1" fmla="*/ 8164481 w 8212106"/>
              <a:gd name="connsiteY1" fmla="*/ 8894 h 6876419"/>
              <a:gd name="connsiteX2" fmla="*/ 8212106 w 8212106"/>
              <a:gd name="connsiteY2" fmla="*/ 6876419 h 6876419"/>
              <a:gd name="connsiteX3" fmla="*/ 2876825 w 8212106"/>
              <a:gd name="connsiteY3" fmla="*/ 6866895 h 6876419"/>
              <a:gd name="connsiteX4" fmla="*/ 0 w 8212106"/>
              <a:gd name="connsiteY4" fmla="*/ 0 h 6876419"/>
              <a:gd name="connsiteX0" fmla="*/ 0 w 8069381"/>
              <a:gd name="connsiteY0" fmla="*/ 0 h 6876419"/>
              <a:gd name="connsiteX1" fmla="*/ 8021756 w 8069381"/>
              <a:gd name="connsiteY1" fmla="*/ 8894 h 6876419"/>
              <a:gd name="connsiteX2" fmla="*/ 8069381 w 8069381"/>
              <a:gd name="connsiteY2" fmla="*/ 6876419 h 6876419"/>
              <a:gd name="connsiteX3" fmla="*/ 2734100 w 8069381"/>
              <a:gd name="connsiteY3" fmla="*/ 6866895 h 6876419"/>
              <a:gd name="connsiteX4" fmla="*/ 0 w 8069381"/>
              <a:gd name="connsiteY4" fmla="*/ 0 h 68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9381" h="6876419">
                <a:moveTo>
                  <a:pt x="0" y="0"/>
                </a:moveTo>
                <a:lnTo>
                  <a:pt x="8021756" y="8894"/>
                </a:lnTo>
                <a:lnTo>
                  <a:pt x="8069381" y="6876419"/>
                </a:lnTo>
                <a:lnTo>
                  <a:pt x="2734100" y="6866895"/>
                </a:lnTo>
                <a:lnTo>
                  <a:pt x="0" y="0"/>
                </a:lnTo>
                <a:close/>
              </a:path>
            </a:pathLst>
          </a:cu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724401" y="1476499"/>
            <a:ext cx="5976664" cy="27842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ГИС ЖКХ — это единый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ресурс,</a:t>
            </a:r>
            <a:b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где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собираются данные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состоянии ЖКХ со всей страны и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всех участников рынка: </a:t>
            </a:r>
          </a:p>
          <a:p>
            <a:pPr marL="0" indent="0" algn="just"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через ГИС ЖКХ граждане могут взаимодействовать с управляющими и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ресурсоснабжающими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организациями, товариществами собственников жилья, органами власти различных уровней 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0265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Подключение лицевого счета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07777" y="1164282"/>
            <a:ext cx="6855482" cy="5352200"/>
            <a:chOff x="213569" y="1159991"/>
            <a:chExt cx="6855482" cy="53522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3" t="6822" r="19368" b="3532"/>
            <a:stretch/>
          </p:blipFill>
          <p:spPr bwMode="auto">
            <a:xfrm>
              <a:off x="213569" y="1159991"/>
              <a:ext cx="6855482" cy="535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11887" y="1548507"/>
              <a:ext cx="97661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4260681" y="5508947"/>
            <a:ext cx="0" cy="33666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39444" y="5845607"/>
            <a:ext cx="2853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7164562" y="1403431"/>
            <a:ext cx="4536504" cy="2104904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Функциональные возможности системы, такие как передача показаний приборов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учета, просмотр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статистики и другие возможности, доступны только при подключенном лицевом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счете (ЛС) по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конкретному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помещению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36769" y="5115425"/>
            <a:ext cx="2448272" cy="576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Подключить лицевой </a:t>
            </a:r>
            <a:br>
              <a:rPr lang="ru-RU" sz="1600" u="sng" dirty="0" smtClean="0">
                <a:solidFill>
                  <a:srgbClr val="0B64AD"/>
                </a:solidFill>
              </a:rPr>
            </a:br>
            <a:r>
              <a:rPr lang="ru-RU" sz="1600" u="sng" dirty="0" smtClean="0">
                <a:solidFill>
                  <a:srgbClr val="0B64AD"/>
                </a:solidFill>
              </a:rPr>
              <a:t>счет к Личному кабинету</a:t>
            </a:r>
            <a:endParaRPr lang="ru-RU" sz="1600" u="sng" dirty="0">
              <a:solidFill>
                <a:srgbClr val="0B64AD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164562" y="4456495"/>
            <a:ext cx="4536504" cy="2104904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подключения лицевого счета необходимо нажать на гиперссылку</a:t>
            </a:r>
          </a:p>
          <a:p>
            <a:pPr algn="just">
              <a:lnSpc>
                <a:spcPct val="8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блоке «Действия»</a:t>
            </a:r>
          </a:p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092553" y="4716859"/>
            <a:ext cx="0" cy="115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9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8284"/>
            <a:ext cx="11840321" cy="3717032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Подключение лицевого счета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9691" r="25450" b="62804"/>
          <a:stretch/>
        </p:blipFill>
        <p:spPr bwMode="auto">
          <a:xfrm>
            <a:off x="179786" y="1174462"/>
            <a:ext cx="5112568" cy="20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18829" t="6031" r="18829" b="87492"/>
          <a:stretch/>
        </p:blipFill>
        <p:spPr bwMode="auto">
          <a:xfrm>
            <a:off x="3348137" y="3933476"/>
            <a:ext cx="8208912" cy="1009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Прямая соединительная линия 15"/>
          <p:cNvCxnSpPr>
            <a:stCxn id="5122" idx="3"/>
          </p:cNvCxnSpPr>
          <p:nvPr/>
        </p:nvCxnSpPr>
        <p:spPr>
          <a:xfrm flipV="1">
            <a:off x="5292354" y="2212922"/>
            <a:ext cx="1098623" cy="1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Шестиугольник 16"/>
          <p:cNvSpPr/>
          <p:nvPr/>
        </p:nvSpPr>
        <p:spPr>
          <a:xfrm>
            <a:off x="6390977" y="1467692"/>
            <a:ext cx="4950048" cy="152097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04522" y="1467692"/>
            <a:ext cx="4248472" cy="1664991"/>
          </a:xfrm>
          <a:prstGeom prst="rect">
            <a:avLst/>
          </a:prstGeom>
        </p:spPr>
        <p:txBody>
          <a:bodyPr vert="horz" lIns="108622" tIns="54311" rIns="108622" bIns="54311" rtlCol="0" anchor="t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Заполните необходимую информацию для подключения к лицевому счету и нажмите на кнопку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56649" y="2390942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Подключить</a:t>
            </a:r>
            <a:endParaRPr lang="ru-RU" sz="18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103540" y="5638551"/>
            <a:ext cx="2853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956649" y="4774530"/>
            <a:ext cx="0" cy="878433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179786" y="5076899"/>
            <a:ext cx="4923754" cy="1664991"/>
          </a:xfrm>
          <a:prstGeom prst="rect">
            <a:avLst/>
          </a:prstGeom>
        </p:spPr>
        <p:txBody>
          <a:bodyPr vert="horz" lIns="108622" tIns="54311" rIns="108622" bIns="54311" rtlCol="0" anchor="t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просмотра перечня подключенных ЛС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плательщика нажмите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пункт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«Подключенные ЛС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 Личному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кабинету» горизонтального навигационного меню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51264" y="2833932"/>
            <a:ext cx="6781849" cy="1436129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</a:p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Внесение показаний приборов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учета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Приборы учета. Стратегия эффективного потребления - Газета «Караван Ярмар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8" y="1733796"/>
            <a:ext cx="4856980" cy="3636403"/>
          </a:xfrm>
          <a:prstGeom prst="hexagon">
            <a:avLst>
              <a:gd name="adj" fmla="val 27429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0265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45952" y="38496"/>
            <a:ext cx="6447555" cy="823442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Внесение показаний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приборов учета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785" y="1116459"/>
            <a:ext cx="6779890" cy="5698975"/>
            <a:chOff x="3996209" y="1116459"/>
            <a:chExt cx="6779890" cy="5698975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2"/>
            <a:srcRect l="18681" t="6466" r="18976" b="9508"/>
            <a:stretch/>
          </p:blipFill>
          <p:spPr bwMode="auto">
            <a:xfrm>
              <a:off x="3996209" y="1116459"/>
              <a:ext cx="6779890" cy="5698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020390" y="1514723"/>
              <a:ext cx="188550" cy="2164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10493" y="1514723"/>
              <a:ext cx="188550" cy="2164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7346130" y="1731147"/>
            <a:ext cx="4394647" cy="3528391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Нажмите на гиперссылку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главной странице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личного кабинета в блоке «Действия»</a:t>
            </a: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гиперссылка отображается, если подключен хотя бы один лицевой счет, и если исполнителями соответствующих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коммунальных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услуг размещена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информация о приборах учета, установленных в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помещении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)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5789" y="1836539"/>
            <a:ext cx="2016224" cy="530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solidFill>
                <a:srgbClr val="0B64AD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Передать показания приборов учета </a:t>
            </a:r>
            <a:br>
              <a:rPr lang="ru-RU" sz="1600" u="sng" dirty="0" smtClean="0">
                <a:solidFill>
                  <a:srgbClr val="0B64AD"/>
                </a:solidFill>
              </a:rPr>
            </a:br>
            <a:endParaRPr lang="ru-RU" sz="1600" u="sng" dirty="0">
              <a:solidFill>
                <a:srgbClr val="0B64AD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203966" y="5162893"/>
            <a:ext cx="0" cy="33666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203966" y="5486654"/>
            <a:ext cx="2012463" cy="128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96347" y="1731147"/>
            <a:ext cx="0" cy="37555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" y="-9408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867472" y="1197040"/>
            <a:ext cx="6807668" cy="3911532"/>
            <a:chOff x="1201093" y="1044451"/>
            <a:chExt cx="7272808" cy="4160690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2"/>
            <a:srcRect l="25258" t="9538" r="25483" b="41121"/>
            <a:stretch/>
          </p:blipFill>
          <p:spPr>
            <a:xfrm>
              <a:off x="1201093" y="1044451"/>
              <a:ext cx="7272808" cy="416069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11527" y="2254952"/>
              <a:ext cx="143242" cy="108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52427" y="2234467"/>
              <a:ext cx="143242" cy="108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4067" y="4140796"/>
              <a:ext cx="462805" cy="1434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937" y="3677523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345952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Внесение показаний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приборов учета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1173" y="2525678"/>
            <a:ext cx="504056" cy="108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8622" tIns="54311" rIns="108622" bIns="54311" rtlCol="0">
            <a:spAutoFit/>
          </a:bodyPr>
          <a:lstStyle/>
          <a:p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39825" y="5331926"/>
            <a:ext cx="11978128" cy="1582265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Нажмите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кнопку                            для подтверждения внесения показаний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отмены процедуры внесения показаний нажмите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кнопку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73548" y="5721027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Сохранить</a:t>
            </a:r>
            <a:endParaRPr lang="ru-RU" sz="1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06562" y="6241649"/>
            <a:ext cx="1556204" cy="4901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Отменить</a:t>
            </a:r>
            <a:endParaRPr lang="ru-RU" sz="1800" b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592033" y="3152806"/>
            <a:ext cx="275439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383953" y="2538683"/>
            <a:ext cx="4188320" cy="1228245"/>
            <a:chOff x="539826" y="3264651"/>
            <a:chExt cx="4188320" cy="1228245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39826" y="3264651"/>
              <a:ext cx="4188320" cy="122824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755849" y="3348707"/>
              <a:ext cx="3816424" cy="1144189"/>
            </a:xfrm>
            <a:prstGeom prst="rect">
              <a:avLst/>
            </a:prstGeom>
          </p:spPr>
          <p:txBody>
            <a:bodyPr vert="horz" lIns="108622" tIns="54311" rIns="108622" bIns="54311" rtlCol="0" anchor="ctr">
              <a:noAutofit/>
            </a:bodyPr>
            <a:lstStyle>
              <a:lvl1pPr algn="ctr" defTabSz="1086216" rtl="0" eaLnBrk="1" latinLnBrk="0" hangingPunct="1">
                <a:spcBef>
                  <a:spcPct val="0"/>
                </a:spcBef>
                <a:buNone/>
                <a:defRPr sz="5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80000"/>
                </a:lnSpc>
              </a:pPr>
              <a:r>
                <a:rPr lang="ru-RU" sz="22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Внесите </a:t>
              </a:r>
              <a:r>
                <a:rPr lang="ru-RU" sz="22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показания приборов учета и дату снятия </a:t>
              </a:r>
              <a:r>
                <a:rPr lang="ru-RU" sz="22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показания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9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64361" y="2556619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</a:p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Оплата жилищно-коммунальных услуг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Каковы условия получения арендного жилья с правом выкупа через К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5" y="1717235"/>
            <a:ext cx="4903545" cy="3694994"/>
          </a:xfrm>
          <a:prstGeom prst="hexagon">
            <a:avLst>
              <a:gd name="adj" fmla="val 27320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жилищно-коммунальных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услуг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8519" t="40971" r="18976" b="9508"/>
          <a:stretch/>
        </p:blipFill>
        <p:spPr bwMode="auto">
          <a:xfrm>
            <a:off x="5148337" y="1116460"/>
            <a:ext cx="648072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860305" y="1980555"/>
            <a:ext cx="648072" cy="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41723" y="1353454"/>
            <a:ext cx="4718582" cy="2232247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перехода к форме оплаты жилищно-коммунальных услуг нажмите на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гиперссылку 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                            в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блоке «Действия»</a:t>
            </a: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720" y="2399340"/>
            <a:ext cx="1826704" cy="530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solidFill>
                <a:srgbClr val="0B64AD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Оплатить ЖКУ</a:t>
            </a:r>
            <a:br>
              <a:rPr lang="ru-RU" sz="1600" u="sng" dirty="0" smtClean="0">
                <a:solidFill>
                  <a:srgbClr val="0B64AD"/>
                </a:solidFill>
              </a:rPr>
            </a:br>
            <a:endParaRPr lang="ru-RU" sz="1600" u="sng" dirty="0">
              <a:solidFill>
                <a:srgbClr val="0B64AD"/>
              </a:solidFill>
            </a:endParaRPr>
          </a:p>
        </p:txBody>
      </p:sp>
      <p:pic>
        <p:nvPicPr>
          <p:cNvPr id="20" name="Picture 2" descr="C:\Users\malenkova\Documents\beeimgtmp-20220726-15374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34554" r="19027" b="41056"/>
          <a:stretch/>
        </p:blipFill>
        <p:spPr bwMode="auto">
          <a:xfrm>
            <a:off x="235719" y="4572843"/>
            <a:ext cx="6352777" cy="16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601090" y="5387850"/>
            <a:ext cx="275439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Шестиугольник 24"/>
          <p:cNvSpPr/>
          <p:nvPr/>
        </p:nvSpPr>
        <p:spPr>
          <a:xfrm>
            <a:off x="6890071" y="4773727"/>
            <a:ext cx="4738985" cy="122824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200565" y="4771359"/>
            <a:ext cx="4140460" cy="1230613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случае наличия неоплаченных документов отображается страница «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Оплата ЖКУ»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08577" y="6396819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/>
              <a:t>    Далее </a:t>
            </a:r>
            <a:endParaRPr lang="ru-RU" sz="18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233630" y="5996739"/>
            <a:ext cx="4140460" cy="381009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оплаты нажмите кнопку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388697" y="6641903"/>
            <a:ext cx="234139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2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6087" y="-2274336"/>
            <a:ext cx="913168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-12732"/>
            <a:ext cx="8494166" cy="9131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жилищно-коммунальных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услуг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90162" y="1618642"/>
            <a:ext cx="7929698" cy="3875608"/>
            <a:chOff x="179785" y="1057275"/>
            <a:chExt cx="7929698" cy="3875608"/>
          </a:xfrm>
        </p:grpSpPr>
        <p:pic>
          <p:nvPicPr>
            <p:cNvPr id="1026" name="Picture 2" descr="C:\Users\malenkova\Documents\beeimgtmp-20220726-15380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0" t="26761" r="19516" b="19485"/>
            <a:stretch/>
          </p:blipFill>
          <p:spPr bwMode="auto">
            <a:xfrm>
              <a:off x="179785" y="1057275"/>
              <a:ext cx="7929698" cy="387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43336" y="1332483"/>
              <a:ext cx="1380865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60105" y="1908547"/>
              <a:ext cx="2304256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41946" y="2767133"/>
              <a:ext cx="901389" cy="139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7332" y="3395553"/>
              <a:ext cx="144016" cy="139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26819" y="3386502"/>
              <a:ext cx="144016" cy="139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990162" y="970570"/>
            <a:ext cx="7929698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Отображается окно для подтверждения оплаты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964228" y="5489363"/>
            <a:ext cx="7955632" cy="1088951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Удостоверившись в верности приведенных на странице сведений, нажмите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кнопку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93267" y="6088145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/>
              <a:t>    Оплатить</a:t>
            </a:r>
            <a:endParaRPr lang="ru-RU" sz="1800" b="1" dirty="0"/>
          </a:p>
        </p:txBody>
      </p:sp>
      <p:sp>
        <p:nvSpPr>
          <p:cNvPr id="20" name="Овал 19"/>
          <p:cNvSpPr/>
          <p:nvPr/>
        </p:nvSpPr>
        <p:spPr>
          <a:xfrm>
            <a:off x="1187897" y="1006574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1187897" y="5675681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75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malenkova\Downloads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6" y="3570623"/>
            <a:ext cx="2306216" cy="6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0265" y="-9407"/>
            <a:ext cx="11899899" cy="7135468"/>
          </a:xfrm>
          <a:custGeom>
            <a:avLst/>
            <a:gdLst>
              <a:gd name="connsiteX0" fmla="*/ 0 w 11880849"/>
              <a:gd name="connsiteY0" fmla="*/ 0 h 7129463"/>
              <a:gd name="connsiteX1" fmla="*/ 11880849 w 11880849"/>
              <a:gd name="connsiteY1" fmla="*/ 0 h 7129463"/>
              <a:gd name="connsiteX2" fmla="*/ 11880849 w 11880849"/>
              <a:gd name="connsiteY2" fmla="*/ 7129463 h 7129463"/>
              <a:gd name="connsiteX3" fmla="*/ 0 w 11880849"/>
              <a:gd name="connsiteY3" fmla="*/ 7129463 h 7129463"/>
              <a:gd name="connsiteX4" fmla="*/ 0 w 11880849"/>
              <a:gd name="connsiteY4" fmla="*/ 0 h 7129463"/>
              <a:gd name="connsiteX0" fmla="*/ 6696075 w 11880849"/>
              <a:gd name="connsiteY0" fmla="*/ 0 h 7167563"/>
              <a:gd name="connsiteX1" fmla="*/ 11880849 w 11880849"/>
              <a:gd name="connsiteY1" fmla="*/ 38100 h 7167563"/>
              <a:gd name="connsiteX2" fmla="*/ 11880849 w 11880849"/>
              <a:gd name="connsiteY2" fmla="*/ 7167563 h 7167563"/>
              <a:gd name="connsiteX3" fmla="*/ 0 w 11880849"/>
              <a:gd name="connsiteY3" fmla="*/ 7167563 h 7167563"/>
              <a:gd name="connsiteX4" fmla="*/ 6696075 w 11880849"/>
              <a:gd name="connsiteY4" fmla="*/ 0 h 7167563"/>
              <a:gd name="connsiteX0" fmla="*/ 6696075 w 11880849"/>
              <a:gd name="connsiteY0" fmla="*/ 0 h 7167563"/>
              <a:gd name="connsiteX1" fmla="*/ 11880849 w 11880849"/>
              <a:gd name="connsiteY1" fmla="*/ 38100 h 7167563"/>
              <a:gd name="connsiteX2" fmla="*/ 11880849 w 11880849"/>
              <a:gd name="connsiteY2" fmla="*/ 7167563 h 7167563"/>
              <a:gd name="connsiteX3" fmla="*/ 0 w 11880849"/>
              <a:gd name="connsiteY3" fmla="*/ 7167563 h 7167563"/>
              <a:gd name="connsiteX4" fmla="*/ 4039815 w 11880849"/>
              <a:gd name="connsiteY4" fmla="*/ 7137432 h 7167563"/>
              <a:gd name="connsiteX5" fmla="*/ 6696075 w 11880849"/>
              <a:gd name="connsiteY5" fmla="*/ 0 h 7167563"/>
              <a:gd name="connsiteX0" fmla="*/ 6696075 w 11880849"/>
              <a:gd name="connsiteY0" fmla="*/ 0 h 7176893"/>
              <a:gd name="connsiteX1" fmla="*/ 11880849 w 11880849"/>
              <a:gd name="connsiteY1" fmla="*/ 38100 h 7176893"/>
              <a:gd name="connsiteX2" fmla="*/ 11880849 w 11880849"/>
              <a:gd name="connsiteY2" fmla="*/ 7167563 h 7176893"/>
              <a:gd name="connsiteX3" fmla="*/ 0 w 11880849"/>
              <a:gd name="connsiteY3" fmla="*/ 7167563 h 7176893"/>
              <a:gd name="connsiteX4" fmla="*/ 4039815 w 11880849"/>
              <a:gd name="connsiteY4" fmla="*/ 7175532 h 7176893"/>
              <a:gd name="connsiteX5" fmla="*/ 6696075 w 11880849"/>
              <a:gd name="connsiteY5" fmla="*/ 0 h 7176893"/>
              <a:gd name="connsiteX0" fmla="*/ 6696075 w 11880849"/>
              <a:gd name="connsiteY0" fmla="*/ 272 h 7177165"/>
              <a:gd name="connsiteX1" fmla="*/ 11880849 w 11880849"/>
              <a:gd name="connsiteY1" fmla="*/ 0 h 7177165"/>
              <a:gd name="connsiteX2" fmla="*/ 11880849 w 11880849"/>
              <a:gd name="connsiteY2" fmla="*/ 7167835 h 7177165"/>
              <a:gd name="connsiteX3" fmla="*/ 0 w 11880849"/>
              <a:gd name="connsiteY3" fmla="*/ 7167835 h 7177165"/>
              <a:gd name="connsiteX4" fmla="*/ 4039815 w 11880849"/>
              <a:gd name="connsiteY4" fmla="*/ 7175804 h 7177165"/>
              <a:gd name="connsiteX5" fmla="*/ 6696075 w 11880849"/>
              <a:gd name="connsiteY5" fmla="*/ 272 h 7177165"/>
              <a:gd name="connsiteX0" fmla="*/ 7610475 w 11880849"/>
              <a:gd name="connsiteY0" fmla="*/ 0 h 7186486"/>
              <a:gd name="connsiteX1" fmla="*/ 11880849 w 11880849"/>
              <a:gd name="connsiteY1" fmla="*/ 9321 h 7186486"/>
              <a:gd name="connsiteX2" fmla="*/ 11880849 w 11880849"/>
              <a:gd name="connsiteY2" fmla="*/ 7177156 h 7186486"/>
              <a:gd name="connsiteX3" fmla="*/ 0 w 11880849"/>
              <a:gd name="connsiteY3" fmla="*/ 7177156 h 7186486"/>
              <a:gd name="connsiteX4" fmla="*/ 4039815 w 11880849"/>
              <a:gd name="connsiteY4" fmla="*/ 7185125 h 7186486"/>
              <a:gd name="connsiteX5" fmla="*/ 7610475 w 11880849"/>
              <a:gd name="connsiteY5" fmla="*/ 0 h 7186486"/>
              <a:gd name="connsiteX0" fmla="*/ 7610475 w 11899899"/>
              <a:gd name="connsiteY0" fmla="*/ 0 h 7186486"/>
              <a:gd name="connsiteX1" fmla="*/ 11899899 w 11899899"/>
              <a:gd name="connsiteY1" fmla="*/ 18914 h 7186486"/>
              <a:gd name="connsiteX2" fmla="*/ 11880849 w 11899899"/>
              <a:gd name="connsiteY2" fmla="*/ 7177156 h 7186486"/>
              <a:gd name="connsiteX3" fmla="*/ 0 w 11899899"/>
              <a:gd name="connsiteY3" fmla="*/ 7177156 h 7186486"/>
              <a:gd name="connsiteX4" fmla="*/ 4039815 w 11899899"/>
              <a:gd name="connsiteY4" fmla="*/ 7185125 h 7186486"/>
              <a:gd name="connsiteX5" fmla="*/ 7610475 w 11899899"/>
              <a:gd name="connsiteY5" fmla="*/ 0 h 718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9899" h="7186486">
                <a:moveTo>
                  <a:pt x="7610475" y="0"/>
                </a:moveTo>
                <a:lnTo>
                  <a:pt x="11899899" y="18914"/>
                </a:lnTo>
                <a:lnTo>
                  <a:pt x="11880849" y="7177156"/>
                </a:lnTo>
                <a:lnTo>
                  <a:pt x="0" y="7177156"/>
                </a:lnTo>
                <a:cubicBezTo>
                  <a:pt x="9930" y="7170287"/>
                  <a:pt x="4029885" y="7191994"/>
                  <a:pt x="4039815" y="7185125"/>
                </a:cubicBezTo>
                <a:lnTo>
                  <a:pt x="7610475" y="0"/>
                </a:lnTo>
                <a:close/>
              </a:path>
            </a:pathLst>
          </a:cu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жилищно-коммунальных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услуг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92553" y="1056153"/>
            <a:ext cx="4611586" cy="5725952"/>
            <a:chOff x="467817" y="1121196"/>
            <a:chExt cx="4611586" cy="5725952"/>
          </a:xfrm>
        </p:grpSpPr>
        <p:pic>
          <p:nvPicPr>
            <p:cNvPr id="2050" name="Picture 2" descr="C:\Users\malenkova\Documents\beeimgtmp-20220726-153717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23" t="8850" r="31884" b="8609"/>
            <a:stretch/>
          </p:blipFill>
          <p:spPr bwMode="auto">
            <a:xfrm>
              <a:off x="467817" y="1121196"/>
              <a:ext cx="4611586" cy="572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835969" y="2412603"/>
              <a:ext cx="2304256" cy="792088"/>
            </a:xfrm>
            <a:prstGeom prst="rect">
              <a:avLst/>
            </a:prstGeom>
            <a:solidFill>
              <a:srgbClr val="F6F8FC"/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1992" y="2124571"/>
              <a:ext cx="721617" cy="108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193377" y="1056153"/>
            <a:ext cx="6611144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Отображается окно для подтверждения оплаты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6173" y="1519668"/>
            <a:ext cx="5760640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Оплату можно произвести при помощи: 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7777" y="2225121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107777" y="3230019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27857" y="2163717"/>
            <a:ext cx="5040560" cy="813914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ошелька «Виртуальный мир»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(при оплате картой «Почта Банка» - комиссия 0%)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27858" y="3234042"/>
            <a:ext cx="3709898" cy="1584176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арты любого банка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(комиссия 1,1%)</a:t>
            </a:r>
          </a:p>
          <a:p>
            <a:pPr algn="l">
              <a:lnSpc>
                <a:spcPct val="8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AutoShape 4" descr="Visa и MasterCard перестали принимать оплату через терминалы в Крыму, &quot;МИР&quot;  продолжает работу | в Кры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0080" y="4572843"/>
            <a:ext cx="4668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оплаты необходимо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принять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условия сервиса и тарифы,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установив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галочку 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и нажать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кнопку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04417" y="5425578"/>
            <a:ext cx="288032" cy="2827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✓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36245" y="5796978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/>
              <a:t>    Оплатить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072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0265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жилищно-коммунальных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услуг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5485" y="1114320"/>
            <a:ext cx="5256584" cy="5472608"/>
            <a:chOff x="6876529" y="1476499"/>
            <a:chExt cx="4419506" cy="4896544"/>
          </a:xfrm>
        </p:grpSpPr>
        <p:pic>
          <p:nvPicPr>
            <p:cNvPr id="3074" name="Picture 2" descr="C:\Users\malenkova\Documents\beeimgtmp-20220726-15351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3" t="8331" r="35251" b="33532"/>
            <a:stretch/>
          </p:blipFill>
          <p:spPr bwMode="auto">
            <a:xfrm>
              <a:off x="6876529" y="1476499"/>
              <a:ext cx="4419506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165256" y="2751410"/>
              <a:ext cx="28803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884278" y="2798745"/>
            <a:ext cx="5014424" cy="1343512"/>
            <a:chOff x="4692878" y="2884690"/>
            <a:chExt cx="5014424" cy="134351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692878" y="3553183"/>
              <a:ext cx="275439" cy="0"/>
            </a:xfrm>
            <a:prstGeom prst="line">
              <a:avLst/>
            </a:prstGeom>
            <a:ln>
              <a:solidFill>
                <a:srgbClr val="0B64A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Шестиугольник 12"/>
            <p:cNvSpPr/>
            <p:nvPr/>
          </p:nvSpPr>
          <p:spPr>
            <a:xfrm>
              <a:off x="4968317" y="2884690"/>
              <a:ext cx="4738985" cy="134351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5304583" y="2884690"/>
              <a:ext cx="4140460" cy="1224151"/>
            </a:xfrm>
            <a:prstGeom prst="rect">
              <a:avLst/>
            </a:prstGeom>
          </p:spPr>
          <p:txBody>
            <a:bodyPr vert="horz" lIns="108622" tIns="54311" rIns="108622" bIns="54311" rtlCol="0" anchor="ctr">
              <a:noAutofit/>
            </a:bodyPr>
            <a:lstStyle>
              <a:lvl1pPr algn="ctr" defTabSz="1086216" rtl="0" eaLnBrk="1" latinLnBrk="0" hangingPunct="1">
                <a:spcBef>
                  <a:spcPct val="0"/>
                </a:spcBef>
                <a:buNone/>
                <a:defRPr sz="5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80000"/>
                </a:lnSpc>
              </a:pPr>
              <a:r>
                <a:rPr lang="ru-RU" sz="22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Укажите информацию по карте и нажмите кнопку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799091" y="3543314"/>
              <a:ext cx="1556204" cy="490169"/>
            </a:xfrm>
            <a:prstGeom prst="roundRect">
              <a:avLst/>
            </a:prstGeom>
            <a:solidFill>
              <a:srgbClr val="0B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 smtClean="0"/>
                <a:t>         ОК</a:t>
              </a:r>
              <a:endParaRPr lang="ru-RU" sz="1800" b="1" dirty="0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8861291" y="3788398"/>
              <a:ext cx="234139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60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6274" y="2772643"/>
            <a:ext cx="5164311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204120" y="-8285"/>
            <a:ext cx="186152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953" y="2034"/>
            <a:ext cx="2088232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1" y="1671013"/>
            <a:ext cx="6120680" cy="3770866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04521" y="2682468"/>
            <a:ext cx="5251635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</a:p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5094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64361" y="2624372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</a:p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Направление обращений</a:t>
            </a:r>
          </a:p>
          <a:p>
            <a:pPr algn="l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C:\Users\malenkova\Downloads\elektronnoe-obraschenie-sahalincev-v-kreml-po-povodu-byudzheta-spu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8" y="1768267"/>
            <a:ext cx="4824537" cy="3600401"/>
          </a:xfrm>
          <a:prstGeom prst="hexagon">
            <a:avLst>
              <a:gd name="adj" fmla="val 27381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0265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8519" t="40971" r="18976" b="9508"/>
          <a:stretch/>
        </p:blipFill>
        <p:spPr bwMode="auto">
          <a:xfrm>
            <a:off x="5148337" y="1082651"/>
            <a:ext cx="648072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3801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Направление обращений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4067" y="1688416"/>
            <a:ext cx="4394647" cy="1657201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Нажмите на гиперссылку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главной странице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личного кабинета в блоке «Действия»</a:t>
            </a: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827" y="1953383"/>
            <a:ext cx="2225995" cy="530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solidFill>
                <a:srgbClr val="0B64AD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Направить обращение или жалобу</a:t>
            </a:r>
            <a:br>
              <a:rPr lang="ru-RU" sz="1600" u="sng" dirty="0" smtClean="0">
                <a:solidFill>
                  <a:srgbClr val="0B64AD"/>
                </a:solidFill>
              </a:rPr>
            </a:br>
            <a:endParaRPr lang="ru-RU" sz="1600" u="sng" dirty="0">
              <a:solidFill>
                <a:srgbClr val="0B64AD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60305" y="1953383"/>
            <a:ext cx="0" cy="13233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60305" y="3261518"/>
            <a:ext cx="648072" cy="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5148337" y="4284811"/>
            <a:ext cx="6480720" cy="2520280"/>
            <a:chOff x="5148337" y="4284811"/>
            <a:chExt cx="6480720" cy="2520280"/>
          </a:xfrm>
        </p:grpSpPr>
        <p:pic>
          <p:nvPicPr>
            <p:cNvPr id="11" name="Picture 2" descr="C:\Users\malenkova\Documents\beeimgtmp-20220727-093826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2" t="35585" r="19581" b="23411"/>
            <a:stretch/>
          </p:blipFill>
          <p:spPr bwMode="auto">
            <a:xfrm>
              <a:off x="5148337" y="4284811"/>
              <a:ext cx="6480720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796409" y="4932883"/>
              <a:ext cx="75357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70768" y="5652963"/>
              <a:ext cx="75357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67697" y="6229027"/>
              <a:ext cx="75357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70768" y="5957763"/>
              <a:ext cx="75357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70768" y="6487020"/>
              <a:ext cx="75357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28227" y="6021461"/>
              <a:ext cx="176017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17001" y="6521423"/>
              <a:ext cx="208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4918745" y="5652963"/>
            <a:ext cx="218460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Шестиугольник 32"/>
          <p:cNvSpPr/>
          <p:nvPr/>
        </p:nvSpPr>
        <p:spPr>
          <a:xfrm>
            <a:off x="361828" y="5153444"/>
            <a:ext cx="4556918" cy="99903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364563" y="5624164"/>
            <a:ext cx="18570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530961" y="5332969"/>
            <a:ext cx="4147753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Заполните всю необходимую информацию о заявителе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801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Направление обращений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4099" name="Picture 3" descr="C:\Users\malenkova\Documents\beeimgtmp-20220727-09383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t="15009" r="19790" b="10075"/>
          <a:stretch/>
        </p:blipFill>
        <p:spPr bwMode="auto">
          <a:xfrm>
            <a:off x="179785" y="1478312"/>
            <a:ext cx="6336704" cy="37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6516489" y="1810660"/>
            <a:ext cx="5028629" cy="3896953"/>
          </a:xfrm>
          <a:prstGeom prst="wedgeEllipseCallout">
            <a:avLst>
              <a:gd name="adj1" fmla="val -52514"/>
              <a:gd name="adj2" fmla="val -25981"/>
            </a:avLst>
          </a:prstGeom>
          <a:solidFill>
            <a:schemeClr val="bg1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malenkova\Documents\beeimgtmp-20220727-09390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 t="9486" r="25521" b="18253"/>
          <a:stretch/>
        </p:blipFill>
        <p:spPr bwMode="auto">
          <a:xfrm>
            <a:off x="6690543" y="1832973"/>
            <a:ext cx="4680520" cy="38523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785" y="5076899"/>
            <a:ext cx="6336704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89211" y="900435"/>
            <a:ext cx="6611144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Заполните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поля формы добавления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обращения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89211" y="5724971"/>
            <a:ext cx="6611144" cy="884927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При помощи пиктограммы         можно выбрать</a:t>
            </a:r>
          </a:p>
          <a:p>
            <a:pPr algn="l">
              <a:lnSpc>
                <a:spcPct val="8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дрес дома, муниципальное образование, тему обращения</a:t>
            </a:r>
          </a:p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отправки нажмите кнопку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84995" y="5404283"/>
            <a:ext cx="468052" cy="473709"/>
            <a:chOff x="2382478" y="4022346"/>
            <a:chExt cx="468052" cy="47370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382478" y="4022346"/>
              <a:ext cx="468052" cy="47370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526494" y="4170895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26494" y="4242903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526494" y="4314911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Скругленный прямоугольник 21"/>
          <p:cNvSpPr/>
          <p:nvPr/>
        </p:nvSpPr>
        <p:spPr>
          <a:xfrm>
            <a:off x="4487530" y="6445051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 Отправить</a:t>
            </a:r>
            <a:endParaRPr lang="ru-RU" sz="1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71350" y="2124571"/>
            <a:ext cx="88755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8622" tIns="54311" rIns="108622" bIns="54311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403921" y="2292325"/>
            <a:ext cx="88755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8622" tIns="54311" rIns="108622" bIns="54311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64361" y="2624372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</a:p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Голосование по благоустройству</a:t>
            </a:r>
          </a:p>
        </p:txBody>
      </p:sp>
      <p:sp>
        <p:nvSpPr>
          <p:cNvPr id="21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Продолжается голосование за объекты благоустройства на федеральном порта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" y="1764531"/>
            <a:ext cx="4824536" cy="3600400"/>
          </a:xfrm>
          <a:prstGeom prst="hexagon">
            <a:avLst>
              <a:gd name="adj" fmla="val 26587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 rotWithShape="1">
          <a:blip r:embed="rId2"/>
          <a:srcRect l="38519" t="40971" r="18976" b="9508"/>
          <a:stretch/>
        </p:blipFill>
        <p:spPr bwMode="auto">
          <a:xfrm>
            <a:off x="190317" y="1044451"/>
            <a:ext cx="648072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malenkova\Documents\beeimgtmp-20220727-1040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36025" r="19090" b="51746"/>
          <a:stretch/>
        </p:blipFill>
        <p:spPr bwMode="auto">
          <a:xfrm>
            <a:off x="1691953" y="4500835"/>
            <a:ext cx="916744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323801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Голосование по благоустройству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2628057" y="4068787"/>
            <a:ext cx="0" cy="228924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628057" y="4284811"/>
            <a:ext cx="4464496" cy="1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092553" y="2268587"/>
            <a:ext cx="0" cy="20291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280770" y="1332483"/>
            <a:ext cx="4394647" cy="2952328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перехода в модуль «Федеральный проект «Формирование комфортной городской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среды» нажмите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гиперссылку</a:t>
            </a:r>
          </a:p>
          <a:p>
            <a:pPr algn="just">
              <a:lnSpc>
                <a:spcPct val="80000"/>
              </a:lnSpc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главной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странице личного кабинета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62670" y="2735524"/>
            <a:ext cx="2225995" cy="530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Голосовать по благоустройству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6048822" y="5508947"/>
            <a:ext cx="0" cy="288032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Шестиугольник 41"/>
          <p:cNvSpPr/>
          <p:nvPr/>
        </p:nvSpPr>
        <p:spPr>
          <a:xfrm>
            <a:off x="2628442" y="5782095"/>
            <a:ext cx="6840760" cy="99903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872833" y="5957577"/>
            <a:ext cx="6264696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данном разделе отображаются все доступные голосования по благоустройству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763961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4" name="Picture 8" descr="https://sibdepo.ru/wp-content/uploads/2017/12/d4fd025629c2ebc96f106f858b10a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4" y="1778222"/>
            <a:ext cx="4638211" cy="34290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14662" y="2556619"/>
            <a:ext cx="646618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86970" y="2556619"/>
            <a:ext cx="5179627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Мобильное приложение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5" name="Picture 4" descr="App Store: ГИС ЖКХ N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13223" r="31382" b="12711"/>
          <a:stretch/>
        </p:blipFill>
        <p:spPr bwMode="auto">
          <a:xfrm>
            <a:off x="4053628" y="2432035"/>
            <a:ext cx="2248817" cy="2248820"/>
          </a:xfrm>
          <a:prstGeom prst="roundRect">
            <a:avLst>
              <a:gd name="adj" fmla="val 2263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888829" cy="7111770"/>
          </a:xfrm>
          <a:custGeom>
            <a:avLst/>
            <a:gdLst>
              <a:gd name="connsiteX0" fmla="*/ 0 w 11880850"/>
              <a:gd name="connsiteY0" fmla="*/ 0 h 7129463"/>
              <a:gd name="connsiteX1" fmla="*/ 11880850 w 11880850"/>
              <a:gd name="connsiteY1" fmla="*/ 0 h 7129463"/>
              <a:gd name="connsiteX2" fmla="*/ 11880850 w 11880850"/>
              <a:gd name="connsiteY2" fmla="*/ 7129463 h 7129463"/>
              <a:gd name="connsiteX3" fmla="*/ 0 w 11880850"/>
              <a:gd name="connsiteY3" fmla="*/ 7129463 h 7129463"/>
              <a:gd name="connsiteX4" fmla="*/ 0 w 11880850"/>
              <a:gd name="connsiteY4" fmla="*/ 0 h 7129463"/>
              <a:gd name="connsiteX0" fmla="*/ 7886700 w 11880850"/>
              <a:gd name="connsiteY0" fmla="*/ 0 h 7129463"/>
              <a:gd name="connsiteX1" fmla="*/ 11880850 w 11880850"/>
              <a:gd name="connsiteY1" fmla="*/ 0 h 7129463"/>
              <a:gd name="connsiteX2" fmla="*/ 11880850 w 11880850"/>
              <a:gd name="connsiteY2" fmla="*/ 7129463 h 7129463"/>
              <a:gd name="connsiteX3" fmla="*/ 0 w 11880850"/>
              <a:gd name="connsiteY3" fmla="*/ 7129463 h 7129463"/>
              <a:gd name="connsiteX4" fmla="*/ 7886700 w 11880850"/>
              <a:gd name="connsiteY4" fmla="*/ 0 h 7129463"/>
              <a:gd name="connsiteX0" fmla="*/ 7639050 w 11633200"/>
              <a:gd name="connsiteY0" fmla="*/ 0 h 7129463"/>
              <a:gd name="connsiteX1" fmla="*/ 11633200 w 11633200"/>
              <a:gd name="connsiteY1" fmla="*/ 0 h 7129463"/>
              <a:gd name="connsiteX2" fmla="*/ 11633200 w 11633200"/>
              <a:gd name="connsiteY2" fmla="*/ 7129463 h 7129463"/>
              <a:gd name="connsiteX3" fmla="*/ 0 w 11633200"/>
              <a:gd name="connsiteY3" fmla="*/ 7129463 h 7129463"/>
              <a:gd name="connsiteX4" fmla="*/ 7639050 w 11633200"/>
              <a:gd name="connsiteY4" fmla="*/ 0 h 7129463"/>
              <a:gd name="connsiteX0" fmla="*/ 7496175 w 11490325"/>
              <a:gd name="connsiteY0" fmla="*/ 0 h 7129463"/>
              <a:gd name="connsiteX1" fmla="*/ 11490325 w 11490325"/>
              <a:gd name="connsiteY1" fmla="*/ 0 h 7129463"/>
              <a:gd name="connsiteX2" fmla="*/ 11490325 w 11490325"/>
              <a:gd name="connsiteY2" fmla="*/ 7129463 h 7129463"/>
              <a:gd name="connsiteX3" fmla="*/ 0 w 11490325"/>
              <a:gd name="connsiteY3" fmla="*/ 7119938 h 7129463"/>
              <a:gd name="connsiteX4" fmla="*/ 7496175 w 11490325"/>
              <a:gd name="connsiteY4" fmla="*/ 0 h 7129463"/>
              <a:gd name="connsiteX0" fmla="*/ 7372350 w 11366500"/>
              <a:gd name="connsiteY0" fmla="*/ 0 h 7129463"/>
              <a:gd name="connsiteX1" fmla="*/ 11366500 w 11366500"/>
              <a:gd name="connsiteY1" fmla="*/ 0 h 7129463"/>
              <a:gd name="connsiteX2" fmla="*/ 11366500 w 11366500"/>
              <a:gd name="connsiteY2" fmla="*/ 7129463 h 7129463"/>
              <a:gd name="connsiteX3" fmla="*/ 0 w 11366500"/>
              <a:gd name="connsiteY3" fmla="*/ 7091363 h 7129463"/>
              <a:gd name="connsiteX4" fmla="*/ 7372350 w 11366500"/>
              <a:gd name="connsiteY4" fmla="*/ 0 h 7129463"/>
              <a:gd name="connsiteX0" fmla="*/ 7429500 w 11366500"/>
              <a:gd name="connsiteY0" fmla="*/ 0 h 7138988"/>
              <a:gd name="connsiteX1" fmla="*/ 11366500 w 11366500"/>
              <a:gd name="connsiteY1" fmla="*/ 9525 h 7138988"/>
              <a:gd name="connsiteX2" fmla="*/ 11366500 w 11366500"/>
              <a:gd name="connsiteY2" fmla="*/ 7138988 h 7138988"/>
              <a:gd name="connsiteX3" fmla="*/ 0 w 11366500"/>
              <a:gd name="connsiteY3" fmla="*/ 7100888 h 7138988"/>
              <a:gd name="connsiteX4" fmla="*/ 7429500 w 11366500"/>
              <a:gd name="connsiteY4" fmla="*/ 0 h 7138988"/>
              <a:gd name="connsiteX0" fmla="*/ 7533017 w 11470017"/>
              <a:gd name="connsiteY0" fmla="*/ 0 h 7138988"/>
              <a:gd name="connsiteX1" fmla="*/ 11470017 w 11470017"/>
              <a:gd name="connsiteY1" fmla="*/ 9525 h 7138988"/>
              <a:gd name="connsiteX2" fmla="*/ 11470017 w 11470017"/>
              <a:gd name="connsiteY2" fmla="*/ 7138988 h 7138988"/>
              <a:gd name="connsiteX3" fmla="*/ 0 w 11470017"/>
              <a:gd name="connsiteY3" fmla="*/ 7092239 h 7138988"/>
              <a:gd name="connsiteX4" fmla="*/ 7533017 w 11470017"/>
              <a:gd name="connsiteY4" fmla="*/ 0 h 7138988"/>
              <a:gd name="connsiteX0" fmla="*/ 7533017 w 11470017"/>
              <a:gd name="connsiteY0" fmla="*/ 0 h 7138988"/>
              <a:gd name="connsiteX1" fmla="*/ 11470017 w 11470017"/>
              <a:gd name="connsiteY1" fmla="*/ 9525 h 7138988"/>
              <a:gd name="connsiteX2" fmla="*/ 11470017 w 11470017"/>
              <a:gd name="connsiteY2" fmla="*/ 7138988 h 7138988"/>
              <a:gd name="connsiteX3" fmla="*/ 32127 w 11470017"/>
              <a:gd name="connsiteY3" fmla="*/ 7125943 h 7138988"/>
              <a:gd name="connsiteX4" fmla="*/ 0 w 11470017"/>
              <a:gd name="connsiteY4" fmla="*/ 7092239 h 7138988"/>
              <a:gd name="connsiteX5" fmla="*/ 7533017 w 11470017"/>
              <a:gd name="connsiteY5" fmla="*/ 0 h 7138988"/>
              <a:gd name="connsiteX0" fmla="*/ 7584776 w 11521776"/>
              <a:gd name="connsiteY0" fmla="*/ 0 h 7138988"/>
              <a:gd name="connsiteX1" fmla="*/ 11521776 w 11521776"/>
              <a:gd name="connsiteY1" fmla="*/ 9525 h 7138988"/>
              <a:gd name="connsiteX2" fmla="*/ 11521776 w 11521776"/>
              <a:gd name="connsiteY2" fmla="*/ 7138988 h 7138988"/>
              <a:gd name="connsiteX3" fmla="*/ 83886 w 11521776"/>
              <a:gd name="connsiteY3" fmla="*/ 7125943 h 7138988"/>
              <a:gd name="connsiteX4" fmla="*/ 0 w 11521776"/>
              <a:gd name="connsiteY4" fmla="*/ 7118184 h 7138988"/>
              <a:gd name="connsiteX5" fmla="*/ 7584776 w 11521776"/>
              <a:gd name="connsiteY5" fmla="*/ 0 h 713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1776" h="7138988">
                <a:moveTo>
                  <a:pt x="7584776" y="0"/>
                </a:moveTo>
                <a:lnTo>
                  <a:pt x="11521776" y="9525"/>
                </a:lnTo>
                <a:lnTo>
                  <a:pt x="11521776" y="7138988"/>
                </a:lnTo>
                <a:lnTo>
                  <a:pt x="83886" y="7125943"/>
                </a:lnTo>
                <a:lnTo>
                  <a:pt x="0" y="7118184"/>
                </a:lnTo>
                <a:lnTo>
                  <a:pt x="7584776" y="0"/>
                </a:lnTo>
                <a:close/>
              </a:path>
            </a:pathLst>
          </a:cu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8712453" y="-2267970"/>
            <a:ext cx="900436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2"/>
          <p:cNvSpPr/>
          <p:nvPr/>
        </p:nvSpPr>
        <p:spPr>
          <a:xfrm>
            <a:off x="0" y="0"/>
            <a:ext cx="8473901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0054" y="38494"/>
            <a:ext cx="6447555" cy="823442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мобильное приложение</a:t>
            </a:r>
            <a:endParaRPr lang="ru-RU" sz="35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6503956" y="1450023"/>
            <a:ext cx="5317430" cy="36756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скачивания и установки мобильного приложения ГИС ЖКХ перейдите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официальный магазин приложений, найдите мобильное приложение ГИС ЖКХ и установите его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После установки приложение автоматически добавится на ваше устройство и будет готово к использованию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Скачивание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установка и использование мобильного приложения ГИС ЖКХ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бесплатны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4142755" y="900434"/>
            <a:ext cx="2808311" cy="2387417"/>
          </a:xfrm>
          <a:prstGeom prst="parallelogram">
            <a:avLst>
              <a:gd name="adj" fmla="val 105603"/>
            </a:avLst>
          </a:prstGeom>
          <a:solidFill>
            <a:srgbClr val="0B64A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691953" y="2689797"/>
            <a:ext cx="3117230" cy="30349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B6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App Store: ГИС ЖКХ N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13223" r="31382" b="12711"/>
          <a:stretch/>
        </p:blipFill>
        <p:spPr bwMode="auto">
          <a:xfrm>
            <a:off x="2141609" y="3109019"/>
            <a:ext cx="1905397" cy="1905400"/>
          </a:xfrm>
          <a:prstGeom prst="roundRect">
            <a:avLst>
              <a:gd name="adj" fmla="val 2263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33" y="4551764"/>
            <a:ext cx="803909" cy="744406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5796409" y="2979821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5796409" y="5659233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6503956" y="5602456"/>
            <a:ext cx="5317430" cy="689618"/>
          </a:xfrm>
          <a:prstGeom prst="rect">
            <a:avLst/>
          </a:prstGeom>
        </p:spPr>
        <p:txBody>
          <a:bodyPr vert="horz" lIns="108622" tIns="54311" rIns="108622" bIns="54311" rtlCol="0">
            <a:noAutofit/>
          </a:bodyPr>
          <a:lstStyle>
            <a:lvl1pPr marL="407331" indent="-407331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550" indent="-339442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770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878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985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7093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201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3309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6417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входа в приложение нажмите на иконку приложения в мобильном устройстве</a:t>
            </a:r>
          </a:p>
        </p:txBody>
      </p:sp>
    </p:spTree>
    <p:extLst>
      <p:ext uri="{BB962C8B-B14F-4D97-AF65-F5344CB8AC3E}">
        <p14:creationId xmlns:p14="http://schemas.microsoft.com/office/powerpoint/2010/main" val="31926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6" y="11509"/>
            <a:ext cx="11901115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313" y="2815545"/>
            <a:ext cx="5688632" cy="1587010"/>
          </a:xfrm>
          <a:prstGeom prst="rect">
            <a:avLst/>
          </a:prstGeom>
        </p:spPr>
        <p:txBody>
          <a:bodyPr wrap="square" lIns="108622" tIns="54311" rIns="108622" bIns="54311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Отображается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экран входа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ЕСИА Введите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мобильный телефон или почту, указанные при регистрации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ЕСИА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Введите пароль 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нажмите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92753" y="4031488"/>
            <a:ext cx="1152128" cy="3600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Войти</a:t>
            </a:r>
            <a:endParaRPr lang="ru-RU" sz="1800" b="1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2135" y="38496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Вход в мобильное приложение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5695"/>
          <a:stretch/>
        </p:blipFill>
        <p:spPr bwMode="auto">
          <a:xfrm>
            <a:off x="1259905" y="1687735"/>
            <a:ext cx="3045469" cy="38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1043881" y="4625195"/>
            <a:ext cx="730255" cy="8952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10800000">
            <a:off x="2890651" y="1332483"/>
            <a:ext cx="1681622" cy="144016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90651" y="5652963"/>
            <a:ext cx="1681622" cy="144016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00265" y="1332483"/>
            <a:ext cx="144016" cy="4464496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80" y="1463844"/>
            <a:ext cx="4405272" cy="511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594383" y="2556619"/>
            <a:ext cx="4872186" cy="8842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После входа открывается главный экран приложения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36" y="4140795"/>
            <a:ext cx="4824536" cy="1217678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Кнопка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вызова главного меню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приложения в левом верхнем углу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12"/>
          <p:cNvSpPr/>
          <p:nvPr/>
        </p:nvSpPr>
        <p:spPr>
          <a:xfrm>
            <a:off x="-20264" y="-9408"/>
            <a:ext cx="8494166" cy="9098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2135" y="38496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Вход в мобильное приложение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338896" y="4981741"/>
            <a:ext cx="468052" cy="473709"/>
            <a:chOff x="2382478" y="4022346"/>
            <a:chExt cx="468052" cy="47370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382478" y="4022346"/>
              <a:ext cx="468052" cy="473709"/>
            </a:xfrm>
            <a:prstGeom prst="rect">
              <a:avLst/>
            </a:prstGeom>
            <a:solidFill>
              <a:srgbClr val="2E9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526494" y="4170895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26494" y="4242903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526494" y="4314911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6325507" y="1100906"/>
            <a:ext cx="1681622" cy="144016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800000">
            <a:off x="6363309" y="6805091"/>
            <a:ext cx="1681622" cy="144016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44197" y="1100906"/>
            <a:ext cx="144016" cy="5848202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3248088" y="901722"/>
            <a:ext cx="144016" cy="5848202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-1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0" y="5500784"/>
            <a:ext cx="1203699" cy="11160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"/>
          <p:cNvSpPr>
            <a:spLocks/>
          </p:cNvSpPr>
          <p:nvPr/>
        </p:nvSpPr>
        <p:spPr bwMode="auto">
          <a:xfrm>
            <a:off x="1203699" y="5336040"/>
            <a:ext cx="463677" cy="1283414"/>
          </a:xfrm>
          <a:custGeom>
            <a:avLst/>
            <a:gdLst>
              <a:gd name="T0" fmla="*/ 0 w 349"/>
              <a:gd name="T1" fmla="*/ 966 h 966"/>
              <a:gd name="T2" fmla="*/ 0 w 349"/>
              <a:gd name="T3" fmla="*/ 126 h 966"/>
              <a:gd name="T4" fmla="*/ 349 w 349"/>
              <a:gd name="T5" fmla="*/ 0 h 966"/>
              <a:gd name="T6" fmla="*/ 349 w 349"/>
              <a:gd name="T7" fmla="*/ 713 h 966"/>
              <a:gd name="T8" fmla="*/ 0 w 349"/>
              <a:gd name="T9" fmla="*/ 966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" h="966">
                <a:moveTo>
                  <a:pt x="0" y="966"/>
                </a:moveTo>
                <a:lnTo>
                  <a:pt x="0" y="126"/>
                </a:lnTo>
                <a:lnTo>
                  <a:pt x="349" y="0"/>
                </a:lnTo>
                <a:lnTo>
                  <a:pt x="349" y="713"/>
                </a:lnTo>
                <a:lnTo>
                  <a:pt x="0" y="966"/>
                </a:lnTo>
                <a:close/>
              </a:path>
            </a:pathLst>
          </a:custGeom>
          <a:solidFill>
            <a:srgbClr val="739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7"/>
          <p:cNvSpPr>
            <a:spLocks/>
          </p:cNvSpPr>
          <p:nvPr/>
        </p:nvSpPr>
        <p:spPr bwMode="auto">
          <a:xfrm>
            <a:off x="1647259" y="5336039"/>
            <a:ext cx="4276908" cy="947282"/>
          </a:xfrm>
          <a:custGeom>
            <a:avLst/>
            <a:gdLst>
              <a:gd name="T0" fmla="*/ 0 w 2944"/>
              <a:gd name="T1" fmla="*/ 713 h 713"/>
              <a:gd name="T2" fmla="*/ 0 w 2944"/>
              <a:gd name="T3" fmla="*/ 0 h 713"/>
              <a:gd name="T4" fmla="*/ 2686 w 2944"/>
              <a:gd name="T5" fmla="*/ 0 h 713"/>
              <a:gd name="T6" fmla="*/ 2944 w 2944"/>
              <a:gd name="T7" fmla="*/ 356 h 713"/>
              <a:gd name="T8" fmla="*/ 2686 w 2944"/>
              <a:gd name="T9" fmla="*/ 713 h 713"/>
              <a:gd name="T10" fmla="*/ 0 w 2944"/>
              <a:gd name="T11" fmla="*/ 713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4" h="713">
                <a:moveTo>
                  <a:pt x="0" y="713"/>
                </a:moveTo>
                <a:lnTo>
                  <a:pt x="0" y="0"/>
                </a:lnTo>
                <a:lnTo>
                  <a:pt x="2686" y="0"/>
                </a:lnTo>
                <a:lnTo>
                  <a:pt x="2944" y="356"/>
                </a:lnTo>
                <a:lnTo>
                  <a:pt x="2686" y="713"/>
                </a:lnTo>
                <a:lnTo>
                  <a:pt x="0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"/>
          <p:cNvSpPr>
            <a:spLocks noChangeArrowheads="1"/>
          </p:cNvSpPr>
          <p:nvPr/>
        </p:nvSpPr>
        <p:spPr bwMode="auto">
          <a:xfrm>
            <a:off x="251103" y="5712030"/>
            <a:ext cx="701494" cy="698836"/>
          </a:xfrm>
          <a:prstGeom prst="ellipse">
            <a:avLst/>
          </a:prstGeom>
          <a:solidFill>
            <a:srgbClr val="739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4453421" y="5474213"/>
            <a:ext cx="0" cy="674922"/>
          </a:xfrm>
          <a:prstGeom prst="line">
            <a:avLst/>
          </a:prstGeom>
          <a:noFill/>
          <a:ln w="15875" cap="flat">
            <a:solidFill>
              <a:srgbClr val="F5F5F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0" y="4387429"/>
            <a:ext cx="1203699" cy="1116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4"/>
          <p:cNvSpPr>
            <a:spLocks/>
          </p:cNvSpPr>
          <p:nvPr/>
        </p:nvSpPr>
        <p:spPr bwMode="auto">
          <a:xfrm>
            <a:off x="1667376" y="4387429"/>
            <a:ext cx="3648298" cy="948611"/>
          </a:xfrm>
          <a:custGeom>
            <a:avLst/>
            <a:gdLst>
              <a:gd name="T0" fmla="*/ 0 w 2511"/>
              <a:gd name="T1" fmla="*/ 714 h 714"/>
              <a:gd name="T2" fmla="*/ 0 w 2511"/>
              <a:gd name="T3" fmla="*/ 0 h 714"/>
              <a:gd name="T4" fmla="*/ 2253 w 2511"/>
              <a:gd name="T5" fmla="*/ 0 h 714"/>
              <a:gd name="T6" fmla="*/ 2511 w 2511"/>
              <a:gd name="T7" fmla="*/ 357 h 714"/>
              <a:gd name="T8" fmla="*/ 2253 w 2511"/>
              <a:gd name="T9" fmla="*/ 714 h 714"/>
              <a:gd name="T10" fmla="*/ 0 w 2511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11" h="714">
                <a:moveTo>
                  <a:pt x="0" y="714"/>
                </a:moveTo>
                <a:lnTo>
                  <a:pt x="0" y="0"/>
                </a:lnTo>
                <a:lnTo>
                  <a:pt x="2253" y="0"/>
                </a:lnTo>
                <a:lnTo>
                  <a:pt x="2511" y="357"/>
                </a:lnTo>
                <a:lnTo>
                  <a:pt x="2253" y="714"/>
                </a:lnTo>
                <a:lnTo>
                  <a:pt x="0" y="7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5"/>
          <p:cNvSpPr>
            <a:spLocks/>
          </p:cNvSpPr>
          <p:nvPr/>
        </p:nvSpPr>
        <p:spPr bwMode="auto">
          <a:xfrm>
            <a:off x="1203699" y="4388758"/>
            <a:ext cx="463677" cy="1116013"/>
          </a:xfrm>
          <a:custGeom>
            <a:avLst/>
            <a:gdLst>
              <a:gd name="T0" fmla="*/ 0 w 349"/>
              <a:gd name="T1" fmla="*/ 840 h 840"/>
              <a:gd name="T2" fmla="*/ 0 w 349"/>
              <a:gd name="T3" fmla="*/ 0 h 840"/>
              <a:gd name="T4" fmla="*/ 349 w 349"/>
              <a:gd name="T5" fmla="*/ 0 h 840"/>
              <a:gd name="T6" fmla="*/ 349 w 349"/>
              <a:gd name="T7" fmla="*/ 714 h 840"/>
              <a:gd name="T8" fmla="*/ 0 w 349"/>
              <a:gd name="T9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" h="840">
                <a:moveTo>
                  <a:pt x="0" y="840"/>
                </a:moveTo>
                <a:lnTo>
                  <a:pt x="0" y="0"/>
                </a:lnTo>
                <a:lnTo>
                  <a:pt x="349" y="0"/>
                </a:lnTo>
                <a:lnTo>
                  <a:pt x="349" y="714"/>
                </a:lnTo>
                <a:lnTo>
                  <a:pt x="0" y="840"/>
                </a:lnTo>
                <a:close/>
              </a:path>
            </a:pathLst>
          </a:custGeom>
          <a:solidFill>
            <a:srgbClr val="467A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251103" y="4596017"/>
            <a:ext cx="701494" cy="698836"/>
          </a:xfrm>
          <a:prstGeom prst="ellipse">
            <a:avLst/>
          </a:prstGeom>
          <a:solidFill>
            <a:srgbClr val="467A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>
            <a:off x="3931287" y="4525602"/>
            <a:ext cx="0" cy="674922"/>
          </a:xfrm>
          <a:prstGeom prst="line">
            <a:avLst/>
          </a:prstGeom>
          <a:noFill/>
          <a:ln w="15875" cap="flat">
            <a:solidFill>
              <a:srgbClr val="F5F5F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0" y="3271417"/>
            <a:ext cx="1203699" cy="1116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3"/>
          <p:cNvSpPr>
            <a:spLocks/>
          </p:cNvSpPr>
          <p:nvPr/>
        </p:nvSpPr>
        <p:spPr bwMode="auto">
          <a:xfrm>
            <a:off x="1203699" y="3271417"/>
            <a:ext cx="463677" cy="1116013"/>
          </a:xfrm>
          <a:custGeom>
            <a:avLst/>
            <a:gdLst>
              <a:gd name="T0" fmla="*/ 0 w 349"/>
              <a:gd name="T1" fmla="*/ 840 h 840"/>
              <a:gd name="T2" fmla="*/ 0 w 349"/>
              <a:gd name="T3" fmla="*/ 0 h 840"/>
              <a:gd name="T4" fmla="*/ 349 w 349"/>
              <a:gd name="T5" fmla="*/ 126 h 840"/>
              <a:gd name="T6" fmla="*/ 349 w 349"/>
              <a:gd name="T7" fmla="*/ 840 h 840"/>
              <a:gd name="T8" fmla="*/ 0 w 349"/>
              <a:gd name="T9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" h="840">
                <a:moveTo>
                  <a:pt x="0" y="840"/>
                </a:moveTo>
                <a:lnTo>
                  <a:pt x="0" y="0"/>
                </a:lnTo>
                <a:lnTo>
                  <a:pt x="349" y="126"/>
                </a:lnTo>
                <a:lnTo>
                  <a:pt x="349" y="840"/>
                </a:lnTo>
                <a:lnTo>
                  <a:pt x="0" y="8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4"/>
          <p:cNvSpPr>
            <a:spLocks/>
          </p:cNvSpPr>
          <p:nvPr/>
        </p:nvSpPr>
        <p:spPr bwMode="auto">
          <a:xfrm>
            <a:off x="1667376" y="3440147"/>
            <a:ext cx="4256791" cy="948611"/>
          </a:xfrm>
          <a:custGeom>
            <a:avLst/>
            <a:gdLst>
              <a:gd name="T0" fmla="*/ 2947 w 3204"/>
              <a:gd name="T1" fmla="*/ 714 h 714"/>
              <a:gd name="T2" fmla="*/ 3204 w 3204"/>
              <a:gd name="T3" fmla="*/ 357 h 714"/>
              <a:gd name="T4" fmla="*/ 2947 w 3204"/>
              <a:gd name="T5" fmla="*/ 0 h 714"/>
              <a:gd name="T6" fmla="*/ 0 w 3204"/>
              <a:gd name="T7" fmla="*/ 0 h 714"/>
              <a:gd name="T8" fmla="*/ 0 w 3204"/>
              <a:gd name="T9" fmla="*/ 714 h 714"/>
              <a:gd name="T10" fmla="*/ 2947 w 3204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4" h="714">
                <a:moveTo>
                  <a:pt x="2947" y="714"/>
                </a:moveTo>
                <a:lnTo>
                  <a:pt x="3204" y="357"/>
                </a:lnTo>
                <a:lnTo>
                  <a:pt x="2947" y="0"/>
                </a:lnTo>
                <a:lnTo>
                  <a:pt x="0" y="0"/>
                </a:lnTo>
                <a:lnTo>
                  <a:pt x="0" y="714"/>
                </a:lnTo>
                <a:lnTo>
                  <a:pt x="2947" y="71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25"/>
          <p:cNvSpPr>
            <a:spLocks noChangeArrowheads="1"/>
          </p:cNvSpPr>
          <p:nvPr/>
        </p:nvSpPr>
        <p:spPr bwMode="auto">
          <a:xfrm>
            <a:off x="251103" y="3481333"/>
            <a:ext cx="701494" cy="6988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>
            <a:off x="4624810" y="3579649"/>
            <a:ext cx="0" cy="673594"/>
          </a:xfrm>
          <a:prstGeom prst="line">
            <a:avLst/>
          </a:prstGeom>
          <a:noFill/>
          <a:ln w="15875" cap="flat">
            <a:solidFill>
              <a:srgbClr val="F5F5F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32"/>
          <p:cNvSpPr>
            <a:spLocks noChangeArrowheads="1"/>
          </p:cNvSpPr>
          <p:nvPr/>
        </p:nvSpPr>
        <p:spPr bwMode="auto">
          <a:xfrm>
            <a:off x="0" y="2155404"/>
            <a:ext cx="1203699" cy="1116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33"/>
          <p:cNvSpPr>
            <a:spLocks/>
          </p:cNvSpPr>
          <p:nvPr/>
        </p:nvSpPr>
        <p:spPr bwMode="auto">
          <a:xfrm>
            <a:off x="1203699" y="2155404"/>
            <a:ext cx="463677" cy="1283414"/>
          </a:xfrm>
          <a:custGeom>
            <a:avLst/>
            <a:gdLst>
              <a:gd name="T0" fmla="*/ 0 w 349"/>
              <a:gd name="T1" fmla="*/ 840 h 966"/>
              <a:gd name="T2" fmla="*/ 0 w 349"/>
              <a:gd name="T3" fmla="*/ 0 h 966"/>
              <a:gd name="T4" fmla="*/ 349 w 349"/>
              <a:gd name="T5" fmla="*/ 252 h 966"/>
              <a:gd name="T6" fmla="*/ 349 w 349"/>
              <a:gd name="T7" fmla="*/ 966 h 966"/>
              <a:gd name="T8" fmla="*/ 0 w 349"/>
              <a:gd name="T9" fmla="*/ 840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" h="966">
                <a:moveTo>
                  <a:pt x="0" y="840"/>
                </a:moveTo>
                <a:lnTo>
                  <a:pt x="0" y="0"/>
                </a:lnTo>
                <a:lnTo>
                  <a:pt x="349" y="252"/>
                </a:lnTo>
                <a:lnTo>
                  <a:pt x="349" y="966"/>
                </a:lnTo>
                <a:lnTo>
                  <a:pt x="0" y="84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34"/>
          <p:cNvSpPr>
            <a:spLocks/>
          </p:cNvSpPr>
          <p:nvPr/>
        </p:nvSpPr>
        <p:spPr bwMode="auto">
          <a:xfrm>
            <a:off x="1667376" y="2490208"/>
            <a:ext cx="3648298" cy="949940"/>
          </a:xfrm>
          <a:custGeom>
            <a:avLst/>
            <a:gdLst>
              <a:gd name="T0" fmla="*/ 2488 w 2746"/>
              <a:gd name="T1" fmla="*/ 715 h 715"/>
              <a:gd name="T2" fmla="*/ 2746 w 2746"/>
              <a:gd name="T3" fmla="*/ 359 h 715"/>
              <a:gd name="T4" fmla="*/ 2488 w 2746"/>
              <a:gd name="T5" fmla="*/ 0 h 715"/>
              <a:gd name="T6" fmla="*/ 0 w 2746"/>
              <a:gd name="T7" fmla="*/ 0 h 715"/>
              <a:gd name="T8" fmla="*/ 0 w 2746"/>
              <a:gd name="T9" fmla="*/ 715 h 715"/>
              <a:gd name="T10" fmla="*/ 2488 w 2746"/>
              <a:gd name="T11" fmla="*/ 715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46" h="715">
                <a:moveTo>
                  <a:pt x="2488" y="715"/>
                </a:moveTo>
                <a:lnTo>
                  <a:pt x="2746" y="359"/>
                </a:lnTo>
                <a:lnTo>
                  <a:pt x="2488" y="0"/>
                </a:lnTo>
                <a:lnTo>
                  <a:pt x="0" y="0"/>
                </a:lnTo>
                <a:lnTo>
                  <a:pt x="0" y="715"/>
                </a:lnTo>
                <a:lnTo>
                  <a:pt x="2488" y="71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35"/>
          <p:cNvSpPr>
            <a:spLocks noChangeArrowheads="1"/>
          </p:cNvSpPr>
          <p:nvPr/>
        </p:nvSpPr>
        <p:spPr bwMode="auto">
          <a:xfrm>
            <a:off x="251103" y="2365321"/>
            <a:ext cx="701494" cy="6988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4102675" y="2629710"/>
            <a:ext cx="0" cy="673594"/>
          </a:xfrm>
          <a:prstGeom prst="line">
            <a:avLst/>
          </a:prstGeom>
          <a:noFill/>
          <a:ln w="15875" cap="flat">
            <a:solidFill>
              <a:srgbClr val="F5F5F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67" y="2757586"/>
            <a:ext cx="382285" cy="414425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37" y="3666387"/>
            <a:ext cx="463154" cy="463154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09769" y="4604346"/>
            <a:ext cx="517433" cy="51743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5" y="5586700"/>
            <a:ext cx="455252" cy="445961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лок-схема: процесс 12"/>
          <p:cNvSpPr/>
          <p:nvPr/>
        </p:nvSpPr>
        <p:spPr>
          <a:xfrm>
            <a:off x="0" y="0"/>
            <a:ext cx="8473902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араллелограмм 106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506142" y="130042"/>
            <a:ext cx="78456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ea typeface="Futura PT" charset="0"/>
                <a:cs typeface="Times New Roman" panose="02020603050405020304" pitchFamily="18" charset="0"/>
              </a:rPr>
              <a:t>Контактная информация</a:t>
            </a:r>
            <a:endParaRPr lang="ru-RU" sz="3500" b="1" dirty="0">
              <a:solidFill>
                <a:schemeClr val="accent1">
                  <a:lumMod val="50000"/>
                </a:schemeClr>
              </a:solidFill>
              <a:ea typeface="Futura PT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940424" y="2713410"/>
            <a:ext cx="253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8 (3842) 36-68-27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940425" y="3675037"/>
            <a:ext cx="2533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366827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@mail.ru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940424" y="4632230"/>
            <a:ext cx="2247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кцэ42.рф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538499" y="5459039"/>
            <a:ext cx="4846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г. Кемерово, пр-т Советский, строение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60А, помещение 7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3" name="Freeform 5"/>
          <p:cNvSpPr>
            <a:spLocks noEditPoints="1"/>
          </p:cNvSpPr>
          <p:nvPr/>
        </p:nvSpPr>
        <p:spPr bwMode="auto">
          <a:xfrm>
            <a:off x="385819" y="1049908"/>
            <a:ext cx="432060" cy="703640"/>
          </a:xfrm>
          <a:custGeom>
            <a:avLst/>
            <a:gdLst>
              <a:gd name="T0" fmla="*/ 245 w 490"/>
              <a:gd name="T1" fmla="*/ 0 h 800"/>
              <a:gd name="T2" fmla="*/ 0 w 490"/>
              <a:gd name="T3" fmla="*/ 245 h 800"/>
              <a:gd name="T4" fmla="*/ 245 w 490"/>
              <a:gd name="T5" fmla="*/ 800 h 800"/>
              <a:gd name="T6" fmla="*/ 490 w 490"/>
              <a:gd name="T7" fmla="*/ 245 h 800"/>
              <a:gd name="T8" fmla="*/ 245 w 490"/>
              <a:gd name="T9" fmla="*/ 0 h 800"/>
              <a:gd name="T10" fmla="*/ 245 w 490"/>
              <a:gd name="T11" fmla="*/ 394 h 800"/>
              <a:gd name="T12" fmla="*/ 92 w 490"/>
              <a:gd name="T13" fmla="*/ 242 h 800"/>
              <a:gd name="T14" fmla="*/ 245 w 490"/>
              <a:gd name="T15" fmla="*/ 89 h 800"/>
              <a:gd name="T16" fmla="*/ 398 w 490"/>
              <a:gd name="T17" fmla="*/ 242 h 800"/>
              <a:gd name="T18" fmla="*/ 245 w 490"/>
              <a:gd name="T19" fmla="*/ 394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0" h="800">
                <a:moveTo>
                  <a:pt x="245" y="0"/>
                </a:moveTo>
                <a:cubicBezTo>
                  <a:pt x="110" y="0"/>
                  <a:pt x="0" y="110"/>
                  <a:pt x="0" y="245"/>
                </a:cubicBezTo>
                <a:cubicBezTo>
                  <a:pt x="0" y="381"/>
                  <a:pt x="245" y="800"/>
                  <a:pt x="245" y="800"/>
                </a:cubicBezTo>
                <a:cubicBezTo>
                  <a:pt x="245" y="800"/>
                  <a:pt x="490" y="381"/>
                  <a:pt x="490" y="245"/>
                </a:cubicBezTo>
                <a:cubicBezTo>
                  <a:pt x="490" y="110"/>
                  <a:pt x="381" y="0"/>
                  <a:pt x="245" y="0"/>
                </a:cubicBezTo>
                <a:close/>
                <a:moveTo>
                  <a:pt x="245" y="394"/>
                </a:moveTo>
                <a:cubicBezTo>
                  <a:pt x="161" y="394"/>
                  <a:pt x="92" y="326"/>
                  <a:pt x="92" y="242"/>
                </a:cubicBezTo>
                <a:cubicBezTo>
                  <a:pt x="92" y="157"/>
                  <a:pt x="161" y="89"/>
                  <a:pt x="245" y="89"/>
                </a:cubicBezTo>
                <a:cubicBezTo>
                  <a:pt x="329" y="89"/>
                  <a:pt x="398" y="157"/>
                  <a:pt x="398" y="242"/>
                </a:cubicBezTo>
                <a:cubicBezTo>
                  <a:pt x="398" y="326"/>
                  <a:pt x="329" y="394"/>
                  <a:pt x="245" y="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4" name="Прямоугольник 113"/>
          <p:cNvSpPr/>
          <p:nvPr/>
        </p:nvSpPr>
        <p:spPr>
          <a:xfrm>
            <a:off x="1332671" y="1184205"/>
            <a:ext cx="6480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ГБУ «Центр развития ЖК и ДК Кузбасса»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07" y="1009823"/>
            <a:ext cx="902704" cy="11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5528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3" name="Объект 5"/>
          <p:cNvSpPr txBox="1">
            <a:spLocks/>
          </p:cNvSpPr>
          <p:nvPr/>
        </p:nvSpPr>
        <p:spPr>
          <a:xfrm>
            <a:off x="2124001" y="1829087"/>
            <a:ext cx="9361040" cy="826773"/>
          </a:xfrm>
          <a:prstGeom prst="rect">
            <a:avLst/>
          </a:prstGeom>
        </p:spPr>
        <p:txBody>
          <a:bodyPr vert="horz" lIns="108622" tIns="54311" rIns="108622" bIns="54311" rtlCol="0">
            <a:noAutofit/>
          </a:bodyPr>
          <a:lstStyle>
            <a:lvl1pPr marL="407331" indent="-407331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550" indent="-339442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770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878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985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7093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201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3309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6417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Возможность взаимодействия между собственниками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поставщиками ЖКУ и коммунальных ресурсов в режиме онлайн</a:t>
            </a:r>
          </a:p>
        </p:txBody>
      </p:sp>
      <p:sp>
        <p:nvSpPr>
          <p:cNvPr id="54" name="Объект 5"/>
          <p:cNvSpPr>
            <a:spLocks noGrp="1"/>
          </p:cNvSpPr>
          <p:nvPr>
            <p:ph idx="1"/>
          </p:nvPr>
        </p:nvSpPr>
        <p:spPr>
          <a:xfrm>
            <a:off x="2110210" y="592570"/>
            <a:ext cx="9505155" cy="8842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Повышение уровня информированности собственников о доме 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5" name="Объект 5"/>
          <p:cNvSpPr txBox="1">
            <a:spLocks/>
          </p:cNvSpPr>
          <p:nvPr/>
        </p:nvSpPr>
        <p:spPr>
          <a:xfrm>
            <a:off x="2051894" y="3253647"/>
            <a:ext cx="9073107" cy="884262"/>
          </a:xfrm>
          <a:prstGeom prst="rect">
            <a:avLst/>
          </a:prstGeom>
        </p:spPr>
        <p:txBody>
          <a:bodyPr vert="horz" lIns="108622" tIns="54311" rIns="108622" bIns="54311" rtlCol="0">
            <a:noAutofit/>
          </a:bodyPr>
          <a:lstStyle>
            <a:lvl1pPr marL="407331" indent="-407331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550" indent="-339442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770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878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985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7093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201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3309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6417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Прозрачность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деятельности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управляющей организации</a:t>
            </a:r>
          </a:p>
        </p:txBody>
      </p:sp>
      <p:sp>
        <p:nvSpPr>
          <p:cNvPr id="56" name="Объект 5"/>
          <p:cNvSpPr txBox="1">
            <a:spLocks/>
          </p:cNvSpPr>
          <p:nvPr/>
        </p:nvSpPr>
        <p:spPr>
          <a:xfrm>
            <a:off x="2051894" y="4532724"/>
            <a:ext cx="9073107" cy="884262"/>
          </a:xfrm>
          <a:prstGeom prst="rect">
            <a:avLst/>
          </a:prstGeom>
        </p:spPr>
        <p:txBody>
          <a:bodyPr vert="horz" lIns="108622" tIns="54311" rIns="108622" bIns="54311" rtlCol="0">
            <a:noAutofit/>
          </a:bodyPr>
          <a:lstStyle>
            <a:lvl1pPr marL="407331" indent="-407331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550" indent="-339442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770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878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985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7093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201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3309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6417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Повышение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доверия к управляющей организации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7" name="Объект 5"/>
          <p:cNvSpPr txBox="1">
            <a:spLocks/>
          </p:cNvSpPr>
          <p:nvPr/>
        </p:nvSpPr>
        <p:spPr>
          <a:xfrm>
            <a:off x="2051894" y="5670917"/>
            <a:ext cx="9073107" cy="884262"/>
          </a:xfrm>
          <a:prstGeom prst="rect">
            <a:avLst/>
          </a:prstGeom>
        </p:spPr>
        <p:txBody>
          <a:bodyPr vert="horz" lIns="108622" tIns="54311" rIns="108622" bIns="54311" rtlCol="0">
            <a:noAutofit/>
          </a:bodyPr>
          <a:lstStyle>
            <a:lvl1pPr marL="407331" indent="-407331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550" indent="-339442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770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878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985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7093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201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3309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6417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Создание благоприятных отношений между собственниками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управляющей организацией 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-17915" y="-25095"/>
            <a:ext cx="864776" cy="71545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822846" y="1962604"/>
            <a:ext cx="568836" cy="559741"/>
            <a:chOff x="1219760" y="5796979"/>
            <a:chExt cx="297882" cy="339864"/>
          </a:xfrm>
          <a:solidFill>
            <a:srgbClr val="0B64AD"/>
          </a:solidFill>
        </p:grpSpPr>
        <p:sp>
          <p:nvSpPr>
            <p:cNvPr id="10" name="Freeform 84"/>
            <p:cNvSpPr>
              <a:spLocks/>
            </p:cNvSpPr>
            <p:nvPr/>
          </p:nvSpPr>
          <p:spPr bwMode="auto">
            <a:xfrm>
              <a:off x="1259905" y="5796979"/>
              <a:ext cx="217593" cy="339864"/>
            </a:xfrm>
            <a:custGeom>
              <a:avLst/>
              <a:gdLst>
                <a:gd name="T0" fmla="*/ 1994 w 3909"/>
                <a:gd name="T1" fmla="*/ 11 h 6104"/>
                <a:gd name="T2" fmla="*/ 2178 w 3909"/>
                <a:gd name="T3" fmla="*/ 59 h 6104"/>
                <a:gd name="T4" fmla="*/ 2319 w 3909"/>
                <a:gd name="T5" fmla="*/ 125 h 6104"/>
                <a:gd name="T6" fmla="*/ 2414 w 3909"/>
                <a:gd name="T7" fmla="*/ 194 h 6104"/>
                <a:gd name="T8" fmla="*/ 2466 w 3909"/>
                <a:gd name="T9" fmla="*/ 241 h 6104"/>
                <a:gd name="T10" fmla="*/ 2570 w 3909"/>
                <a:gd name="T11" fmla="*/ 247 h 6104"/>
                <a:gd name="T12" fmla="*/ 2819 w 3909"/>
                <a:gd name="T13" fmla="*/ 283 h 6104"/>
                <a:gd name="T14" fmla="*/ 3025 w 3909"/>
                <a:gd name="T15" fmla="*/ 388 h 6104"/>
                <a:gd name="T16" fmla="*/ 3188 w 3909"/>
                <a:gd name="T17" fmla="*/ 553 h 6104"/>
                <a:gd name="T18" fmla="*/ 3310 w 3909"/>
                <a:gd name="T19" fmla="*/ 772 h 6104"/>
                <a:gd name="T20" fmla="*/ 3396 w 3909"/>
                <a:gd name="T21" fmla="*/ 1034 h 6104"/>
                <a:gd name="T22" fmla="*/ 3445 w 3909"/>
                <a:gd name="T23" fmla="*/ 1333 h 6104"/>
                <a:gd name="T24" fmla="*/ 3464 w 3909"/>
                <a:gd name="T25" fmla="*/ 1660 h 6104"/>
                <a:gd name="T26" fmla="*/ 3451 w 3909"/>
                <a:gd name="T27" fmla="*/ 2010 h 6104"/>
                <a:gd name="T28" fmla="*/ 3428 w 3909"/>
                <a:gd name="T29" fmla="*/ 2362 h 6104"/>
                <a:gd name="T30" fmla="*/ 3451 w 3909"/>
                <a:gd name="T31" fmla="*/ 2653 h 6104"/>
                <a:gd name="T32" fmla="*/ 3508 w 3909"/>
                <a:gd name="T33" fmla="*/ 2881 h 6104"/>
                <a:gd name="T34" fmla="*/ 3592 w 3909"/>
                <a:gd name="T35" fmla="*/ 3054 h 6104"/>
                <a:gd name="T36" fmla="*/ 3685 w 3909"/>
                <a:gd name="T37" fmla="*/ 3176 h 6104"/>
                <a:gd name="T38" fmla="*/ 3774 w 3909"/>
                <a:gd name="T39" fmla="*/ 3257 h 6104"/>
                <a:gd name="T40" fmla="*/ 3850 w 3909"/>
                <a:gd name="T41" fmla="*/ 3307 h 6104"/>
                <a:gd name="T42" fmla="*/ 3900 w 3909"/>
                <a:gd name="T43" fmla="*/ 3328 h 6104"/>
                <a:gd name="T44" fmla="*/ 3845 w 3909"/>
                <a:gd name="T45" fmla="*/ 3391 h 6104"/>
                <a:gd name="T46" fmla="*/ 3614 w 3909"/>
                <a:gd name="T47" fmla="*/ 3531 h 6104"/>
                <a:gd name="T48" fmla="*/ 3361 w 3909"/>
                <a:gd name="T49" fmla="*/ 3623 h 6104"/>
                <a:gd name="T50" fmla="*/ 3112 w 3909"/>
                <a:gd name="T51" fmla="*/ 3676 h 6104"/>
                <a:gd name="T52" fmla="*/ 2897 w 3909"/>
                <a:gd name="T53" fmla="*/ 3701 h 6104"/>
                <a:gd name="T54" fmla="*/ 2745 w 3909"/>
                <a:gd name="T55" fmla="*/ 3706 h 6104"/>
                <a:gd name="T56" fmla="*/ 2688 w 3909"/>
                <a:gd name="T57" fmla="*/ 3706 h 6104"/>
                <a:gd name="T58" fmla="*/ 1965 w 3909"/>
                <a:gd name="T59" fmla="*/ 6104 h 6104"/>
                <a:gd name="T60" fmla="*/ 1107 w 3909"/>
                <a:gd name="T61" fmla="*/ 3714 h 6104"/>
                <a:gd name="T62" fmla="*/ 763 w 3909"/>
                <a:gd name="T63" fmla="*/ 3682 h 6104"/>
                <a:gd name="T64" fmla="*/ 493 w 3909"/>
                <a:gd name="T65" fmla="*/ 3615 h 6104"/>
                <a:gd name="T66" fmla="*/ 290 w 3909"/>
                <a:gd name="T67" fmla="*/ 3533 h 6104"/>
                <a:gd name="T68" fmla="*/ 145 w 3909"/>
                <a:gd name="T69" fmla="*/ 3448 h 6104"/>
                <a:gd name="T70" fmla="*/ 54 w 3909"/>
                <a:gd name="T71" fmla="*/ 3373 h 6104"/>
                <a:gd name="T72" fmla="*/ 10 w 3909"/>
                <a:gd name="T73" fmla="*/ 3324 h 6104"/>
                <a:gd name="T74" fmla="*/ 2 w 3909"/>
                <a:gd name="T75" fmla="*/ 3314 h 6104"/>
                <a:gd name="T76" fmla="*/ 29 w 3909"/>
                <a:gd name="T77" fmla="*/ 3311 h 6104"/>
                <a:gd name="T78" fmla="*/ 80 w 3909"/>
                <a:gd name="T79" fmla="*/ 3294 h 6104"/>
                <a:gd name="T80" fmla="*/ 151 w 3909"/>
                <a:gd name="T81" fmla="*/ 3254 h 6104"/>
                <a:gd name="T82" fmla="*/ 229 w 3909"/>
                <a:gd name="T83" fmla="*/ 3181 h 6104"/>
                <a:gd name="T84" fmla="*/ 310 w 3909"/>
                <a:gd name="T85" fmla="*/ 3067 h 6104"/>
                <a:gd name="T86" fmla="*/ 388 w 3909"/>
                <a:gd name="T87" fmla="*/ 2902 h 6104"/>
                <a:gd name="T88" fmla="*/ 453 w 3909"/>
                <a:gd name="T89" fmla="*/ 2677 h 6104"/>
                <a:gd name="T90" fmla="*/ 497 w 3909"/>
                <a:gd name="T91" fmla="*/ 2383 h 6104"/>
                <a:gd name="T92" fmla="*/ 516 w 3909"/>
                <a:gd name="T93" fmla="*/ 2008 h 6104"/>
                <a:gd name="T94" fmla="*/ 518 w 3909"/>
                <a:gd name="T95" fmla="*/ 1574 h 6104"/>
                <a:gd name="T96" fmla="*/ 556 w 3909"/>
                <a:gd name="T97" fmla="*/ 1202 h 6104"/>
                <a:gd name="T98" fmla="*/ 630 w 3909"/>
                <a:gd name="T99" fmla="*/ 899 h 6104"/>
                <a:gd name="T100" fmla="*/ 731 w 3909"/>
                <a:gd name="T101" fmla="*/ 658 h 6104"/>
                <a:gd name="T102" fmla="*/ 849 w 3909"/>
                <a:gd name="T103" fmla="*/ 473 h 6104"/>
                <a:gd name="T104" fmla="*/ 976 w 3909"/>
                <a:gd name="T105" fmla="*/ 332 h 6104"/>
                <a:gd name="T106" fmla="*/ 1104 w 3909"/>
                <a:gd name="T107" fmla="*/ 232 h 6104"/>
                <a:gd name="T108" fmla="*/ 1227 w 3909"/>
                <a:gd name="T109" fmla="*/ 161 h 6104"/>
                <a:gd name="T110" fmla="*/ 1334 w 3909"/>
                <a:gd name="T111" fmla="*/ 114 h 6104"/>
                <a:gd name="T112" fmla="*/ 1494 w 3909"/>
                <a:gd name="T113" fmla="*/ 57 h 6104"/>
                <a:gd name="T114" fmla="*/ 1766 w 3909"/>
                <a:gd name="T115" fmla="*/ 3 h 6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09" h="6104">
                  <a:moveTo>
                    <a:pt x="1847" y="0"/>
                  </a:moveTo>
                  <a:lnTo>
                    <a:pt x="1923" y="2"/>
                  </a:lnTo>
                  <a:lnTo>
                    <a:pt x="1994" y="11"/>
                  </a:lnTo>
                  <a:lnTo>
                    <a:pt x="2060" y="22"/>
                  </a:lnTo>
                  <a:lnTo>
                    <a:pt x="2121" y="38"/>
                  </a:lnTo>
                  <a:lnTo>
                    <a:pt x="2178" y="59"/>
                  </a:lnTo>
                  <a:lnTo>
                    <a:pt x="2230" y="79"/>
                  </a:lnTo>
                  <a:lnTo>
                    <a:pt x="2277" y="102"/>
                  </a:lnTo>
                  <a:lnTo>
                    <a:pt x="2319" y="125"/>
                  </a:lnTo>
                  <a:lnTo>
                    <a:pt x="2355" y="150"/>
                  </a:lnTo>
                  <a:lnTo>
                    <a:pt x="2388" y="173"/>
                  </a:lnTo>
                  <a:lnTo>
                    <a:pt x="2414" y="194"/>
                  </a:lnTo>
                  <a:lnTo>
                    <a:pt x="2437" y="213"/>
                  </a:lnTo>
                  <a:lnTo>
                    <a:pt x="2454" y="228"/>
                  </a:lnTo>
                  <a:lnTo>
                    <a:pt x="2466" y="241"/>
                  </a:lnTo>
                  <a:lnTo>
                    <a:pt x="2473" y="249"/>
                  </a:lnTo>
                  <a:lnTo>
                    <a:pt x="2477" y="253"/>
                  </a:lnTo>
                  <a:lnTo>
                    <a:pt x="2570" y="247"/>
                  </a:lnTo>
                  <a:lnTo>
                    <a:pt x="2660" y="251"/>
                  </a:lnTo>
                  <a:lnTo>
                    <a:pt x="2741" y="264"/>
                  </a:lnTo>
                  <a:lnTo>
                    <a:pt x="2819" y="283"/>
                  </a:lnTo>
                  <a:lnTo>
                    <a:pt x="2894" y="312"/>
                  </a:lnTo>
                  <a:lnTo>
                    <a:pt x="2962" y="346"/>
                  </a:lnTo>
                  <a:lnTo>
                    <a:pt x="3025" y="388"/>
                  </a:lnTo>
                  <a:lnTo>
                    <a:pt x="3084" y="437"/>
                  </a:lnTo>
                  <a:lnTo>
                    <a:pt x="3139" y="492"/>
                  </a:lnTo>
                  <a:lnTo>
                    <a:pt x="3188" y="553"/>
                  </a:lnTo>
                  <a:lnTo>
                    <a:pt x="3234" y="622"/>
                  </a:lnTo>
                  <a:lnTo>
                    <a:pt x="3274" y="694"/>
                  </a:lnTo>
                  <a:lnTo>
                    <a:pt x="3310" y="772"/>
                  </a:lnTo>
                  <a:lnTo>
                    <a:pt x="3342" y="854"/>
                  </a:lnTo>
                  <a:lnTo>
                    <a:pt x="3371" y="941"/>
                  </a:lnTo>
                  <a:lnTo>
                    <a:pt x="3396" y="1034"/>
                  </a:lnTo>
                  <a:lnTo>
                    <a:pt x="3417" y="1129"/>
                  </a:lnTo>
                  <a:lnTo>
                    <a:pt x="3434" y="1230"/>
                  </a:lnTo>
                  <a:lnTo>
                    <a:pt x="3445" y="1333"/>
                  </a:lnTo>
                  <a:lnTo>
                    <a:pt x="3455" y="1439"/>
                  </a:lnTo>
                  <a:lnTo>
                    <a:pt x="3460" y="1548"/>
                  </a:lnTo>
                  <a:lnTo>
                    <a:pt x="3464" y="1660"/>
                  </a:lnTo>
                  <a:lnTo>
                    <a:pt x="3462" y="1774"/>
                  </a:lnTo>
                  <a:lnTo>
                    <a:pt x="3458" y="1892"/>
                  </a:lnTo>
                  <a:lnTo>
                    <a:pt x="3451" y="2010"/>
                  </a:lnTo>
                  <a:lnTo>
                    <a:pt x="3441" y="2128"/>
                  </a:lnTo>
                  <a:lnTo>
                    <a:pt x="3432" y="2249"/>
                  </a:lnTo>
                  <a:lnTo>
                    <a:pt x="3428" y="2362"/>
                  </a:lnTo>
                  <a:lnTo>
                    <a:pt x="3432" y="2466"/>
                  </a:lnTo>
                  <a:lnTo>
                    <a:pt x="3438" y="2563"/>
                  </a:lnTo>
                  <a:lnTo>
                    <a:pt x="3451" y="2653"/>
                  </a:lnTo>
                  <a:lnTo>
                    <a:pt x="3466" y="2736"/>
                  </a:lnTo>
                  <a:lnTo>
                    <a:pt x="3485" y="2812"/>
                  </a:lnTo>
                  <a:lnTo>
                    <a:pt x="3508" y="2881"/>
                  </a:lnTo>
                  <a:lnTo>
                    <a:pt x="3535" y="2944"/>
                  </a:lnTo>
                  <a:lnTo>
                    <a:pt x="3561" y="3001"/>
                  </a:lnTo>
                  <a:lnTo>
                    <a:pt x="3592" y="3054"/>
                  </a:lnTo>
                  <a:lnTo>
                    <a:pt x="3622" y="3100"/>
                  </a:lnTo>
                  <a:lnTo>
                    <a:pt x="3652" y="3140"/>
                  </a:lnTo>
                  <a:lnTo>
                    <a:pt x="3685" y="3176"/>
                  </a:lnTo>
                  <a:lnTo>
                    <a:pt x="3715" y="3208"/>
                  </a:lnTo>
                  <a:lnTo>
                    <a:pt x="3746" y="3235"/>
                  </a:lnTo>
                  <a:lnTo>
                    <a:pt x="3774" y="3257"/>
                  </a:lnTo>
                  <a:lnTo>
                    <a:pt x="3803" y="3276"/>
                  </a:lnTo>
                  <a:lnTo>
                    <a:pt x="3827" y="3294"/>
                  </a:lnTo>
                  <a:lnTo>
                    <a:pt x="3850" y="3307"/>
                  </a:lnTo>
                  <a:lnTo>
                    <a:pt x="3871" y="3316"/>
                  </a:lnTo>
                  <a:lnTo>
                    <a:pt x="3886" y="3322"/>
                  </a:lnTo>
                  <a:lnTo>
                    <a:pt x="3900" y="3328"/>
                  </a:lnTo>
                  <a:lnTo>
                    <a:pt x="3907" y="3330"/>
                  </a:lnTo>
                  <a:lnTo>
                    <a:pt x="3909" y="3332"/>
                  </a:lnTo>
                  <a:lnTo>
                    <a:pt x="3845" y="3391"/>
                  </a:lnTo>
                  <a:lnTo>
                    <a:pt x="3772" y="3444"/>
                  </a:lnTo>
                  <a:lnTo>
                    <a:pt x="3696" y="3491"/>
                  </a:lnTo>
                  <a:lnTo>
                    <a:pt x="3614" y="3531"/>
                  </a:lnTo>
                  <a:lnTo>
                    <a:pt x="3533" y="3567"/>
                  </a:lnTo>
                  <a:lnTo>
                    <a:pt x="3447" y="3598"/>
                  </a:lnTo>
                  <a:lnTo>
                    <a:pt x="3361" y="3623"/>
                  </a:lnTo>
                  <a:lnTo>
                    <a:pt x="3276" y="3643"/>
                  </a:lnTo>
                  <a:lnTo>
                    <a:pt x="3192" y="3663"/>
                  </a:lnTo>
                  <a:lnTo>
                    <a:pt x="3112" y="3676"/>
                  </a:lnTo>
                  <a:lnTo>
                    <a:pt x="3034" y="3685"/>
                  </a:lnTo>
                  <a:lnTo>
                    <a:pt x="2962" y="3695"/>
                  </a:lnTo>
                  <a:lnTo>
                    <a:pt x="2897" y="3701"/>
                  </a:lnTo>
                  <a:lnTo>
                    <a:pt x="2838" y="3704"/>
                  </a:lnTo>
                  <a:lnTo>
                    <a:pt x="2787" y="3706"/>
                  </a:lnTo>
                  <a:lnTo>
                    <a:pt x="2745" y="3706"/>
                  </a:lnTo>
                  <a:lnTo>
                    <a:pt x="2715" y="3706"/>
                  </a:lnTo>
                  <a:lnTo>
                    <a:pt x="2696" y="3706"/>
                  </a:lnTo>
                  <a:lnTo>
                    <a:pt x="2688" y="3706"/>
                  </a:lnTo>
                  <a:lnTo>
                    <a:pt x="2688" y="3969"/>
                  </a:lnTo>
                  <a:lnTo>
                    <a:pt x="2690" y="3988"/>
                  </a:lnTo>
                  <a:lnTo>
                    <a:pt x="1965" y="6104"/>
                  </a:lnTo>
                  <a:lnTo>
                    <a:pt x="1239" y="3984"/>
                  </a:lnTo>
                  <a:lnTo>
                    <a:pt x="1239" y="3716"/>
                  </a:lnTo>
                  <a:lnTo>
                    <a:pt x="1107" y="3714"/>
                  </a:lnTo>
                  <a:lnTo>
                    <a:pt x="984" y="3708"/>
                  </a:lnTo>
                  <a:lnTo>
                    <a:pt x="870" y="3697"/>
                  </a:lnTo>
                  <a:lnTo>
                    <a:pt x="763" y="3682"/>
                  </a:lnTo>
                  <a:lnTo>
                    <a:pt x="666" y="3663"/>
                  </a:lnTo>
                  <a:lnTo>
                    <a:pt x="575" y="3640"/>
                  </a:lnTo>
                  <a:lnTo>
                    <a:pt x="493" y="3615"/>
                  </a:lnTo>
                  <a:lnTo>
                    <a:pt x="419" y="3588"/>
                  </a:lnTo>
                  <a:lnTo>
                    <a:pt x="350" y="3562"/>
                  </a:lnTo>
                  <a:lnTo>
                    <a:pt x="290" y="3533"/>
                  </a:lnTo>
                  <a:lnTo>
                    <a:pt x="236" y="3505"/>
                  </a:lnTo>
                  <a:lnTo>
                    <a:pt x="187" y="3474"/>
                  </a:lnTo>
                  <a:lnTo>
                    <a:pt x="145" y="3448"/>
                  </a:lnTo>
                  <a:lnTo>
                    <a:pt x="109" y="3421"/>
                  </a:lnTo>
                  <a:lnTo>
                    <a:pt x="80" y="3396"/>
                  </a:lnTo>
                  <a:lnTo>
                    <a:pt x="54" y="3373"/>
                  </a:lnTo>
                  <a:lnTo>
                    <a:pt x="35" y="3353"/>
                  </a:lnTo>
                  <a:lnTo>
                    <a:pt x="19" y="3337"/>
                  </a:lnTo>
                  <a:lnTo>
                    <a:pt x="10" y="3324"/>
                  </a:lnTo>
                  <a:lnTo>
                    <a:pt x="4" y="3316"/>
                  </a:lnTo>
                  <a:lnTo>
                    <a:pt x="0" y="3314"/>
                  </a:lnTo>
                  <a:lnTo>
                    <a:pt x="2" y="3314"/>
                  </a:lnTo>
                  <a:lnTo>
                    <a:pt x="8" y="3314"/>
                  </a:lnTo>
                  <a:lnTo>
                    <a:pt x="18" y="3313"/>
                  </a:lnTo>
                  <a:lnTo>
                    <a:pt x="29" y="3311"/>
                  </a:lnTo>
                  <a:lnTo>
                    <a:pt x="44" y="3307"/>
                  </a:lnTo>
                  <a:lnTo>
                    <a:pt x="61" y="3301"/>
                  </a:lnTo>
                  <a:lnTo>
                    <a:pt x="80" y="3294"/>
                  </a:lnTo>
                  <a:lnTo>
                    <a:pt x="103" y="3282"/>
                  </a:lnTo>
                  <a:lnTo>
                    <a:pt x="126" y="3269"/>
                  </a:lnTo>
                  <a:lnTo>
                    <a:pt x="151" y="3254"/>
                  </a:lnTo>
                  <a:lnTo>
                    <a:pt x="175" y="3233"/>
                  </a:lnTo>
                  <a:lnTo>
                    <a:pt x="202" y="3210"/>
                  </a:lnTo>
                  <a:lnTo>
                    <a:pt x="229" y="3181"/>
                  </a:lnTo>
                  <a:lnTo>
                    <a:pt x="257" y="3149"/>
                  </a:lnTo>
                  <a:lnTo>
                    <a:pt x="284" y="3111"/>
                  </a:lnTo>
                  <a:lnTo>
                    <a:pt x="310" y="3067"/>
                  </a:lnTo>
                  <a:lnTo>
                    <a:pt x="337" y="3018"/>
                  </a:lnTo>
                  <a:lnTo>
                    <a:pt x="364" y="2965"/>
                  </a:lnTo>
                  <a:lnTo>
                    <a:pt x="388" y="2902"/>
                  </a:lnTo>
                  <a:lnTo>
                    <a:pt x="411" y="2835"/>
                  </a:lnTo>
                  <a:lnTo>
                    <a:pt x="432" y="2759"/>
                  </a:lnTo>
                  <a:lnTo>
                    <a:pt x="453" y="2677"/>
                  </a:lnTo>
                  <a:lnTo>
                    <a:pt x="470" y="2588"/>
                  </a:lnTo>
                  <a:lnTo>
                    <a:pt x="485" y="2489"/>
                  </a:lnTo>
                  <a:lnTo>
                    <a:pt x="497" y="2383"/>
                  </a:lnTo>
                  <a:lnTo>
                    <a:pt x="506" y="2267"/>
                  </a:lnTo>
                  <a:lnTo>
                    <a:pt x="512" y="2143"/>
                  </a:lnTo>
                  <a:lnTo>
                    <a:pt x="516" y="2008"/>
                  </a:lnTo>
                  <a:lnTo>
                    <a:pt x="514" y="1865"/>
                  </a:lnTo>
                  <a:lnTo>
                    <a:pt x="512" y="1715"/>
                  </a:lnTo>
                  <a:lnTo>
                    <a:pt x="518" y="1574"/>
                  </a:lnTo>
                  <a:lnTo>
                    <a:pt x="525" y="1441"/>
                  </a:lnTo>
                  <a:lnTo>
                    <a:pt x="539" y="1318"/>
                  </a:lnTo>
                  <a:lnTo>
                    <a:pt x="556" y="1202"/>
                  </a:lnTo>
                  <a:lnTo>
                    <a:pt x="577" y="1093"/>
                  </a:lnTo>
                  <a:lnTo>
                    <a:pt x="601" y="992"/>
                  </a:lnTo>
                  <a:lnTo>
                    <a:pt x="630" y="899"/>
                  </a:lnTo>
                  <a:lnTo>
                    <a:pt x="660" y="812"/>
                  </a:lnTo>
                  <a:lnTo>
                    <a:pt x="695" y="732"/>
                  </a:lnTo>
                  <a:lnTo>
                    <a:pt x="731" y="658"/>
                  </a:lnTo>
                  <a:lnTo>
                    <a:pt x="767" y="591"/>
                  </a:lnTo>
                  <a:lnTo>
                    <a:pt x="807" y="528"/>
                  </a:lnTo>
                  <a:lnTo>
                    <a:pt x="849" y="473"/>
                  </a:lnTo>
                  <a:lnTo>
                    <a:pt x="891" y="422"/>
                  </a:lnTo>
                  <a:lnTo>
                    <a:pt x="932" y="374"/>
                  </a:lnTo>
                  <a:lnTo>
                    <a:pt x="976" y="332"/>
                  </a:lnTo>
                  <a:lnTo>
                    <a:pt x="1018" y="294"/>
                  </a:lnTo>
                  <a:lnTo>
                    <a:pt x="1062" y="262"/>
                  </a:lnTo>
                  <a:lnTo>
                    <a:pt x="1104" y="232"/>
                  </a:lnTo>
                  <a:lnTo>
                    <a:pt x="1145" y="205"/>
                  </a:lnTo>
                  <a:lnTo>
                    <a:pt x="1187" y="182"/>
                  </a:lnTo>
                  <a:lnTo>
                    <a:pt x="1227" y="161"/>
                  </a:lnTo>
                  <a:lnTo>
                    <a:pt x="1263" y="142"/>
                  </a:lnTo>
                  <a:lnTo>
                    <a:pt x="1300" y="127"/>
                  </a:lnTo>
                  <a:lnTo>
                    <a:pt x="1334" y="114"/>
                  </a:lnTo>
                  <a:lnTo>
                    <a:pt x="1364" y="102"/>
                  </a:lnTo>
                  <a:lnTo>
                    <a:pt x="1393" y="91"/>
                  </a:lnTo>
                  <a:lnTo>
                    <a:pt x="1494" y="57"/>
                  </a:lnTo>
                  <a:lnTo>
                    <a:pt x="1589" y="30"/>
                  </a:lnTo>
                  <a:lnTo>
                    <a:pt x="1680" y="13"/>
                  </a:lnTo>
                  <a:lnTo>
                    <a:pt x="1766" y="3"/>
                  </a:lnTo>
                  <a:lnTo>
                    <a:pt x="18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5"/>
            <p:cNvSpPr>
              <a:spLocks/>
            </p:cNvSpPr>
            <p:nvPr/>
          </p:nvSpPr>
          <p:spPr bwMode="auto">
            <a:xfrm>
              <a:off x="1219760" y="6022256"/>
              <a:ext cx="297882" cy="114587"/>
            </a:xfrm>
            <a:custGeom>
              <a:avLst/>
              <a:gdLst>
                <a:gd name="T0" fmla="*/ 1678 w 5351"/>
                <a:gd name="T1" fmla="*/ 0 h 2060"/>
                <a:gd name="T2" fmla="*/ 1383 w 5351"/>
                <a:gd name="T3" fmla="*/ 850 h 2060"/>
                <a:gd name="T4" fmla="*/ 1788 w 5351"/>
                <a:gd name="T5" fmla="*/ 820 h 2060"/>
                <a:gd name="T6" fmla="*/ 2676 w 5351"/>
                <a:gd name="T7" fmla="*/ 1913 h 2060"/>
                <a:gd name="T8" fmla="*/ 3565 w 5351"/>
                <a:gd name="T9" fmla="*/ 820 h 2060"/>
                <a:gd name="T10" fmla="*/ 3968 w 5351"/>
                <a:gd name="T11" fmla="*/ 850 h 2060"/>
                <a:gd name="T12" fmla="*/ 3681 w 5351"/>
                <a:gd name="T13" fmla="*/ 0 h 2060"/>
                <a:gd name="T14" fmla="*/ 3757 w 5351"/>
                <a:gd name="T15" fmla="*/ 44 h 2060"/>
                <a:gd name="T16" fmla="*/ 3835 w 5351"/>
                <a:gd name="T17" fmla="*/ 84 h 2060"/>
                <a:gd name="T18" fmla="*/ 4750 w 5351"/>
                <a:gd name="T19" fmla="*/ 535 h 2060"/>
                <a:gd name="T20" fmla="*/ 4828 w 5351"/>
                <a:gd name="T21" fmla="*/ 578 h 2060"/>
                <a:gd name="T22" fmla="*/ 4898 w 5351"/>
                <a:gd name="T23" fmla="*/ 628 h 2060"/>
                <a:gd name="T24" fmla="*/ 4963 w 5351"/>
                <a:gd name="T25" fmla="*/ 685 h 2060"/>
                <a:gd name="T26" fmla="*/ 5022 w 5351"/>
                <a:gd name="T27" fmla="*/ 750 h 2060"/>
                <a:gd name="T28" fmla="*/ 5075 w 5351"/>
                <a:gd name="T29" fmla="*/ 818 h 2060"/>
                <a:gd name="T30" fmla="*/ 5119 w 5351"/>
                <a:gd name="T31" fmla="*/ 892 h 2060"/>
                <a:gd name="T32" fmla="*/ 5157 w 5351"/>
                <a:gd name="T33" fmla="*/ 970 h 2060"/>
                <a:gd name="T34" fmla="*/ 5185 w 5351"/>
                <a:gd name="T35" fmla="*/ 1052 h 2060"/>
                <a:gd name="T36" fmla="*/ 5204 w 5351"/>
                <a:gd name="T37" fmla="*/ 1138 h 2060"/>
                <a:gd name="T38" fmla="*/ 5351 w 5351"/>
                <a:gd name="T39" fmla="*/ 1946 h 2060"/>
                <a:gd name="T40" fmla="*/ 5351 w 5351"/>
                <a:gd name="T41" fmla="*/ 1974 h 2060"/>
                <a:gd name="T42" fmla="*/ 5345 w 5351"/>
                <a:gd name="T43" fmla="*/ 2001 h 2060"/>
                <a:gd name="T44" fmla="*/ 5330 w 5351"/>
                <a:gd name="T45" fmla="*/ 2024 h 2060"/>
                <a:gd name="T46" fmla="*/ 5309 w 5351"/>
                <a:gd name="T47" fmla="*/ 2043 h 2060"/>
                <a:gd name="T48" fmla="*/ 5284 w 5351"/>
                <a:gd name="T49" fmla="*/ 2054 h 2060"/>
                <a:gd name="T50" fmla="*/ 5254 w 5351"/>
                <a:gd name="T51" fmla="*/ 2060 h 2060"/>
                <a:gd name="T52" fmla="*/ 97 w 5351"/>
                <a:gd name="T53" fmla="*/ 2060 h 2060"/>
                <a:gd name="T54" fmla="*/ 67 w 5351"/>
                <a:gd name="T55" fmla="*/ 2054 h 2060"/>
                <a:gd name="T56" fmla="*/ 42 w 5351"/>
                <a:gd name="T57" fmla="*/ 2043 h 2060"/>
                <a:gd name="T58" fmla="*/ 23 w 5351"/>
                <a:gd name="T59" fmla="*/ 2024 h 2060"/>
                <a:gd name="T60" fmla="*/ 8 w 5351"/>
                <a:gd name="T61" fmla="*/ 2001 h 2060"/>
                <a:gd name="T62" fmla="*/ 0 w 5351"/>
                <a:gd name="T63" fmla="*/ 1974 h 2060"/>
                <a:gd name="T64" fmla="*/ 2 w 5351"/>
                <a:gd name="T65" fmla="*/ 1946 h 2060"/>
                <a:gd name="T66" fmla="*/ 146 w 5351"/>
                <a:gd name="T67" fmla="*/ 1138 h 2060"/>
                <a:gd name="T68" fmla="*/ 167 w 5351"/>
                <a:gd name="T69" fmla="*/ 1052 h 2060"/>
                <a:gd name="T70" fmla="*/ 196 w 5351"/>
                <a:gd name="T71" fmla="*/ 970 h 2060"/>
                <a:gd name="T72" fmla="*/ 234 w 5351"/>
                <a:gd name="T73" fmla="*/ 892 h 2060"/>
                <a:gd name="T74" fmla="*/ 278 w 5351"/>
                <a:gd name="T75" fmla="*/ 818 h 2060"/>
                <a:gd name="T76" fmla="*/ 331 w 5351"/>
                <a:gd name="T77" fmla="*/ 750 h 2060"/>
                <a:gd name="T78" fmla="*/ 388 w 5351"/>
                <a:gd name="T79" fmla="*/ 685 h 2060"/>
                <a:gd name="T80" fmla="*/ 455 w 5351"/>
                <a:gd name="T81" fmla="*/ 628 h 2060"/>
                <a:gd name="T82" fmla="*/ 525 w 5351"/>
                <a:gd name="T83" fmla="*/ 578 h 2060"/>
                <a:gd name="T84" fmla="*/ 603 w 5351"/>
                <a:gd name="T85" fmla="*/ 535 h 2060"/>
                <a:gd name="T86" fmla="*/ 1495 w 5351"/>
                <a:gd name="T87" fmla="*/ 93 h 2060"/>
                <a:gd name="T88" fmla="*/ 1678 w 5351"/>
                <a:gd name="T89" fmla="*/ 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51" h="2060">
                  <a:moveTo>
                    <a:pt x="1678" y="0"/>
                  </a:moveTo>
                  <a:lnTo>
                    <a:pt x="1383" y="850"/>
                  </a:lnTo>
                  <a:lnTo>
                    <a:pt x="1788" y="820"/>
                  </a:lnTo>
                  <a:lnTo>
                    <a:pt x="2676" y="1913"/>
                  </a:lnTo>
                  <a:lnTo>
                    <a:pt x="3565" y="820"/>
                  </a:lnTo>
                  <a:lnTo>
                    <a:pt x="3968" y="850"/>
                  </a:lnTo>
                  <a:lnTo>
                    <a:pt x="3681" y="0"/>
                  </a:lnTo>
                  <a:lnTo>
                    <a:pt x="3757" y="44"/>
                  </a:lnTo>
                  <a:lnTo>
                    <a:pt x="3835" y="84"/>
                  </a:lnTo>
                  <a:lnTo>
                    <a:pt x="4750" y="535"/>
                  </a:lnTo>
                  <a:lnTo>
                    <a:pt x="4828" y="578"/>
                  </a:lnTo>
                  <a:lnTo>
                    <a:pt x="4898" y="628"/>
                  </a:lnTo>
                  <a:lnTo>
                    <a:pt x="4963" y="685"/>
                  </a:lnTo>
                  <a:lnTo>
                    <a:pt x="5022" y="750"/>
                  </a:lnTo>
                  <a:lnTo>
                    <a:pt x="5075" y="818"/>
                  </a:lnTo>
                  <a:lnTo>
                    <a:pt x="5119" y="892"/>
                  </a:lnTo>
                  <a:lnTo>
                    <a:pt x="5157" y="970"/>
                  </a:lnTo>
                  <a:lnTo>
                    <a:pt x="5185" y="1052"/>
                  </a:lnTo>
                  <a:lnTo>
                    <a:pt x="5204" y="1138"/>
                  </a:lnTo>
                  <a:lnTo>
                    <a:pt x="5351" y="1946"/>
                  </a:lnTo>
                  <a:lnTo>
                    <a:pt x="5351" y="1974"/>
                  </a:lnTo>
                  <a:lnTo>
                    <a:pt x="5345" y="2001"/>
                  </a:lnTo>
                  <a:lnTo>
                    <a:pt x="5330" y="2024"/>
                  </a:lnTo>
                  <a:lnTo>
                    <a:pt x="5309" y="2043"/>
                  </a:lnTo>
                  <a:lnTo>
                    <a:pt x="5284" y="2054"/>
                  </a:lnTo>
                  <a:lnTo>
                    <a:pt x="5254" y="2060"/>
                  </a:lnTo>
                  <a:lnTo>
                    <a:pt x="97" y="2060"/>
                  </a:lnTo>
                  <a:lnTo>
                    <a:pt x="67" y="2054"/>
                  </a:lnTo>
                  <a:lnTo>
                    <a:pt x="42" y="2043"/>
                  </a:lnTo>
                  <a:lnTo>
                    <a:pt x="23" y="2024"/>
                  </a:lnTo>
                  <a:lnTo>
                    <a:pt x="8" y="2001"/>
                  </a:lnTo>
                  <a:lnTo>
                    <a:pt x="0" y="1974"/>
                  </a:lnTo>
                  <a:lnTo>
                    <a:pt x="2" y="1946"/>
                  </a:lnTo>
                  <a:lnTo>
                    <a:pt x="146" y="1138"/>
                  </a:lnTo>
                  <a:lnTo>
                    <a:pt x="167" y="1052"/>
                  </a:lnTo>
                  <a:lnTo>
                    <a:pt x="196" y="970"/>
                  </a:lnTo>
                  <a:lnTo>
                    <a:pt x="234" y="892"/>
                  </a:lnTo>
                  <a:lnTo>
                    <a:pt x="278" y="818"/>
                  </a:lnTo>
                  <a:lnTo>
                    <a:pt x="331" y="750"/>
                  </a:lnTo>
                  <a:lnTo>
                    <a:pt x="388" y="685"/>
                  </a:lnTo>
                  <a:lnTo>
                    <a:pt x="455" y="628"/>
                  </a:lnTo>
                  <a:lnTo>
                    <a:pt x="525" y="578"/>
                  </a:lnTo>
                  <a:lnTo>
                    <a:pt x="603" y="535"/>
                  </a:lnTo>
                  <a:lnTo>
                    <a:pt x="1495" y="93"/>
                  </a:lnTo>
                  <a:lnTo>
                    <a:pt x="1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846861" y="4586013"/>
            <a:ext cx="546998" cy="483534"/>
            <a:chOff x="-1587" y="65088"/>
            <a:chExt cx="862013" cy="762000"/>
          </a:xfrm>
          <a:solidFill>
            <a:srgbClr val="0B64AD"/>
          </a:solidFill>
        </p:grpSpPr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/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33"/>
          <p:cNvGrpSpPr/>
          <p:nvPr/>
        </p:nvGrpSpPr>
        <p:grpSpPr>
          <a:xfrm>
            <a:off x="874141" y="5943905"/>
            <a:ext cx="512583" cy="483535"/>
            <a:chOff x="3719513" y="36513"/>
            <a:chExt cx="868363" cy="819150"/>
          </a:xfrm>
          <a:solidFill>
            <a:srgbClr val="0B64AD"/>
          </a:solidFill>
        </p:grpSpPr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3719513" y="36513"/>
              <a:ext cx="868363" cy="819150"/>
            </a:xfrm>
            <a:custGeom>
              <a:avLst/>
              <a:gdLst>
                <a:gd name="T0" fmla="*/ 173 w 256"/>
                <a:gd name="T1" fmla="*/ 16 h 240"/>
                <a:gd name="T2" fmla="*/ 240 w 256"/>
                <a:gd name="T3" fmla="*/ 79 h 240"/>
                <a:gd name="T4" fmla="*/ 232 w 256"/>
                <a:gd name="T5" fmla="*/ 110 h 240"/>
                <a:gd name="T6" fmla="*/ 128 w 256"/>
                <a:gd name="T7" fmla="*/ 224 h 240"/>
                <a:gd name="T8" fmla="*/ 24 w 256"/>
                <a:gd name="T9" fmla="*/ 110 h 240"/>
                <a:gd name="T10" fmla="*/ 16 w 256"/>
                <a:gd name="T11" fmla="*/ 79 h 240"/>
                <a:gd name="T12" fmla="*/ 83 w 256"/>
                <a:gd name="T13" fmla="*/ 16 h 240"/>
                <a:gd name="T14" fmla="*/ 128 w 256"/>
                <a:gd name="T15" fmla="*/ 50 h 240"/>
                <a:gd name="T16" fmla="*/ 173 w 256"/>
                <a:gd name="T17" fmla="*/ 16 h 240"/>
                <a:gd name="T18" fmla="*/ 173 w 256"/>
                <a:gd name="T19" fmla="*/ 0 h 240"/>
                <a:gd name="T20" fmla="*/ 128 w 256"/>
                <a:gd name="T21" fmla="*/ 20 h 240"/>
                <a:gd name="T22" fmla="*/ 83 w 256"/>
                <a:gd name="T23" fmla="*/ 0 h 240"/>
                <a:gd name="T24" fmla="*/ 0 w 256"/>
                <a:gd name="T25" fmla="*/ 79 h 240"/>
                <a:gd name="T26" fmla="*/ 11 w 256"/>
                <a:gd name="T27" fmla="*/ 119 h 240"/>
                <a:gd name="T28" fmla="*/ 117 w 256"/>
                <a:gd name="T29" fmla="*/ 236 h 240"/>
                <a:gd name="T30" fmla="*/ 128 w 256"/>
                <a:gd name="T31" fmla="*/ 240 h 240"/>
                <a:gd name="T32" fmla="*/ 139 w 256"/>
                <a:gd name="T33" fmla="*/ 236 h 240"/>
                <a:gd name="T34" fmla="*/ 245 w 256"/>
                <a:gd name="T35" fmla="*/ 119 h 240"/>
                <a:gd name="T36" fmla="*/ 256 w 256"/>
                <a:gd name="T37" fmla="*/ 79 h 240"/>
                <a:gd name="T38" fmla="*/ 173 w 256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6" h="240">
                  <a:moveTo>
                    <a:pt x="173" y="16"/>
                  </a:moveTo>
                  <a:cubicBezTo>
                    <a:pt x="210" y="16"/>
                    <a:pt x="240" y="45"/>
                    <a:pt x="240" y="79"/>
                  </a:cubicBezTo>
                  <a:cubicBezTo>
                    <a:pt x="240" y="89"/>
                    <a:pt x="237" y="103"/>
                    <a:pt x="232" y="110"/>
                  </a:cubicBezTo>
                  <a:cubicBezTo>
                    <a:pt x="208" y="144"/>
                    <a:pt x="128" y="224"/>
                    <a:pt x="128" y="224"/>
                  </a:cubicBezTo>
                  <a:cubicBezTo>
                    <a:pt x="128" y="224"/>
                    <a:pt x="48" y="144"/>
                    <a:pt x="24" y="110"/>
                  </a:cubicBezTo>
                  <a:cubicBezTo>
                    <a:pt x="19" y="103"/>
                    <a:pt x="16" y="89"/>
                    <a:pt x="16" y="79"/>
                  </a:cubicBezTo>
                  <a:cubicBezTo>
                    <a:pt x="16" y="45"/>
                    <a:pt x="46" y="16"/>
                    <a:pt x="83" y="16"/>
                  </a:cubicBezTo>
                  <a:cubicBezTo>
                    <a:pt x="109" y="16"/>
                    <a:pt x="117" y="30"/>
                    <a:pt x="128" y="50"/>
                  </a:cubicBezTo>
                  <a:cubicBezTo>
                    <a:pt x="139" y="30"/>
                    <a:pt x="147" y="16"/>
                    <a:pt x="173" y="16"/>
                  </a:cubicBezTo>
                  <a:moveTo>
                    <a:pt x="173" y="0"/>
                  </a:moveTo>
                  <a:cubicBezTo>
                    <a:pt x="150" y="0"/>
                    <a:pt x="137" y="9"/>
                    <a:pt x="128" y="20"/>
                  </a:cubicBezTo>
                  <a:cubicBezTo>
                    <a:pt x="118" y="9"/>
                    <a:pt x="105" y="0"/>
                    <a:pt x="83" y="0"/>
                  </a:cubicBezTo>
                  <a:cubicBezTo>
                    <a:pt x="37" y="0"/>
                    <a:pt x="0" y="36"/>
                    <a:pt x="0" y="79"/>
                  </a:cubicBezTo>
                  <a:cubicBezTo>
                    <a:pt x="0" y="91"/>
                    <a:pt x="3" y="109"/>
                    <a:pt x="11" y="119"/>
                  </a:cubicBezTo>
                  <a:cubicBezTo>
                    <a:pt x="35" y="154"/>
                    <a:pt x="113" y="232"/>
                    <a:pt x="117" y="236"/>
                  </a:cubicBezTo>
                  <a:cubicBezTo>
                    <a:pt x="120" y="239"/>
                    <a:pt x="124" y="240"/>
                    <a:pt x="128" y="240"/>
                  </a:cubicBezTo>
                  <a:cubicBezTo>
                    <a:pt x="132" y="240"/>
                    <a:pt x="136" y="239"/>
                    <a:pt x="139" y="236"/>
                  </a:cubicBezTo>
                  <a:cubicBezTo>
                    <a:pt x="143" y="232"/>
                    <a:pt x="220" y="154"/>
                    <a:pt x="245" y="119"/>
                  </a:cubicBezTo>
                  <a:cubicBezTo>
                    <a:pt x="253" y="109"/>
                    <a:pt x="256" y="91"/>
                    <a:pt x="256" y="79"/>
                  </a:cubicBezTo>
                  <a:cubicBezTo>
                    <a:pt x="256" y="36"/>
                    <a:pt x="21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4271963" y="146050"/>
              <a:ext cx="193675" cy="354013"/>
            </a:xfrm>
            <a:custGeom>
              <a:avLst/>
              <a:gdLst>
                <a:gd name="T0" fmla="*/ 25 w 57"/>
                <a:gd name="T1" fmla="*/ 104 h 104"/>
                <a:gd name="T2" fmla="*/ 22 w 57"/>
                <a:gd name="T3" fmla="*/ 103 h 104"/>
                <a:gd name="T4" fmla="*/ 22 w 57"/>
                <a:gd name="T5" fmla="*/ 97 h 104"/>
                <a:gd name="T6" fmla="*/ 44 w 57"/>
                <a:gd name="T7" fmla="*/ 71 h 104"/>
                <a:gd name="T8" fmla="*/ 49 w 57"/>
                <a:gd name="T9" fmla="*/ 51 h 104"/>
                <a:gd name="T10" fmla="*/ 39 w 57"/>
                <a:gd name="T11" fmla="*/ 24 h 104"/>
                <a:gd name="T12" fmla="*/ 39 w 57"/>
                <a:gd name="T13" fmla="*/ 19 h 104"/>
                <a:gd name="T14" fmla="*/ 45 w 57"/>
                <a:gd name="T15" fmla="*/ 19 h 104"/>
                <a:gd name="T16" fmla="*/ 57 w 57"/>
                <a:gd name="T17" fmla="*/ 51 h 104"/>
                <a:gd name="T18" fmla="*/ 50 w 57"/>
                <a:gd name="T19" fmla="*/ 75 h 104"/>
                <a:gd name="T20" fmla="*/ 28 w 57"/>
                <a:gd name="T21" fmla="*/ 102 h 104"/>
                <a:gd name="T22" fmla="*/ 25 w 57"/>
                <a:gd name="T23" fmla="*/ 104 h 104"/>
                <a:gd name="T24" fmla="*/ 25 w 57"/>
                <a:gd name="T25" fmla="*/ 13 h 104"/>
                <a:gd name="T26" fmla="*/ 24 w 57"/>
                <a:gd name="T27" fmla="*/ 13 h 104"/>
                <a:gd name="T28" fmla="*/ 4 w 57"/>
                <a:gd name="T29" fmla="*/ 8 h 104"/>
                <a:gd name="T30" fmla="*/ 0 w 57"/>
                <a:gd name="T31" fmla="*/ 4 h 104"/>
                <a:gd name="T32" fmla="*/ 4 w 57"/>
                <a:gd name="T33" fmla="*/ 0 h 104"/>
                <a:gd name="T34" fmla="*/ 27 w 57"/>
                <a:gd name="T35" fmla="*/ 5 h 104"/>
                <a:gd name="T36" fmla="*/ 29 w 57"/>
                <a:gd name="T37" fmla="*/ 11 h 104"/>
                <a:gd name="T38" fmla="*/ 25 w 57"/>
                <a:gd name="T39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04">
                  <a:moveTo>
                    <a:pt x="25" y="104"/>
                  </a:moveTo>
                  <a:cubicBezTo>
                    <a:pt x="24" y="104"/>
                    <a:pt x="23" y="103"/>
                    <a:pt x="22" y="103"/>
                  </a:cubicBezTo>
                  <a:cubicBezTo>
                    <a:pt x="20" y="101"/>
                    <a:pt x="20" y="99"/>
                    <a:pt x="22" y="97"/>
                  </a:cubicBezTo>
                  <a:cubicBezTo>
                    <a:pt x="32" y="86"/>
                    <a:pt x="39" y="77"/>
                    <a:pt x="44" y="71"/>
                  </a:cubicBezTo>
                  <a:cubicBezTo>
                    <a:pt x="47" y="66"/>
                    <a:pt x="49" y="57"/>
                    <a:pt x="49" y="51"/>
                  </a:cubicBezTo>
                  <a:cubicBezTo>
                    <a:pt x="49" y="41"/>
                    <a:pt x="45" y="32"/>
                    <a:pt x="39" y="24"/>
                  </a:cubicBezTo>
                  <a:cubicBezTo>
                    <a:pt x="38" y="23"/>
                    <a:pt x="38" y="20"/>
                    <a:pt x="39" y="19"/>
                  </a:cubicBezTo>
                  <a:cubicBezTo>
                    <a:pt x="41" y="17"/>
                    <a:pt x="44" y="17"/>
                    <a:pt x="45" y="19"/>
                  </a:cubicBezTo>
                  <a:cubicBezTo>
                    <a:pt x="53" y="28"/>
                    <a:pt x="57" y="39"/>
                    <a:pt x="57" y="51"/>
                  </a:cubicBezTo>
                  <a:cubicBezTo>
                    <a:pt x="57" y="58"/>
                    <a:pt x="55" y="69"/>
                    <a:pt x="50" y="75"/>
                  </a:cubicBezTo>
                  <a:cubicBezTo>
                    <a:pt x="46" y="82"/>
                    <a:pt x="38" y="91"/>
                    <a:pt x="28" y="102"/>
                  </a:cubicBezTo>
                  <a:cubicBezTo>
                    <a:pt x="27" y="103"/>
                    <a:pt x="26" y="104"/>
                    <a:pt x="25" y="104"/>
                  </a:cubicBezTo>
                  <a:close/>
                  <a:moveTo>
                    <a:pt x="25" y="13"/>
                  </a:moveTo>
                  <a:cubicBezTo>
                    <a:pt x="25" y="13"/>
                    <a:pt x="24" y="13"/>
                    <a:pt x="24" y="13"/>
                  </a:cubicBezTo>
                  <a:cubicBezTo>
                    <a:pt x="17" y="10"/>
                    <a:pt x="11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2"/>
                    <a:pt x="27" y="5"/>
                  </a:cubicBezTo>
                  <a:cubicBezTo>
                    <a:pt x="29" y="6"/>
                    <a:pt x="30" y="9"/>
                    <a:pt x="29" y="11"/>
                  </a:cubicBezTo>
                  <a:cubicBezTo>
                    <a:pt x="28" y="12"/>
                    <a:pt x="27" y="13"/>
                    <a:pt x="25" y="13"/>
                  </a:cubicBezTo>
                  <a:close/>
                </a:path>
              </a:pathLst>
            </a:custGeom>
            <a:solidFill>
              <a:srgbClr val="0B6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36"/>
          <p:cNvGrpSpPr/>
          <p:nvPr/>
        </p:nvGrpSpPr>
        <p:grpSpPr>
          <a:xfrm>
            <a:off x="861677" y="744336"/>
            <a:ext cx="539528" cy="536587"/>
            <a:chOff x="7426326" y="0"/>
            <a:chExt cx="873125" cy="868363"/>
          </a:xfrm>
          <a:solidFill>
            <a:srgbClr val="0B64AD"/>
          </a:solidFill>
        </p:grpSpPr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900988" y="469900"/>
              <a:ext cx="398463" cy="398463"/>
            </a:xfrm>
            <a:custGeom>
              <a:avLst/>
              <a:gdLst>
                <a:gd name="T0" fmla="*/ 86 w 117"/>
                <a:gd name="T1" fmla="*/ 117 h 117"/>
                <a:gd name="T2" fmla="*/ 65 w 117"/>
                <a:gd name="T3" fmla="*/ 108 h 117"/>
                <a:gd name="T4" fmla="*/ 3 w 117"/>
                <a:gd name="T5" fmla="*/ 46 h 117"/>
                <a:gd name="T6" fmla="*/ 3 w 117"/>
                <a:gd name="T7" fmla="*/ 34 h 117"/>
                <a:gd name="T8" fmla="*/ 14 w 117"/>
                <a:gd name="T9" fmla="*/ 34 h 117"/>
                <a:gd name="T10" fmla="*/ 77 w 117"/>
                <a:gd name="T11" fmla="*/ 97 h 117"/>
                <a:gd name="T12" fmla="*/ 86 w 117"/>
                <a:gd name="T13" fmla="*/ 101 h 117"/>
                <a:gd name="T14" fmla="*/ 87 w 117"/>
                <a:gd name="T15" fmla="*/ 101 h 117"/>
                <a:gd name="T16" fmla="*/ 96 w 117"/>
                <a:gd name="T17" fmla="*/ 97 h 117"/>
                <a:gd name="T18" fmla="*/ 101 w 117"/>
                <a:gd name="T19" fmla="*/ 87 h 117"/>
                <a:gd name="T20" fmla="*/ 97 w 117"/>
                <a:gd name="T21" fmla="*/ 77 h 117"/>
                <a:gd name="T22" fmla="*/ 34 w 117"/>
                <a:gd name="T23" fmla="*/ 14 h 117"/>
                <a:gd name="T24" fmla="*/ 34 w 117"/>
                <a:gd name="T25" fmla="*/ 3 h 117"/>
                <a:gd name="T26" fmla="*/ 45 w 117"/>
                <a:gd name="T27" fmla="*/ 3 h 117"/>
                <a:gd name="T28" fmla="*/ 108 w 117"/>
                <a:gd name="T29" fmla="*/ 66 h 117"/>
                <a:gd name="T30" fmla="*/ 117 w 117"/>
                <a:gd name="T31" fmla="*/ 87 h 117"/>
                <a:gd name="T32" fmla="*/ 108 w 117"/>
                <a:gd name="T33" fmla="*/ 108 h 117"/>
                <a:gd name="T34" fmla="*/ 87 w 117"/>
                <a:gd name="T35" fmla="*/ 117 h 117"/>
                <a:gd name="T36" fmla="*/ 86 w 11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17">
                  <a:moveTo>
                    <a:pt x="86" y="117"/>
                  </a:moveTo>
                  <a:cubicBezTo>
                    <a:pt x="79" y="117"/>
                    <a:pt x="71" y="114"/>
                    <a:pt x="65" y="10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7"/>
                    <a:pt x="3" y="34"/>
                  </a:cubicBezTo>
                  <a:cubicBezTo>
                    <a:pt x="6" y="31"/>
                    <a:pt x="11" y="31"/>
                    <a:pt x="14" y="34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9" y="99"/>
                    <a:pt x="83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90" y="101"/>
                    <a:pt x="94" y="99"/>
                    <a:pt x="96" y="97"/>
                  </a:cubicBezTo>
                  <a:cubicBezTo>
                    <a:pt x="99" y="94"/>
                    <a:pt x="101" y="91"/>
                    <a:pt x="101" y="87"/>
                  </a:cubicBezTo>
                  <a:cubicBezTo>
                    <a:pt x="101" y="83"/>
                    <a:pt x="99" y="80"/>
                    <a:pt x="97" y="7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1"/>
                    <a:pt x="31" y="6"/>
                    <a:pt x="34" y="3"/>
                  </a:cubicBezTo>
                  <a:cubicBezTo>
                    <a:pt x="37" y="0"/>
                    <a:pt x="42" y="0"/>
                    <a:pt x="45" y="3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4" y="71"/>
                    <a:pt x="117" y="79"/>
                    <a:pt x="117" y="87"/>
                  </a:cubicBezTo>
                  <a:cubicBezTo>
                    <a:pt x="117" y="95"/>
                    <a:pt x="113" y="102"/>
                    <a:pt x="108" y="108"/>
                  </a:cubicBezTo>
                  <a:cubicBezTo>
                    <a:pt x="102" y="114"/>
                    <a:pt x="95" y="117"/>
                    <a:pt x="87" y="117"/>
                  </a:cubicBezTo>
                  <a:cubicBezTo>
                    <a:pt x="87" y="117"/>
                    <a:pt x="87" y="117"/>
                    <a:pt x="86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7"/>
            <p:cNvSpPr>
              <a:spLocks noEditPoints="1"/>
            </p:cNvSpPr>
            <p:nvPr/>
          </p:nvSpPr>
          <p:spPr bwMode="auto">
            <a:xfrm>
              <a:off x="7426326" y="0"/>
              <a:ext cx="665163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3" y="180"/>
                    <a:pt x="16" y="143"/>
                    <a:pt x="16" y="98"/>
                  </a:cubicBezTo>
                  <a:cubicBezTo>
                    <a:pt x="16" y="53"/>
                    <a:pt x="53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7700963" y="112713"/>
              <a:ext cx="41275" cy="30163"/>
            </a:xfrm>
            <a:custGeom>
              <a:avLst/>
              <a:gdLst>
                <a:gd name="T0" fmla="*/ 4 w 12"/>
                <a:gd name="T1" fmla="*/ 9 h 9"/>
                <a:gd name="T2" fmla="*/ 0 w 12"/>
                <a:gd name="T3" fmla="*/ 5 h 9"/>
                <a:gd name="T4" fmla="*/ 4 w 12"/>
                <a:gd name="T5" fmla="*/ 1 h 9"/>
                <a:gd name="T6" fmla="*/ 8 w 12"/>
                <a:gd name="T7" fmla="*/ 0 h 9"/>
                <a:gd name="T8" fmla="*/ 12 w 12"/>
                <a:gd name="T9" fmla="*/ 4 h 9"/>
                <a:gd name="T10" fmla="*/ 8 w 12"/>
                <a:gd name="T11" fmla="*/ 8 h 9"/>
                <a:gd name="T12" fmla="*/ 4 w 12"/>
                <a:gd name="T13" fmla="*/ 9 h 9"/>
                <a:gd name="T14" fmla="*/ 4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7"/>
                    <a:pt x="11" y="8"/>
                    <a:pt x="8" y="8"/>
                  </a:cubicBezTo>
                  <a:cubicBezTo>
                    <a:pt x="7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7542213" y="128588"/>
              <a:ext cx="128588" cy="187325"/>
            </a:xfrm>
            <a:custGeom>
              <a:avLst/>
              <a:gdLst>
                <a:gd name="T0" fmla="*/ 4 w 38"/>
                <a:gd name="T1" fmla="*/ 55 h 55"/>
                <a:gd name="T2" fmla="*/ 0 w 38"/>
                <a:gd name="T3" fmla="*/ 51 h 55"/>
                <a:gd name="T4" fmla="*/ 32 w 38"/>
                <a:gd name="T5" fmla="*/ 1 h 55"/>
                <a:gd name="T6" fmla="*/ 37 w 38"/>
                <a:gd name="T7" fmla="*/ 2 h 55"/>
                <a:gd name="T8" fmla="*/ 35 w 38"/>
                <a:gd name="T9" fmla="*/ 8 h 55"/>
                <a:gd name="T10" fmla="*/ 8 w 38"/>
                <a:gd name="T11" fmla="*/ 51 h 55"/>
                <a:gd name="T12" fmla="*/ 4 w 3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4" y="55"/>
                  </a:moveTo>
                  <a:cubicBezTo>
                    <a:pt x="1" y="55"/>
                    <a:pt x="0" y="53"/>
                    <a:pt x="0" y="51"/>
                  </a:cubicBezTo>
                  <a:cubicBezTo>
                    <a:pt x="0" y="30"/>
                    <a:pt x="12" y="10"/>
                    <a:pt x="32" y="1"/>
                  </a:cubicBezTo>
                  <a:cubicBezTo>
                    <a:pt x="34" y="0"/>
                    <a:pt x="37" y="0"/>
                    <a:pt x="37" y="2"/>
                  </a:cubicBezTo>
                  <a:cubicBezTo>
                    <a:pt x="38" y="4"/>
                    <a:pt x="37" y="7"/>
                    <a:pt x="35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solidFill>
              <a:srgbClr val="0B6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10526" y="568325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51801" y="609600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43"/>
          <p:cNvGrpSpPr/>
          <p:nvPr/>
        </p:nvGrpSpPr>
        <p:grpSpPr>
          <a:xfrm>
            <a:off x="919895" y="3297871"/>
            <a:ext cx="423092" cy="551026"/>
            <a:chOff x="11255376" y="0"/>
            <a:chExt cx="666750" cy="868363"/>
          </a:xfrm>
          <a:solidFill>
            <a:srgbClr val="0B64AD"/>
          </a:solidFill>
        </p:grpSpPr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379144" y="337051"/>
            <a:ext cx="1512168" cy="1351161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B6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360509" y="1603123"/>
            <a:ext cx="1512168" cy="1351161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B6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 noEditPoints="1"/>
          </p:cNvSpPr>
          <p:nvPr/>
        </p:nvSpPr>
        <p:spPr bwMode="auto">
          <a:xfrm>
            <a:off x="360509" y="2866489"/>
            <a:ext cx="1512168" cy="1351161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B6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370823" y="4111632"/>
            <a:ext cx="1512168" cy="1351161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B6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6"/>
          <p:cNvSpPr>
            <a:spLocks noEditPoints="1"/>
          </p:cNvSpPr>
          <p:nvPr/>
        </p:nvSpPr>
        <p:spPr bwMode="auto">
          <a:xfrm>
            <a:off x="379144" y="5404333"/>
            <a:ext cx="1512168" cy="1351161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B6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979" y="5985"/>
            <a:ext cx="11880848" cy="71323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9525 h 6867525"/>
              <a:gd name="connsiteX1" fmla="*/ 3105150 w 12192000"/>
              <a:gd name="connsiteY1" fmla="*/ 0 h 6867525"/>
              <a:gd name="connsiteX2" fmla="*/ 12192000 w 12192000"/>
              <a:gd name="connsiteY2" fmla="*/ 6867525 h 6867525"/>
              <a:gd name="connsiteX3" fmla="*/ 0 w 12192000"/>
              <a:gd name="connsiteY3" fmla="*/ 6867525 h 6867525"/>
              <a:gd name="connsiteX4" fmla="*/ 0 w 12192000"/>
              <a:gd name="connsiteY4" fmla="*/ 9525 h 6867525"/>
              <a:gd name="connsiteX0" fmla="*/ 0 w 12192000"/>
              <a:gd name="connsiteY0" fmla="*/ 0 h 6858000"/>
              <a:gd name="connsiteX1" fmla="*/ 5934075 w 12192000"/>
              <a:gd name="connsiteY1" fmla="*/ 9525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0134600"/>
              <a:gd name="connsiteY0" fmla="*/ 0 h 6858000"/>
              <a:gd name="connsiteX1" fmla="*/ 5934075 w 10134600"/>
              <a:gd name="connsiteY1" fmla="*/ 9525 h 6858000"/>
              <a:gd name="connsiteX2" fmla="*/ 10134600 w 10134600"/>
              <a:gd name="connsiteY2" fmla="*/ 6848475 h 6858000"/>
              <a:gd name="connsiteX3" fmla="*/ 0 w 10134600"/>
              <a:gd name="connsiteY3" fmla="*/ 6858000 h 6858000"/>
              <a:gd name="connsiteX4" fmla="*/ 0 w 10134600"/>
              <a:gd name="connsiteY4" fmla="*/ 0 h 6858000"/>
              <a:gd name="connsiteX0" fmla="*/ 0 w 12249150"/>
              <a:gd name="connsiteY0" fmla="*/ 0 h 6867525"/>
              <a:gd name="connsiteX1" fmla="*/ 5934075 w 12249150"/>
              <a:gd name="connsiteY1" fmla="*/ 9525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  <a:gd name="connsiteX0" fmla="*/ 0 w 12249150"/>
              <a:gd name="connsiteY0" fmla="*/ 0 h 6867525"/>
              <a:gd name="connsiteX1" fmla="*/ 12201525 w 12249150"/>
              <a:gd name="connsiteY1" fmla="*/ 0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9150" h="6867525">
                <a:moveTo>
                  <a:pt x="0" y="0"/>
                </a:moveTo>
                <a:lnTo>
                  <a:pt x="12201525" y="0"/>
                </a:lnTo>
                <a:lnTo>
                  <a:pt x="122491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3204121" y="5985"/>
            <a:ext cx="2448272" cy="7123477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92" y="181817"/>
            <a:ext cx="956187" cy="81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95" y="1258013"/>
            <a:ext cx="939051" cy="821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353" r="8257" b="7539"/>
          <a:stretch/>
        </p:blipFill>
        <p:spPr bwMode="auto">
          <a:xfrm>
            <a:off x="4028384" y="2414065"/>
            <a:ext cx="987834" cy="85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6278" r="23083" b="6899"/>
          <a:stretch/>
        </p:blipFill>
        <p:spPr bwMode="auto">
          <a:xfrm>
            <a:off x="4025527" y="3593461"/>
            <a:ext cx="939051" cy="82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malenkova\Desktop\images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40" y="5870449"/>
            <a:ext cx="1068124" cy="9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ровельные работы - Монтаж, ремонт и демонтаж кровли в Самаре - Компания Высот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96" y="4753870"/>
            <a:ext cx="866793" cy="7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47635" y="1444454"/>
            <a:ext cx="3468617" cy="11722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Преимущества использования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48337" y="-2925"/>
            <a:ext cx="1821142" cy="71323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20575" y="397841"/>
            <a:ext cx="6022913" cy="448237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Онлайн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услуг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ЖКХ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9930" y="1444454"/>
            <a:ext cx="6000920" cy="786791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Информация 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доме, председателе и членах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совета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МКД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7022" y="2616742"/>
            <a:ext cx="5973828" cy="448237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Уведомления об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отключениях горячей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воды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0575" y="3614051"/>
            <a:ext cx="5960275" cy="786791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Онлайн голосования собственников жилья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участие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форумах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2248" y="4909424"/>
            <a:ext cx="5984841" cy="448237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Информация 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капитальном ремонте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2247" y="6126480"/>
            <a:ext cx="5948603" cy="448237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Направление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обращений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жалоб</a:t>
            </a: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7" y="3157381"/>
            <a:ext cx="1989944" cy="184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39" y="-1286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42420" y="2012112"/>
            <a:ext cx="3186702" cy="32486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24001" y="540395"/>
            <a:ext cx="2520280" cy="22034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1" descr="C:\Users\malenkova\Documents\beeimgtmp-20220719-104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28" y="194684"/>
            <a:ext cx="29950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06849" y="2674925"/>
            <a:ext cx="3888432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Возможности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6162" y="669602"/>
            <a:ext cx="578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счетов без комиссий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9587" y="3890908"/>
            <a:ext cx="578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Просмотр информации о задолженности за ЖКУ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0905" y="2892313"/>
            <a:ext cx="581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Просмотр и подключение лицевых счетов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9218" y="1783505"/>
            <a:ext cx="58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Информация о программах в сфере ЖКХ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9587" y="5189556"/>
            <a:ext cx="578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Отправка сообщений различным организациям и органам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364361" y="756419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72222" y="1870322"/>
            <a:ext cx="288032" cy="288032"/>
          </a:xfrm>
          <a:prstGeom prst="ellipse">
            <a:avLst/>
          </a:prstGeom>
          <a:solidFill>
            <a:srgbClr val="E01212"/>
          </a:solidFill>
          <a:ln>
            <a:solidFill>
              <a:srgbClr val="E0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72222" y="2979130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372222" y="4162390"/>
            <a:ext cx="288032" cy="2880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389581" y="5461039"/>
            <a:ext cx="288032" cy="28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6" descr="Куда жаловаться на работу ЖКХ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100000" l="199" r="100000">
                        <a14:backgroundMark x1="49553" y1="98307" x2="49553" y2="98307"/>
                        <a14:backgroundMark x1="41907" y1="99219" x2="41907" y2="99219"/>
                        <a14:backgroundMark x1="57895" y1="99349" x2="57895" y2="99349"/>
                        <a14:backgroundMark x1="50546" y1="97266" x2="50546" y2="97266"/>
                        <a14:backgroundMark x1="44290" y1="60938" x2="44290" y2="60938"/>
                        <a14:backgroundMark x1="47766" y1="61198" x2="47766" y2="61198"/>
                        <a14:backgroundMark x1="51241" y1="61458" x2="51241" y2="61458"/>
                        <a14:backgroundMark x1="56008" y1="99219" x2="56008" y2="99219"/>
                        <a14:backgroundMark x1="50050" y1="61198" x2="50050" y2="61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95" y="4005719"/>
            <a:ext cx="3816424" cy="29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6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5724401" y="1544856"/>
            <a:ext cx="5976664" cy="34970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 сегодня ГИС ЖКХ интегрирована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 единым порталом государственных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муниципальных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услуг (www.gosuslugi.ru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),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поэтому отдельная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регистрация в системе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требуется — зайти можно через подтвержденную учетную запись 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Госуслуг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»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240233" y="52065"/>
            <a:ext cx="1960885" cy="1370889"/>
          </a:xfrm>
          <a:custGeom>
            <a:avLst/>
            <a:gdLst>
              <a:gd name="connsiteX0" fmla="*/ 0 w 1960885"/>
              <a:gd name="connsiteY0" fmla="*/ 909282 h 1818564"/>
              <a:gd name="connsiteX1" fmla="*/ 454641 w 1960885"/>
              <a:gd name="connsiteY1" fmla="*/ 0 h 1818564"/>
              <a:gd name="connsiteX2" fmla="*/ 1506244 w 1960885"/>
              <a:gd name="connsiteY2" fmla="*/ 0 h 1818564"/>
              <a:gd name="connsiteX3" fmla="*/ 1960885 w 1960885"/>
              <a:gd name="connsiteY3" fmla="*/ 909282 h 1818564"/>
              <a:gd name="connsiteX4" fmla="*/ 1506244 w 1960885"/>
              <a:gd name="connsiteY4" fmla="*/ 1818564 h 1818564"/>
              <a:gd name="connsiteX5" fmla="*/ 454641 w 1960885"/>
              <a:gd name="connsiteY5" fmla="*/ 1818564 h 1818564"/>
              <a:gd name="connsiteX6" fmla="*/ 0 w 1960885"/>
              <a:gd name="connsiteY6" fmla="*/ 909282 h 1818564"/>
              <a:gd name="connsiteX0" fmla="*/ 0 w 1960885"/>
              <a:gd name="connsiteY0" fmla="*/ 909282 h 1818564"/>
              <a:gd name="connsiteX1" fmla="*/ 454641 w 1960885"/>
              <a:gd name="connsiteY1" fmla="*/ 0 h 1818564"/>
              <a:gd name="connsiteX2" fmla="*/ 1734844 w 1960885"/>
              <a:gd name="connsiteY2" fmla="*/ 447675 h 1818564"/>
              <a:gd name="connsiteX3" fmla="*/ 1960885 w 1960885"/>
              <a:gd name="connsiteY3" fmla="*/ 909282 h 1818564"/>
              <a:gd name="connsiteX4" fmla="*/ 1506244 w 1960885"/>
              <a:gd name="connsiteY4" fmla="*/ 1818564 h 1818564"/>
              <a:gd name="connsiteX5" fmla="*/ 454641 w 1960885"/>
              <a:gd name="connsiteY5" fmla="*/ 1818564 h 1818564"/>
              <a:gd name="connsiteX6" fmla="*/ 0 w 1960885"/>
              <a:gd name="connsiteY6" fmla="*/ 909282 h 1818564"/>
              <a:gd name="connsiteX0" fmla="*/ 0 w 1960885"/>
              <a:gd name="connsiteY0" fmla="*/ 528282 h 1437564"/>
              <a:gd name="connsiteX1" fmla="*/ 273666 w 1960885"/>
              <a:gd name="connsiteY1" fmla="*/ 0 h 1437564"/>
              <a:gd name="connsiteX2" fmla="*/ 1734844 w 1960885"/>
              <a:gd name="connsiteY2" fmla="*/ 66675 h 1437564"/>
              <a:gd name="connsiteX3" fmla="*/ 1960885 w 1960885"/>
              <a:gd name="connsiteY3" fmla="*/ 528282 h 1437564"/>
              <a:gd name="connsiteX4" fmla="*/ 1506244 w 1960885"/>
              <a:gd name="connsiteY4" fmla="*/ 1437564 h 1437564"/>
              <a:gd name="connsiteX5" fmla="*/ 454641 w 1960885"/>
              <a:gd name="connsiteY5" fmla="*/ 1437564 h 1437564"/>
              <a:gd name="connsiteX6" fmla="*/ 0 w 1960885"/>
              <a:gd name="connsiteY6" fmla="*/ 528282 h 1437564"/>
              <a:gd name="connsiteX0" fmla="*/ 0 w 1960885"/>
              <a:gd name="connsiteY0" fmla="*/ 490182 h 1399464"/>
              <a:gd name="connsiteX1" fmla="*/ 264141 w 1960885"/>
              <a:gd name="connsiteY1" fmla="*/ 0 h 1399464"/>
              <a:gd name="connsiteX2" fmla="*/ 1734844 w 1960885"/>
              <a:gd name="connsiteY2" fmla="*/ 28575 h 1399464"/>
              <a:gd name="connsiteX3" fmla="*/ 1960885 w 1960885"/>
              <a:gd name="connsiteY3" fmla="*/ 490182 h 1399464"/>
              <a:gd name="connsiteX4" fmla="*/ 1506244 w 1960885"/>
              <a:gd name="connsiteY4" fmla="*/ 1399464 h 1399464"/>
              <a:gd name="connsiteX5" fmla="*/ 454641 w 1960885"/>
              <a:gd name="connsiteY5" fmla="*/ 1399464 h 1399464"/>
              <a:gd name="connsiteX6" fmla="*/ 0 w 1960885"/>
              <a:gd name="connsiteY6" fmla="*/ 490182 h 1399464"/>
              <a:gd name="connsiteX0" fmla="*/ 0 w 1960885"/>
              <a:gd name="connsiteY0" fmla="*/ 461607 h 1370889"/>
              <a:gd name="connsiteX1" fmla="*/ 254616 w 1960885"/>
              <a:gd name="connsiteY1" fmla="*/ 9525 h 1370889"/>
              <a:gd name="connsiteX2" fmla="*/ 1734844 w 1960885"/>
              <a:gd name="connsiteY2" fmla="*/ 0 h 1370889"/>
              <a:gd name="connsiteX3" fmla="*/ 1960885 w 1960885"/>
              <a:gd name="connsiteY3" fmla="*/ 461607 h 1370889"/>
              <a:gd name="connsiteX4" fmla="*/ 1506244 w 1960885"/>
              <a:gd name="connsiteY4" fmla="*/ 1370889 h 1370889"/>
              <a:gd name="connsiteX5" fmla="*/ 454641 w 1960885"/>
              <a:gd name="connsiteY5" fmla="*/ 1370889 h 1370889"/>
              <a:gd name="connsiteX6" fmla="*/ 0 w 1960885"/>
              <a:gd name="connsiteY6" fmla="*/ 461607 h 137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0885" h="1370889">
                <a:moveTo>
                  <a:pt x="0" y="461607"/>
                </a:moveTo>
                <a:lnTo>
                  <a:pt x="254616" y="9525"/>
                </a:lnTo>
                <a:lnTo>
                  <a:pt x="1734844" y="0"/>
                </a:lnTo>
                <a:lnTo>
                  <a:pt x="1960885" y="461607"/>
                </a:lnTo>
                <a:lnTo>
                  <a:pt x="1506244" y="1370889"/>
                </a:lnTo>
                <a:lnTo>
                  <a:pt x="454641" y="1370889"/>
                </a:lnTo>
                <a:lnTo>
                  <a:pt x="0" y="461607"/>
                </a:lnTo>
                <a:close/>
              </a:path>
            </a:pathLst>
          </a:custGeom>
          <a:gradFill>
            <a:gsLst>
              <a:gs pos="0">
                <a:srgbClr val="0B64AD"/>
              </a:gs>
              <a:gs pos="39999">
                <a:srgbClr val="2E99F2"/>
              </a:gs>
              <a:gs pos="70000">
                <a:srgbClr val="F58FAF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1832843" y="513672"/>
            <a:ext cx="1960885" cy="1818564"/>
          </a:xfrm>
          <a:prstGeom prst="hexagon">
            <a:avLst/>
          </a:prstGeom>
          <a:gradFill>
            <a:gsLst>
              <a:gs pos="0">
                <a:srgbClr val="0B64AD"/>
              </a:gs>
              <a:gs pos="39999">
                <a:srgbClr val="2E99F2"/>
              </a:gs>
              <a:gs pos="70000">
                <a:srgbClr val="F58FAF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251793" y="1492100"/>
            <a:ext cx="1960885" cy="1818564"/>
          </a:xfrm>
          <a:prstGeom prst="hexagon">
            <a:avLst/>
          </a:prstGeom>
          <a:gradFill>
            <a:gsLst>
              <a:gs pos="0">
                <a:srgbClr val="0B64AD"/>
              </a:gs>
              <a:gs pos="39999">
                <a:srgbClr val="2E99F2"/>
              </a:gs>
              <a:gs pos="7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>
            <a:off x="1835968" y="4305778"/>
            <a:ext cx="1960885" cy="1818564"/>
          </a:xfrm>
          <a:prstGeom prst="hexagon">
            <a:avLst/>
          </a:prstGeom>
          <a:gradFill>
            <a:gsLst>
              <a:gs pos="0">
                <a:srgbClr val="0B64AD"/>
              </a:gs>
              <a:gs pos="39999">
                <a:srgbClr val="2E99F2"/>
              </a:gs>
              <a:gs pos="7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268485" y="3371815"/>
            <a:ext cx="1960885" cy="1818564"/>
          </a:xfrm>
          <a:prstGeom prst="hexagon">
            <a:avLst/>
          </a:prstGeom>
          <a:gradFill>
            <a:gsLst>
              <a:gs pos="0">
                <a:srgbClr val="0B64AD"/>
              </a:gs>
              <a:gs pos="39999">
                <a:srgbClr val="2E99F2"/>
              </a:gs>
              <a:gs pos="70000">
                <a:srgbClr val="F58FAF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92" name="Picture 24" descr="C:\Users\malenkova\Downloads\PinClipart.com_march-images-clip-art_2185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49" y="1560177"/>
            <a:ext cx="1405873" cy="1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3" descr="C:\Users\malenkova\Documents\beeimgtmp-20220721-1418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37" y="3204691"/>
            <a:ext cx="2229398" cy="18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Липчанам напоминают о пользе и удобстве платформы ГИС ЖКХ | Официальный  сайт города Липец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68" y="2412916"/>
            <a:ext cx="1960885" cy="1818564"/>
          </a:xfrm>
          <a:prstGeom prst="hexagon">
            <a:avLst>
              <a:gd name="adj" fmla="val 24704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191214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205612" y="1628811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Размещение информации в ГИС ЖКХ | СТЕ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7"/>
          <a:stretch/>
        </p:blipFill>
        <p:spPr bwMode="auto">
          <a:xfrm>
            <a:off x="274237" y="1735869"/>
            <a:ext cx="4912981" cy="3657724"/>
          </a:xfrm>
          <a:prstGeom prst="hexagon">
            <a:avLst>
              <a:gd name="adj" fmla="val 26767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64361" y="2556619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Вход в личный кабинет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6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802" y="1620515"/>
            <a:ext cx="11333658" cy="16782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входа в личный кабинет требуется авторизация в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ЕСИА*.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Откройте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главную страницу официального сайта ГИС ЖКХ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https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://dom.gosuslugi.ru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) 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нажмите на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кнопку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4" y="3780755"/>
            <a:ext cx="10164084" cy="20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874" y="6445051"/>
            <a:ext cx="6480719" cy="432848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*Единая система идентификации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аутентификации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0908977" y="3460427"/>
            <a:ext cx="748483" cy="8983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-496" y="0"/>
            <a:ext cx="8474397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личный кабинет</a:t>
            </a:r>
          </a:p>
        </p:txBody>
      </p:sp>
      <p:sp>
        <p:nvSpPr>
          <p:cNvPr id="14" name="Параллелограмм 13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62670" y="2772643"/>
            <a:ext cx="1152128" cy="3600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Войти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2801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926</Words>
  <Application>Microsoft Office PowerPoint</Application>
  <PresentationFormat>Произвольный</PresentationFormat>
  <Paragraphs>194</Paragraphs>
  <Slides>39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использования  ГИС ЖКХ</vt:lpstr>
      <vt:lpstr>Презентация PowerPoint</vt:lpstr>
      <vt:lpstr>Презентация PowerPoint</vt:lpstr>
      <vt:lpstr>Презентация PowerPoint</vt:lpstr>
      <vt:lpstr>Вход в личный кабинет</vt:lpstr>
      <vt:lpstr>Вход в личный кабинет</vt:lpstr>
      <vt:lpstr>Вход в личный кабинет</vt:lpstr>
      <vt:lpstr>Вход в личный кабинет</vt:lpstr>
      <vt:lpstr>Вход в личный кабинет</vt:lpstr>
      <vt:lpstr>Презентация PowerPoint</vt:lpstr>
      <vt:lpstr>Сведения о пользователе</vt:lpstr>
      <vt:lpstr>Презентация PowerPoint</vt:lpstr>
      <vt:lpstr>Сведения о доме и управляющей организации</vt:lpstr>
      <vt:lpstr>Сведения о доме и управляющей организации</vt:lpstr>
      <vt:lpstr>Презентация PowerPoint</vt:lpstr>
      <vt:lpstr>Подключение лицевого счета</vt:lpstr>
      <vt:lpstr>Подключение лицевого счета</vt:lpstr>
      <vt:lpstr>Презентация PowerPoint</vt:lpstr>
      <vt:lpstr>Внесение показаний приборов учета</vt:lpstr>
      <vt:lpstr>Внесение показаний приборов учета</vt:lpstr>
      <vt:lpstr>Презентация PowerPoint</vt:lpstr>
      <vt:lpstr>Оплата жилищно-коммунальных услуг</vt:lpstr>
      <vt:lpstr>Оплата жилищно-коммунальных услуг</vt:lpstr>
      <vt:lpstr>Оплата жилищно-коммунальных услуг</vt:lpstr>
      <vt:lpstr>Оплата жилищно-коммунальных услуг</vt:lpstr>
      <vt:lpstr>Презентация PowerPoint</vt:lpstr>
      <vt:lpstr>Направление обращений</vt:lpstr>
      <vt:lpstr>Направление обращений</vt:lpstr>
      <vt:lpstr>Презентация PowerPoint</vt:lpstr>
      <vt:lpstr>Голосование по благоустройству</vt:lpstr>
      <vt:lpstr>Презентация PowerPoint</vt:lpstr>
      <vt:lpstr>Вход в мобильное приложение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Янина Маленкова</dc:creator>
  <cp:lastModifiedBy>Учётная Запись</cp:lastModifiedBy>
  <cp:revision>195</cp:revision>
  <dcterms:created xsi:type="dcterms:W3CDTF">2022-07-21T01:19:59Z</dcterms:created>
  <dcterms:modified xsi:type="dcterms:W3CDTF">2022-09-15T07:52:38Z</dcterms:modified>
</cp:coreProperties>
</file>