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4"/>
  </p:notesMasterIdLst>
  <p:sldIdLst>
    <p:sldId id="309" r:id="rId3"/>
    <p:sldId id="310" r:id="rId4"/>
    <p:sldId id="311" r:id="rId5"/>
    <p:sldId id="305" r:id="rId6"/>
    <p:sldId id="308" r:id="rId7"/>
    <p:sldId id="278" r:id="rId8"/>
    <p:sldId id="272" r:id="rId9"/>
    <p:sldId id="274" r:id="rId10"/>
    <p:sldId id="293" r:id="rId11"/>
    <p:sldId id="295" r:id="rId12"/>
    <p:sldId id="306" r:id="rId13"/>
    <p:sldId id="288" r:id="rId14"/>
    <p:sldId id="303" r:id="rId15"/>
    <p:sldId id="301" r:id="rId16"/>
    <p:sldId id="282" r:id="rId17"/>
    <p:sldId id="316" r:id="rId18"/>
    <p:sldId id="314" r:id="rId19"/>
    <p:sldId id="307" r:id="rId20"/>
    <p:sldId id="313" r:id="rId21"/>
    <p:sldId id="280" r:id="rId22"/>
    <p:sldId id="312" r:id="rId23"/>
  </p:sldIdLst>
  <p:sldSz cx="11522075" cy="6480175"/>
  <p:notesSz cx="6797675" cy="9928225"/>
  <p:defaultTextStyle>
    <a:defPPr>
      <a:defRPr lang="ru-RU"/>
    </a:defPPr>
    <a:lvl1pPr marL="0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241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482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723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964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6205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446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687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928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DCF"/>
    <a:srgbClr val="FDA9D9"/>
    <a:srgbClr val="40D8E0"/>
    <a:srgbClr val="F9459F"/>
    <a:srgbClr val="D777D7"/>
    <a:srgbClr val="FC96C4"/>
    <a:srgbClr val="A11F44"/>
    <a:srgbClr val="003300"/>
    <a:srgbClr val="ED3B37"/>
    <a:srgbClr val="9DD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2" autoAdjust="0"/>
    <p:restoredTop sz="90116" autoAdjust="0"/>
  </p:normalViewPr>
  <p:slideViewPr>
    <p:cSldViewPr>
      <p:cViewPr varScale="1">
        <p:scale>
          <a:sx n="102" d="100"/>
          <a:sy n="102" d="100"/>
        </p:scale>
        <p:origin x="186" y="72"/>
      </p:cViewPr>
      <p:guideLst>
        <p:guide orient="horz" pos="2041"/>
        <p:guide pos="681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sng" strike="noStrike" kern="1200" baseline="0">
                <a:solidFill>
                  <a:srgbClr val="CA0668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ru-RU" sz="1600" u="sng" dirty="0" smtClean="0">
                <a:solidFill>
                  <a:srgbClr val="CA0668"/>
                </a:solidFill>
                <a:latin typeface="Arial Black" panose="020B0A04020102020204" pitchFamily="34" charset="0"/>
              </a:rPr>
              <a:t>2023 </a:t>
            </a:r>
            <a:r>
              <a:rPr lang="ru-RU" sz="1600" u="sng" dirty="0">
                <a:solidFill>
                  <a:srgbClr val="CA0668"/>
                </a:solidFill>
                <a:latin typeface="Arial Black" panose="020B0A04020102020204" pitchFamily="34" charset="0"/>
              </a:rPr>
              <a:t>год</a:t>
            </a:r>
          </a:p>
        </c:rich>
      </c:tx>
      <c:layout>
        <c:manualLayout>
          <c:xMode val="edge"/>
          <c:yMode val="edge"/>
          <c:x val="0.10670238515672779"/>
          <c:y val="4.24970453672082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sng" strike="noStrike" kern="1200" baseline="0">
              <a:solidFill>
                <a:srgbClr val="CA0668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374132643073108"/>
          <c:w val="0.53602387740862933"/>
          <c:h val="0.665899549735714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A93E-493E-823A-84E6354BB7BD}"/>
              </c:ext>
            </c:extLst>
          </c:dPt>
          <c:dPt>
            <c:idx val="1"/>
            <c:bubble3D val="0"/>
            <c:spPr>
              <a:solidFill>
                <a:srgbClr val="EE444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A93E-493E-823A-84E6354BB7BD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A93E-493E-823A-84E6354BB7B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36,4%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3E-493E-823A-84E6354BB7B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3,2%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3E-493E-823A-84E6354BB7B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60,4%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93E-493E-823A-84E6354BB7BD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6C3804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-                        6 818,8 млн. рублей</c:v>
                </c:pt>
                <c:pt idx="1">
                  <c:v>неналоговые доходы -                 603,3 млн. рублей</c:v>
                </c:pt>
                <c:pt idx="2">
                  <c:v>безвозмездные поступления -               11 300,0 млн.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36.4</c:v>
                </c:pt>
                <c:pt idx="1">
                  <c:v>3.2</c:v>
                </c:pt>
                <c:pt idx="2">
                  <c:v>60.4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93E-493E-823A-84E6354BB7B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3300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3300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3300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49515509117690126"/>
          <c:y val="0.276033758945468"/>
          <c:w val="0.45279633684994935"/>
          <c:h val="0.626610909301836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3300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CA0668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>
                <a:solidFill>
                  <a:srgbClr val="CA0668"/>
                </a:solidFill>
                <a:latin typeface="Arial Black" panose="020B0A04020102020204" pitchFamily="34" charset="0"/>
              </a:rPr>
              <a:t>2022</a:t>
            </a:r>
            <a:endParaRPr lang="en-US" sz="1600" dirty="0">
              <a:solidFill>
                <a:srgbClr val="CA0668"/>
              </a:solidFill>
              <a:latin typeface="Arial Black" panose="020B0A040201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CA0668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en-US" sz="1600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202</a:t>
            </a:r>
            <a:r>
              <a:rPr lang="ru-RU" sz="1600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  <a:r>
              <a:rPr lang="en-US" sz="1600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1600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год</a:t>
            </a:r>
            <a:endParaRPr lang="en-US" sz="1600" u="sng" dirty="0">
              <a:solidFill>
                <a:srgbClr val="C00000"/>
              </a:solidFill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25024049057304676"/>
          <c:y val="3.0994773699717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C00000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Pt>
            <c:idx val="0"/>
            <c:bubble3D val="0"/>
            <c:spPr>
              <a:solidFill>
                <a:srgbClr val="9DDB53"/>
              </a:solidFill>
              <a:ln w="19050">
                <a:solidFill>
                  <a:srgbClr val="FFC00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48A0-4B7C-969A-D9E1C2E8386D}"/>
              </c:ext>
            </c:extLst>
          </c:dPt>
          <c:dPt>
            <c:idx val="1"/>
            <c:bubble3D val="0"/>
            <c:spPr>
              <a:solidFill>
                <a:srgbClr val="F73178"/>
              </a:solidFill>
              <a:ln w="19050">
                <a:solidFill>
                  <a:srgbClr val="C0000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3-48A0-4B7C-969A-D9E1C2E8386D}"/>
              </c:ext>
            </c:extLst>
          </c:dPt>
          <c:dLbls>
            <c:dLbl>
              <c:idx val="0"/>
              <c:layout>
                <c:manualLayout>
                  <c:x val="-0.24931678499449722"/>
                  <c:y val="4.72549338939638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0330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A0-4B7C-969A-D9E1C2E8386D}"/>
                </c:ext>
              </c:extLst>
            </c:dLbl>
            <c:dLbl>
              <c:idx val="1"/>
              <c:layout>
                <c:manualLayout>
                  <c:x val="0.23497439849634477"/>
                  <c:y val="5.15547132937535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A0-4B7C-969A-D9E1C2E838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00" b="1" i="0" u="none" strike="noStrike" kern="1200" baseline="0">
                    <a:solidFill>
                      <a:srgbClr val="00330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0.56299999999999994</c:v>
                </c:pt>
                <c:pt idx="1">
                  <c:v>0.437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A0-4B7C-969A-D9E1C2E83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en-US" sz="1600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202</a:t>
            </a:r>
            <a:r>
              <a:rPr lang="ru-RU" sz="1600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3</a:t>
            </a:r>
            <a:r>
              <a:rPr lang="en-US" sz="1600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1600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год</a:t>
            </a:r>
            <a:endParaRPr lang="en-US" sz="1600" u="sng" dirty="0">
              <a:solidFill>
                <a:srgbClr val="C00000"/>
              </a:solidFill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32916978441951922"/>
          <c:y val="2.66409048855897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C00000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945873077594553"/>
          <c:y val="0.16170264954644373"/>
          <c:w val="0.44022043185677784"/>
          <c:h val="0.796508850517121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Pt>
            <c:idx val="0"/>
            <c:bubble3D val="0"/>
            <c:spPr>
              <a:solidFill>
                <a:srgbClr val="9DDB53"/>
              </a:solidFill>
              <a:ln w="19050">
                <a:solidFill>
                  <a:srgbClr val="00330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F895-4CBA-BB9F-289F063BD93E}"/>
              </c:ext>
            </c:extLst>
          </c:dPt>
          <c:dPt>
            <c:idx val="1"/>
            <c:bubble3D val="0"/>
            <c:spPr>
              <a:solidFill>
                <a:srgbClr val="F73178"/>
              </a:solidFill>
              <a:ln w="19050">
                <a:solidFill>
                  <a:srgbClr val="C0000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3-F895-4CBA-BB9F-289F063BD93E}"/>
              </c:ext>
            </c:extLst>
          </c:dPt>
          <c:dLbls>
            <c:dLbl>
              <c:idx val="0"/>
              <c:layout>
                <c:manualLayout>
                  <c:x val="-0.21688517126617154"/>
                  <c:y val="3.85857194183361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95-4CBA-BB9F-289F063BD93E}"/>
                </c:ext>
              </c:extLst>
            </c:dLbl>
            <c:dLbl>
              <c:idx val="1"/>
              <c:layout>
                <c:manualLayout>
                  <c:x val="0.20339003135413203"/>
                  <c:y val="3.09562455657564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900" b="1" i="0" u="none" strike="noStrike" kern="1200" baseline="0">
                      <a:solidFill>
                        <a:srgbClr val="00330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95-4CBA-BB9F-289F063BD9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330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0.56699999999999995</c:v>
                </c:pt>
                <c:pt idx="1">
                  <c:v>0.433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95-4CBA-BB9F-289F063BD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589429357119259E-2"/>
          <c:y val="3.1108883804917432E-2"/>
          <c:w val="0.9079425733512908"/>
          <c:h val="0.541660423290838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4"/>
          <c:dPt>
            <c:idx val="0"/>
            <c:bubble3D val="0"/>
            <c:spPr>
              <a:solidFill>
                <a:srgbClr val="FFFF0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6685-4C00-80F1-30990CF597A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685-4C00-80F1-30990CF597AA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685-4C00-80F1-30990CF597AA}"/>
              </c:ext>
            </c:extLst>
          </c:dPt>
          <c:dPt>
            <c:idx val="3"/>
            <c:bubble3D val="0"/>
            <c:explosion val="3"/>
            <c:spPr>
              <a:solidFill>
                <a:srgbClr val="FDA9D9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6685-4C00-80F1-30990CF597AA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685-4C00-80F1-30990CF597AA}"/>
              </c:ext>
            </c:extLst>
          </c:dPt>
          <c:dLbls>
            <c:dLbl>
              <c:idx val="0"/>
              <c:layout>
                <c:manualLayout>
                  <c:x val="-0.12562864743091809"/>
                  <c:y val="7.2694236894560949E-2"/>
                </c:manualLayout>
              </c:layout>
              <c:tx>
                <c:rich>
                  <a:bodyPr/>
                  <a:lstStyle/>
                  <a:p>
                    <a:fld id="{08ABD254-CAA6-44E5-9FD0-5E4703518E9B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685-4C00-80F1-30990CF597AA}"/>
                </c:ext>
              </c:extLst>
            </c:dLbl>
            <c:dLbl>
              <c:idx val="1"/>
              <c:layout>
                <c:manualLayout>
                  <c:x val="-2.3407594164012391E-2"/>
                  <c:y val="-2.5533669295909639E-2"/>
                </c:manualLayout>
              </c:layout>
              <c:tx>
                <c:rich>
                  <a:bodyPr/>
                  <a:lstStyle/>
                  <a:p>
                    <a:fld id="{66B6D509-4E65-4C83-A6C2-7565A6F352A5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685-4C00-80F1-30990CF597AA}"/>
                </c:ext>
              </c:extLst>
            </c:dLbl>
            <c:dLbl>
              <c:idx val="2"/>
              <c:layout>
                <c:manualLayout>
                  <c:x val="-8.2061824377576212E-2"/>
                  <c:y val="1.9141889001146907E-3"/>
                </c:manualLayout>
              </c:layout>
              <c:tx>
                <c:rich>
                  <a:bodyPr/>
                  <a:lstStyle/>
                  <a:p>
                    <a:fld id="{808C2D60-AF53-41C3-9960-C267F71D6F78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685-4C00-80F1-30990CF597AA}"/>
                </c:ext>
              </c:extLst>
            </c:dLbl>
            <c:dLbl>
              <c:idx val="3"/>
              <c:layout>
                <c:manualLayout>
                  <c:x val="0.12705794994534028"/>
                  <c:y val="-0.19673201957976227"/>
                </c:manualLayout>
              </c:layout>
              <c:tx>
                <c:rich>
                  <a:bodyPr/>
                  <a:lstStyle/>
                  <a:p>
                    <a:fld id="{200832C3-FDE4-4F1F-AE49-83FA14601F25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685-4C00-80F1-30990CF597AA}"/>
                </c:ext>
              </c:extLst>
            </c:dLbl>
            <c:dLbl>
              <c:idx val="4"/>
              <c:layout>
                <c:manualLayout>
                  <c:x val="0.19465997671881224"/>
                  <c:y val="5.4751960569187852E-2"/>
                </c:manualLayout>
              </c:layout>
              <c:tx>
                <c:rich>
                  <a:bodyPr/>
                  <a:lstStyle/>
                  <a:p>
                    <a:fld id="{A8629075-6FBC-4322-B024-A0DBF4E0BB47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685-4C00-80F1-30990CF597AA}"/>
                </c:ext>
              </c:extLst>
            </c:dLbl>
            <c:spPr>
              <a:solidFill>
                <a:srgbClr val="FEFDCF">
                  <a:alpha val="70000"/>
                </a:srgbClr>
              </a:solidFill>
              <a:ln>
                <a:solidFill>
                  <a:srgbClr val="FEFDCF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Лист1!$A$2:$A$6</c:f>
              <c:strCache>
                <c:ptCount val="5"/>
                <c:pt idx="0">
                  <c:v>Демография </c:v>
                </c:pt>
                <c:pt idx="1">
                  <c:v>Культура </c:v>
                </c:pt>
                <c:pt idx="2">
                  <c:v>Жилье и городская среда </c:v>
                </c:pt>
                <c:pt idx="3">
                  <c:v>Безопасные и качественные автомобильные дороги</c:v>
                </c:pt>
                <c:pt idx="4">
                  <c:v>Образование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13.7</c:v>
                </c:pt>
                <c:pt idx="1">
                  <c:v>0.2</c:v>
                </c:pt>
                <c:pt idx="2">
                  <c:v>19.899999999999999</c:v>
                </c:pt>
                <c:pt idx="3">
                  <c:v>39.1</c:v>
                </c:pt>
                <c:pt idx="4">
                  <c:v>27.1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85-4C00-80F1-30990CF597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124015472737462E-2"/>
          <c:y val="0.61748921887836161"/>
          <c:w val="0.94700003483966622"/>
          <c:h val="0.346802219896718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rgbClr val="003300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003190391268708E-2"/>
          <c:y val="7.7379831531904739E-2"/>
          <c:w val="0.95281148710439012"/>
          <c:h val="0.552852325133935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4"/>
          <c:dPt>
            <c:idx val="0"/>
            <c:bubble3D val="0"/>
            <c:spPr>
              <a:solidFill>
                <a:srgbClr val="FFFF0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F7B-49BD-941C-31AD67918C8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F7B-49BD-941C-31AD67918C8A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F7B-49BD-941C-31AD67918C8A}"/>
              </c:ext>
            </c:extLst>
          </c:dPt>
          <c:dPt>
            <c:idx val="3"/>
            <c:bubble3D val="0"/>
            <c:spPr>
              <a:solidFill>
                <a:srgbClr val="FDA9D9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F7B-49BD-941C-31AD67918C8A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F7B-49BD-941C-31AD67918C8A}"/>
              </c:ext>
            </c:extLst>
          </c:dPt>
          <c:dLbls>
            <c:dLbl>
              <c:idx val="0"/>
              <c:layout>
                <c:manualLayout>
                  <c:x val="-6.0053573036218534E-2"/>
                  <c:y val="-5.738418341514037E-3"/>
                </c:manualLayout>
              </c:layout>
              <c:tx>
                <c:rich>
                  <a:bodyPr/>
                  <a:lstStyle/>
                  <a:p>
                    <a:fld id="{0A5CCE6E-C7A4-4CCA-8CA3-7D2429A2E1E7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F7B-49BD-941C-31AD67918C8A}"/>
                </c:ext>
              </c:extLst>
            </c:dLbl>
            <c:dLbl>
              <c:idx val="1"/>
              <c:layout>
                <c:manualLayout>
                  <c:x val="3.7056969420076115E-2"/>
                  <c:y val="1.0035903036693907E-2"/>
                </c:manualLayout>
              </c:layout>
              <c:tx>
                <c:rich>
                  <a:bodyPr/>
                  <a:lstStyle/>
                  <a:p>
                    <a:fld id="{FC7FD8CC-F27A-473B-9918-F7A22C5B5E6D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F7B-49BD-941C-31AD67918C8A}"/>
                </c:ext>
              </c:extLst>
            </c:dLbl>
            <c:dLbl>
              <c:idx val="2"/>
              <c:layout>
                <c:manualLayout>
                  <c:x val="-0.21931726674269617"/>
                  <c:y val="5.6125903329609123E-2"/>
                </c:manualLayout>
              </c:layout>
              <c:tx>
                <c:rich>
                  <a:bodyPr/>
                  <a:lstStyle/>
                  <a:p>
                    <a:fld id="{CEE89587-FA26-46AE-8556-E30DFBE991C3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F7B-49BD-941C-31AD67918C8A}"/>
                </c:ext>
              </c:extLst>
            </c:dLbl>
            <c:dLbl>
              <c:idx val="3"/>
              <c:layout>
                <c:manualLayout>
                  <c:x val="0.14639638909456276"/>
                  <c:y val="-0.20593069625947266"/>
                </c:manualLayout>
              </c:layout>
              <c:tx>
                <c:rich>
                  <a:bodyPr/>
                  <a:lstStyle/>
                  <a:p>
                    <a:fld id="{68654B5F-977B-4D62-B25B-5DEC4400BDDD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F7B-49BD-941C-31AD67918C8A}"/>
                </c:ext>
              </c:extLst>
            </c:dLbl>
            <c:dLbl>
              <c:idx val="4"/>
              <c:layout>
                <c:manualLayout>
                  <c:x val="0.20459911219625326"/>
                  <c:y val="6.7580305302147092E-2"/>
                </c:manualLayout>
              </c:layout>
              <c:tx>
                <c:rich>
                  <a:bodyPr/>
                  <a:lstStyle/>
                  <a:p>
                    <a:fld id="{8C68BF4E-F937-4888-BD52-DBD8A45E862E}" type="VALUE">
                      <a:rPr lang="en-US" sz="1400" smtClean="0"/>
                      <a:pPr/>
                      <a:t>[ЗНАЧЕНИЕ]</a:t>
                    </a:fld>
                    <a:r>
                      <a:rPr lang="en-US" sz="1400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945113610505298"/>
                      <c:h val="5.552225169780313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F7B-49BD-941C-31AD67918C8A}"/>
                </c:ext>
              </c:extLst>
            </c:dLbl>
            <c:spPr>
              <a:solidFill>
                <a:srgbClr val="FEFDCF">
                  <a:alpha val="70000"/>
                </a:srgbClr>
              </a:solidFill>
              <a:ln>
                <a:solidFill>
                  <a:srgbClr val="FEFDCF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Лист1!$A$2:$A$6</c:f>
              <c:strCache>
                <c:ptCount val="5"/>
                <c:pt idx="0">
                  <c:v>Демография</c:v>
                </c:pt>
                <c:pt idx="1">
                  <c:v>Культура </c:v>
                </c:pt>
                <c:pt idx="2">
                  <c:v>Жилье и городская среда </c:v>
                </c:pt>
                <c:pt idx="3">
                  <c:v>Безопасные и качественные автомобильные  дороги </c:v>
                </c:pt>
                <c:pt idx="4">
                  <c:v>Образование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1.5</c:v>
                </c:pt>
                <c:pt idx="1">
                  <c:v>0.3</c:v>
                </c:pt>
                <c:pt idx="2">
                  <c:v>25.9</c:v>
                </c:pt>
                <c:pt idx="3">
                  <c:v>54.2</c:v>
                </c:pt>
                <c:pt idx="4">
                  <c:v>18.100000000000001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F7B-49BD-941C-31AD67918C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094628972916003E-3"/>
          <c:y val="0.65828398674873223"/>
          <c:w val="0.95177836810979821"/>
          <c:h val="0.341526797870185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rgbClr val="003300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65439207219797E-2"/>
          <c:y val="6.1436947309351959E-2"/>
          <c:w val="0.94834560792780187"/>
          <c:h val="0.55781244566558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4"/>
          <c:dPt>
            <c:idx val="0"/>
            <c:bubble3D val="0"/>
            <c:spPr>
              <a:solidFill>
                <a:srgbClr val="FFFF0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C80-4A8F-92C2-C12C4554FFF2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C80-4A8F-92C2-C12C4554FFF2}"/>
              </c:ext>
            </c:extLst>
          </c:dPt>
          <c:dPt>
            <c:idx val="2"/>
            <c:bubble3D val="0"/>
            <c:spPr>
              <a:solidFill>
                <a:srgbClr val="FDA9D9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C80-4A8F-92C2-C12C4554FFF2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C80-4A8F-92C2-C12C4554FFF2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C80-4A8F-92C2-C12C4554FFF2}"/>
              </c:ext>
            </c:extLst>
          </c:dPt>
          <c:dLbls>
            <c:dLbl>
              <c:idx val="0"/>
              <c:layout>
                <c:manualLayout>
                  <c:x val="6.5992522046071575E-2"/>
                  <c:y val="1.9519198524480216E-3"/>
                </c:manualLayout>
              </c:layout>
              <c:tx>
                <c:rich>
                  <a:bodyPr/>
                  <a:lstStyle/>
                  <a:p>
                    <a:fld id="{89E856C4-AA52-493A-8E2E-4AFA95B14B4E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C80-4A8F-92C2-C12C4554FFF2}"/>
                </c:ext>
              </c:extLst>
            </c:dLbl>
            <c:dLbl>
              <c:idx val="1"/>
              <c:layout>
                <c:manualLayout>
                  <c:x val="-0.19448454998044312"/>
                  <c:y val="4.2254015090601983E-2"/>
                </c:manualLayout>
              </c:layout>
              <c:tx>
                <c:rich>
                  <a:bodyPr/>
                  <a:lstStyle/>
                  <a:p>
                    <a:fld id="{59A9A37A-407C-49E7-A2D4-341D61788F0C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C80-4A8F-92C2-C12C4554FFF2}"/>
                </c:ext>
              </c:extLst>
            </c:dLbl>
            <c:dLbl>
              <c:idx val="2"/>
              <c:layout>
                <c:manualLayout>
                  <c:x val="0.26463024295943777"/>
                  <c:y val="-8.7128753023461389E-2"/>
                </c:manualLayout>
              </c:layout>
              <c:tx>
                <c:rich>
                  <a:bodyPr/>
                  <a:lstStyle/>
                  <a:p>
                    <a:fld id="{0AE566F8-CE63-47D6-AB89-BC867115BDE1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C80-4A8F-92C2-C12C4554FFF2}"/>
                </c:ext>
              </c:extLst>
            </c:dLbl>
            <c:dLbl>
              <c:idx val="3"/>
              <c:layout>
                <c:manualLayout>
                  <c:x val="-9.0908378324687789E-2"/>
                  <c:y val="1.0546118072948765E-2"/>
                </c:manualLayout>
              </c:layout>
              <c:tx>
                <c:rich>
                  <a:bodyPr/>
                  <a:lstStyle/>
                  <a:p>
                    <a:fld id="{5D40587F-340B-4773-A24C-EE3213B18A6F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C80-4A8F-92C2-C12C4554FFF2}"/>
                </c:ext>
              </c:extLst>
            </c:dLbl>
            <c:dLbl>
              <c:idx val="4"/>
              <c:layout>
                <c:manualLayout>
                  <c:x val="0.16580109595075437"/>
                  <c:y val="7.0173622352113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18551036140552"/>
                      <c:h val="6.07088857977366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C80-4A8F-92C2-C12C4554FFF2}"/>
                </c:ext>
              </c:extLst>
            </c:dLbl>
            <c:spPr>
              <a:solidFill>
                <a:srgbClr val="FEFDCF">
                  <a:alpha val="70000"/>
                </a:srgbClr>
              </a:solidFill>
              <a:ln>
                <a:solidFill>
                  <a:srgbClr val="FEFDCF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Демография </c:v>
                </c:pt>
                <c:pt idx="1">
                  <c:v>Жилье и городская среда</c:v>
                </c:pt>
                <c:pt idx="2">
                  <c:v>Безопасные и качественные автомобильные  дороги  </c:v>
                </c:pt>
                <c:pt idx="3">
                  <c:v>Образование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1.3</c:v>
                </c:pt>
                <c:pt idx="1">
                  <c:v>46.8</c:v>
                </c:pt>
                <c:pt idx="2">
                  <c:v>51.6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C80-4A8F-92C2-C12C4554FF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59958113038612E-2"/>
          <c:y val="0.65888057511737075"/>
          <c:w val="0.91089558981525254"/>
          <c:h val="0.327042795932193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rgbClr val="003300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963291571903285E-2"/>
          <c:y val="5.0234197940866109E-2"/>
          <c:w val="0.83445077675453294"/>
          <c:h val="0.825937298810843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Pt>
            <c:idx val="0"/>
            <c:bubble3D val="0"/>
            <c:explosion val="6"/>
            <c:spPr>
              <a:solidFill>
                <a:srgbClr val="9DDB53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62E0-4210-B5C4-4E22906E3CF3}"/>
              </c:ext>
            </c:extLst>
          </c:dPt>
          <c:dPt>
            <c:idx val="1"/>
            <c:bubble3D val="0"/>
            <c:explosion val="11"/>
            <c:spPr>
              <a:solidFill>
                <a:srgbClr val="D777D7"/>
              </a:solidFill>
              <a:ln w="25400">
                <a:solidFill>
                  <a:srgbClr val="7030A0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rgbClr val="7030A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2E0-4210-B5C4-4E22906E3CF3}"/>
              </c:ext>
            </c:extLst>
          </c:dPt>
          <c:dPt>
            <c:idx val="2"/>
            <c:bubble3D val="0"/>
            <c:spPr>
              <a:solidFill>
                <a:srgbClr val="FCF60A"/>
              </a:solidFill>
              <a:ln w="25400">
                <a:solidFill>
                  <a:srgbClr val="FFC000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rgbClr val="FFC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2E0-4210-B5C4-4E22906E3CF3}"/>
              </c:ext>
            </c:extLst>
          </c:dPt>
          <c:dLbls>
            <c:dLbl>
              <c:idx val="0"/>
              <c:layout>
                <c:manualLayout>
                  <c:x val="-0.26428627545485278"/>
                  <c:y val="-0.1019879235132530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56,5%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2E0-4210-B5C4-4E22906E3CF3}"/>
                </c:ext>
              </c:extLst>
            </c:dLbl>
            <c:dLbl>
              <c:idx val="1"/>
              <c:layout>
                <c:manualLayout>
                  <c:x val="0.18504377056227761"/>
                  <c:y val="-8.0268661621782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3300"/>
                        </a:solidFill>
                      </a:rPr>
                      <a:t>36,3%</a:t>
                    </a:r>
                    <a:endParaRPr lang="en-US" dirty="0">
                      <a:solidFill>
                        <a:srgbClr val="0033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2E0-4210-B5C4-4E22906E3CF3}"/>
                </c:ext>
              </c:extLst>
            </c:dLbl>
            <c:dLbl>
              <c:idx val="2"/>
              <c:layout>
                <c:manualLayout>
                  <c:x val="9.8417419144294555E-2"/>
                  <c:y val="6.08659024461480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2E0-4210-B5C4-4E22906E3CF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33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56.5</c:v>
                </c:pt>
                <c:pt idx="1">
                  <c:v>36.299999999999997</c:v>
                </c:pt>
                <c:pt idx="2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E0-4210-B5C4-4E22906E3C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rgbClr val="F5F9DF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sng" strike="noStrike" kern="1200" baseline="0">
                <a:solidFill>
                  <a:srgbClr val="CA0668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ru-RU" sz="1600" u="sng" dirty="0" smtClean="0">
                <a:solidFill>
                  <a:srgbClr val="CA0668"/>
                </a:solidFill>
                <a:latin typeface="Arial Black" panose="020B0A04020102020204" pitchFamily="34" charset="0"/>
              </a:rPr>
              <a:t>2022 </a:t>
            </a:r>
            <a:r>
              <a:rPr lang="ru-RU" sz="1600" u="sng" dirty="0">
                <a:solidFill>
                  <a:srgbClr val="CA0668"/>
                </a:solidFill>
                <a:latin typeface="Arial Black" panose="020B0A04020102020204" pitchFamily="34" charset="0"/>
              </a:rPr>
              <a:t>год</a:t>
            </a:r>
          </a:p>
        </c:rich>
      </c:tx>
      <c:layout>
        <c:manualLayout>
          <c:xMode val="edge"/>
          <c:yMode val="edge"/>
          <c:x val="0.12614828592179333"/>
          <c:y val="9.23073378858632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sng" strike="noStrike" kern="1200" baseline="0">
              <a:solidFill>
                <a:srgbClr val="CA0668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5582977840987164"/>
          <c:w val="0.53802362063897291"/>
          <c:h val="0.665801563592814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DE9-4048-B6FE-B26524945A6D}"/>
              </c:ext>
            </c:extLst>
          </c:dPt>
          <c:dPt>
            <c:idx val="1"/>
            <c:bubble3D val="0"/>
            <c:spPr>
              <a:solidFill>
                <a:srgbClr val="EE444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DE9-4048-B6FE-B26524945A6D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DE9-4048-B6FE-B26524945A6D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6C3804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r>
                      <a:rPr lang="en-US" sz="1400" b="1" dirty="0" smtClean="0">
                        <a:solidFill>
                          <a:srgbClr val="6C3804"/>
                        </a:solidFill>
                      </a:rPr>
                      <a:t>35,9%</a:t>
                    </a:r>
                    <a:endParaRPr lang="en-US" sz="1400" b="1" dirty="0">
                      <a:solidFill>
                        <a:srgbClr val="6C3804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6C3804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E9-4048-B6FE-B26524945A6D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6C3804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r>
                      <a:rPr lang="en-US" sz="1400" b="1" smtClean="0">
                        <a:solidFill>
                          <a:srgbClr val="6C3804"/>
                        </a:solidFill>
                      </a:rPr>
                      <a:t>3,3%</a:t>
                    </a:r>
                    <a:endParaRPr lang="en-US" sz="1400" b="1" dirty="0">
                      <a:solidFill>
                        <a:srgbClr val="6C3804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6C3804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E9-4048-B6FE-B26524945A6D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6C3804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r>
                      <a:rPr lang="en-US" sz="1400" b="1" dirty="0" smtClean="0">
                        <a:solidFill>
                          <a:srgbClr val="6C3804"/>
                        </a:solidFill>
                      </a:rPr>
                      <a:t>60,8%</a:t>
                    </a:r>
                    <a:endParaRPr lang="en-US" sz="1400" b="1" dirty="0">
                      <a:solidFill>
                        <a:srgbClr val="6C3804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6C3804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E9-4048-B6FE-B26524945A6D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6C3804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-                                         6 564,0 млн.рублей</c:v>
                </c:pt>
                <c:pt idx="1">
                  <c:v>неналоговые доходы -                     614,3 млн. рублей</c:v>
                </c:pt>
                <c:pt idx="2">
                  <c:v>безвозмездные поступления -                      11 121,2 млн.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35.9</c:v>
                </c:pt>
                <c:pt idx="1">
                  <c:v>3.3</c:v>
                </c:pt>
                <c:pt idx="2">
                  <c:v>60.8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DE9-4048-B6FE-B26524945A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218537337999396"/>
          <c:y val="0.29962503001163748"/>
          <c:w val="0.45741895557030454"/>
          <c:h val="0.663233976742154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3300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sng" strike="noStrike" kern="1200" baseline="0">
                <a:solidFill>
                  <a:srgbClr val="CA0668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ru-RU" sz="2000" u="sng" dirty="0" smtClean="0">
                <a:solidFill>
                  <a:srgbClr val="CA0668"/>
                </a:solidFill>
                <a:latin typeface="Arial Black" panose="020B0A04020102020204" pitchFamily="34" charset="0"/>
              </a:rPr>
              <a:t>2021 год </a:t>
            </a:r>
            <a:endParaRPr lang="ru-RU" sz="2000" u="sng" dirty="0">
              <a:solidFill>
                <a:srgbClr val="CA0668"/>
              </a:solidFill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1999201063079882"/>
          <c:y val="1.68439045888019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sng" strike="noStrike" kern="1200" baseline="0">
              <a:solidFill>
                <a:srgbClr val="CA0668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4522514305868317"/>
          <c:w val="0.70560705003633473"/>
          <c:h val="0.793535338784040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0BE-4766-831C-65DE28004D3B}"/>
              </c:ext>
            </c:extLst>
          </c:dPt>
          <c:dPt>
            <c:idx val="1"/>
            <c:bubble3D val="0"/>
            <c:spPr>
              <a:solidFill>
                <a:srgbClr val="EE444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0BE-4766-831C-65DE28004D3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381000" sx="152000" sy="152000" algn="ctr" rotWithShape="0">
                  <a:schemeClr val="accent6">
                    <a:lumMod val="20000"/>
                    <a:lumOff val="80000"/>
                    <a:alpha val="28000"/>
                  </a:scheme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0BE-4766-831C-65DE28004D3B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6C3804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r>
                      <a:rPr lang="en-US" sz="1800" dirty="0" smtClean="0">
                        <a:solidFill>
                          <a:srgbClr val="6C3804"/>
                        </a:solidFill>
                      </a:rPr>
                      <a:t>30,7%</a:t>
                    </a:r>
                    <a:endParaRPr lang="en-US" sz="1800" dirty="0">
                      <a:solidFill>
                        <a:srgbClr val="6C3804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6C3804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BE-4766-831C-65DE28004D3B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6C3804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r>
                      <a:rPr lang="en-US" sz="1800" dirty="0" smtClean="0">
                        <a:solidFill>
                          <a:srgbClr val="6C3804"/>
                        </a:solidFill>
                      </a:rPr>
                      <a:t>3,2%</a:t>
                    </a:r>
                    <a:endParaRPr lang="en-US" sz="1800" dirty="0">
                      <a:solidFill>
                        <a:srgbClr val="6C3804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6C3804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BE-4766-831C-65DE28004D3B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6C3804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r>
                      <a:rPr lang="en-US" sz="1800" dirty="0" smtClean="0">
                        <a:solidFill>
                          <a:srgbClr val="6C3804"/>
                        </a:solidFill>
                      </a:rPr>
                      <a:t>66,1%</a:t>
                    </a:r>
                    <a:endParaRPr lang="en-US" sz="1800" dirty="0">
                      <a:solidFill>
                        <a:srgbClr val="6C3804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6C3804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BE-4766-831C-65DE28004D3B}"/>
                </c:ext>
              </c:extLst>
            </c:dLbl>
            <c:numFmt formatCode="General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6C3804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- 6 398,8 млн. рублей</c:v>
                </c:pt>
                <c:pt idx="1">
                  <c:v>неналоговые доходы - 665,4 млн. рублей</c:v>
                </c:pt>
                <c:pt idx="2">
                  <c:v>безвозмездные поступления - 13 803,2 млн. рублей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30.7</c:v>
                </c:pt>
                <c:pt idx="1">
                  <c:v>3.2</c:v>
                </c:pt>
                <c:pt idx="2">
                  <c:v>66.099999999999994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0BE-4766-831C-65DE28004D3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025464955558065"/>
          <c:y val="0.22606440542718337"/>
          <c:w val="0.45948241096571074"/>
          <c:h val="0.61259391724192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3300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104544353126844E-2"/>
          <c:y val="3.5259830807846053E-2"/>
          <c:w val="0.64953396974810551"/>
          <c:h val="0.700393076372422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 налоги и сборы</c:v>
                </c:pt>
              </c:strCache>
            </c:strRef>
          </c:tx>
          <c:spPr>
            <a:solidFill>
              <a:srgbClr val="5C9C3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330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6 398,8 млн. рублей</c:v>
                </c:pt>
                <c:pt idx="1">
                  <c:v>6 564,0 млн. рублей</c:v>
                </c:pt>
                <c:pt idx="2">
                  <c:v>6 818,8 млн. рублей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635.79999999999995</c:v>
                </c:pt>
                <c:pt idx="1">
                  <c:v>586.79999999999995</c:v>
                </c:pt>
                <c:pt idx="2">
                  <c:v>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ED-4D8B-82EE-562E37255F9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                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330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6 398,8 млн. рублей</c:v>
                </c:pt>
                <c:pt idx="1">
                  <c:v>6 564,0 млн. рублей</c:v>
                </c:pt>
                <c:pt idx="2">
                  <c:v>6 818,8 млн. рублей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650</c:v>
                </c:pt>
                <c:pt idx="1">
                  <c:v>655</c:v>
                </c:pt>
                <c:pt idx="2">
                  <c:v>660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ED-4D8B-82EE-562E37255F9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налог, взимаемый в связи с применением упрощенной системы налогообложения</c:v>
                </c:pt>
              </c:strCache>
            </c:strRef>
          </c:tx>
          <c:spPr>
            <a:solidFill>
              <a:srgbClr val="EE444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330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6 398,8 млн. рублей</c:v>
                </c:pt>
                <c:pt idx="1">
                  <c:v>6 564,0 млн. рублей</c:v>
                </c:pt>
                <c:pt idx="2">
                  <c:v>6 818,8 млн. рублей</c:v>
                </c:pt>
              </c:strCache>
            </c:strRef>
          </c:cat>
          <c:val>
            <c:numRef>
              <c:f>Лист1!$D$2:$D$4</c:f>
              <c:numCache>
                <c:formatCode>#\ ##0.0</c:formatCode>
                <c:ptCount val="3"/>
                <c:pt idx="0">
                  <c:v>695.9</c:v>
                </c:pt>
                <c:pt idx="1">
                  <c:v>723.7</c:v>
                </c:pt>
                <c:pt idx="2">
                  <c:v>752.6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ED-4D8B-82EE-562E37255F9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FBF757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330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6 398,8 млн. рублей</c:v>
                </c:pt>
                <c:pt idx="1">
                  <c:v>6 564,0 млн. рублей</c:v>
                </c:pt>
                <c:pt idx="2">
                  <c:v>6 818,8 млн. рублей</c:v>
                </c:pt>
              </c:strCache>
            </c:strRef>
          </c:cat>
          <c:val>
            <c:numRef>
              <c:f>Лист1!$E$2:$E$4</c:f>
              <c:numCache>
                <c:formatCode>#\ ##0.0</c:formatCode>
                <c:ptCount val="3"/>
                <c:pt idx="0">
                  <c:v>4417.1000000000004</c:v>
                </c:pt>
                <c:pt idx="1">
                  <c:v>4598.5</c:v>
                </c:pt>
                <c:pt idx="2">
                  <c:v>4802.2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ED-4D8B-82EE-562E37255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77122488"/>
        <c:axId val="177125232"/>
      </c:barChart>
      <c:catAx>
        <c:axId val="177122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sng" strike="noStrike" kern="1200" baseline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177125232"/>
        <c:crosses val="autoZero"/>
        <c:auto val="1"/>
        <c:lblAlgn val="ctr"/>
        <c:lblOffset val="100"/>
        <c:noMultiLvlLbl val="0"/>
      </c:catAx>
      <c:valAx>
        <c:axId val="177125232"/>
        <c:scaling>
          <c:orientation val="minMax"/>
          <c:max val="6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3300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177122488"/>
        <c:crosses val="autoZero"/>
        <c:crossBetween val="between"/>
        <c:majorUnit val="1000"/>
        <c:minorUnit val="50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658600663960492"/>
          <c:y val="6.4991520634117339E-2"/>
          <c:w val="0.24218706218100342"/>
          <c:h val="0.5437759209857422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3300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3300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104544353126844E-2"/>
          <c:y val="3.5259830807846053E-2"/>
          <c:w val="0.63797688428503485"/>
          <c:h val="0.694823124228026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 неналоговые доходы
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dLbl>
              <c:idx val="0"/>
              <c:layout>
                <c:manualLayout>
                  <c:x val="-7.0817886516748218E-5"/>
                  <c:y val="2.003220294924575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136,5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C3-49BB-BE8E-FEE586B7BED7}"/>
                </c:ext>
              </c:extLst>
            </c:dLbl>
            <c:dLbl>
              <c:idx val="1"/>
              <c:layout>
                <c:manualLayout>
                  <c:x val="-5.4010272231739811E-3"/>
                  <c:y val="-4.00644058984900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C3-49BB-BE8E-FEE586B7BED7}"/>
                </c:ext>
              </c:extLst>
            </c:dLbl>
            <c:dLbl>
              <c:idx val="2"/>
              <c:layout>
                <c:manualLayout>
                  <c:x val="3.266098005571397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152,3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C3-49BB-BE8E-FEE586B7BE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330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                      год</c:v>
                </c:pt>
                <c:pt idx="1">
                  <c:v>2022                           год</c:v>
                </c:pt>
                <c:pt idx="2">
                  <c:v>2021                            год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136.5</c:v>
                </c:pt>
                <c:pt idx="1">
                  <c:v>136.4</c:v>
                </c:pt>
                <c:pt idx="2">
                  <c:v>152.30000000000001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00-466A-B505-A47C36E957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продажи материальных и нематериальных активов
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6C3-49BB-BE8E-FEE586B7BED7}"/>
                </c:ext>
              </c:extLst>
            </c:dLbl>
            <c:dLbl>
              <c:idx val="2"/>
              <c:layout>
                <c:manualLayout>
                  <c:x val="6.4472197760767199E-3"/>
                  <c:y val="-6.0096608847735253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68,4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6C3-49BB-BE8E-FEE586B7BE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330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2023                       год</c:v>
                </c:pt>
                <c:pt idx="1">
                  <c:v>2022                           год</c:v>
                </c:pt>
                <c:pt idx="2">
                  <c:v>2021                            год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35.6</c:v>
                </c:pt>
                <c:pt idx="1">
                  <c:v>57.5</c:v>
                </c:pt>
                <c:pt idx="2">
                  <c:v>68.400000000000006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00-466A-B505-A47C36E9576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сдачи в аренду муниципального имущества
</c:v>
                </c:pt>
              </c:strCache>
            </c:strRef>
          </c:tx>
          <c:spPr>
            <a:solidFill>
              <a:srgbClr val="FF339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dLbl>
              <c:idx val="0"/>
              <c:layout>
                <c:manualLayout>
                  <c:x val="9.8549392472219027E-3"/>
                  <c:y val="1.00161014746225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89,8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C3-49BB-BE8E-FEE586B7BED7}"/>
                </c:ext>
              </c:extLst>
            </c:dLbl>
            <c:dLbl>
              <c:idx val="1"/>
              <c:layout>
                <c:manualLayout>
                  <c:x val="1.1594842494928133E-3"/>
                  <c:y val="2.00322029492450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C3-49BB-BE8E-FEE586B7BED7}"/>
                </c:ext>
              </c:extLst>
            </c:dLbl>
            <c:dLbl>
              <c:idx val="2"/>
              <c:layout>
                <c:manualLayout>
                  <c:x val="6.532196011142754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134,3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C3-49BB-BE8E-FEE586B7BE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330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                      год</c:v>
                </c:pt>
                <c:pt idx="1">
                  <c:v>2022                           год</c:v>
                </c:pt>
                <c:pt idx="2">
                  <c:v>2021                            год</c:v>
                </c:pt>
              </c:strCache>
            </c:strRef>
          </c:cat>
          <c:val>
            <c:numRef>
              <c:f>Лист1!$D$2:$D$4</c:f>
              <c:numCache>
                <c:formatCode>#\ ##0.0</c:formatCode>
                <c:ptCount val="3"/>
                <c:pt idx="0">
                  <c:v>89.8</c:v>
                </c:pt>
                <c:pt idx="1">
                  <c:v>92.1</c:v>
                </c:pt>
                <c:pt idx="2">
                  <c:v>134.30000000000001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00-466A-B505-A47C36E9576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доходы, получаемые в виде арендной платы за земельные участки, государственная собственность на которые не разграничена
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dLbl>
              <c:idx val="0"/>
              <c:layout>
                <c:manualLayout>
                  <c:x val="-8.1517310023616119E-2"/>
                  <c:y val="-4.88733699780686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341,4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00-466A-B505-A47C36E95760}"/>
                </c:ext>
              </c:extLst>
            </c:dLbl>
            <c:dLbl>
              <c:idx val="1"/>
              <c:layout>
                <c:manualLayout>
                  <c:x val="-8.2592946572346684E-2"/>
                  <c:y val="-5.4639647483702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00-466A-B505-A47C36E95760}"/>
                </c:ext>
              </c:extLst>
            </c:dLbl>
            <c:dLbl>
              <c:idx val="2"/>
              <c:layout>
                <c:manualLayout>
                  <c:x val="-7.7444646980027412E-2"/>
                  <c:y val="-4.23769423350166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310,4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00-466A-B505-A47C36E957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330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                      год</c:v>
                </c:pt>
                <c:pt idx="1">
                  <c:v>2022                           год</c:v>
                </c:pt>
                <c:pt idx="2">
                  <c:v>2021                            год</c:v>
                </c:pt>
              </c:strCache>
            </c:strRef>
          </c:cat>
          <c:val>
            <c:numRef>
              <c:f>Лист1!$E$2:$E$4</c:f>
              <c:numCache>
                <c:formatCode>#\ ##0.0</c:formatCode>
                <c:ptCount val="3"/>
                <c:pt idx="0">
                  <c:v>341.4</c:v>
                </c:pt>
                <c:pt idx="1">
                  <c:v>328.3</c:v>
                </c:pt>
                <c:pt idx="2">
                  <c:v>310.39999999999998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800-466A-B505-A47C36E95760}"/>
            </c:ext>
          </c:extLst>
        </c:ser>
        <c:ser>
          <c:idx val="4"/>
          <c:order val="4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1DBE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8-3800-466A-B505-A47C36E95760}"/>
              </c:ext>
            </c:extLst>
          </c:dPt>
          <c:dPt>
            <c:idx val="1"/>
            <c:invertIfNegative val="0"/>
            <c:bubble3D val="0"/>
            <c:spPr>
              <a:solidFill>
                <a:srgbClr val="21DBE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A-3800-466A-B505-A47C36E95760}"/>
              </c:ext>
            </c:extLst>
          </c:dPt>
          <c:dPt>
            <c:idx val="2"/>
            <c:invertIfNegative val="0"/>
            <c:bubble3D val="0"/>
            <c:spPr>
              <a:solidFill>
                <a:srgbClr val="21DBE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C-3800-466A-B505-A47C36E95760}"/>
              </c:ext>
            </c:extLst>
          </c:dPt>
          <c:cat>
            <c:strRef>
              <c:f>Лист1!$A$2:$A$4</c:f>
              <c:strCache>
                <c:ptCount val="3"/>
                <c:pt idx="0">
                  <c:v>2023                       год</c:v>
                </c:pt>
                <c:pt idx="1">
                  <c:v>2022                           год</c:v>
                </c:pt>
                <c:pt idx="2">
                  <c:v>2021                            год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800-466A-B505-A47C36E957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7123664"/>
        <c:axId val="177121312"/>
      </c:barChart>
      <c:catAx>
        <c:axId val="177123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177121312"/>
        <c:crosses val="autoZero"/>
        <c:auto val="1"/>
        <c:lblAlgn val="ctr"/>
        <c:lblOffset val="100"/>
        <c:noMultiLvlLbl val="0"/>
      </c:catAx>
      <c:valAx>
        <c:axId val="177121312"/>
        <c:scaling>
          <c:orientation val="minMax"/>
          <c:max val="3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3300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17712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8752477433920234"/>
          <c:y val="0.10050187766412526"/>
          <c:w val="0.28500502687630042"/>
          <c:h val="0.7272667620641182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3300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677634209483396E-2"/>
          <c:y val="4.9875640475005145E-2"/>
          <c:w val="0.89462643881319581"/>
          <c:h val="0.769717183083307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21A0CD"/>
            </a:solidFill>
            <a:ln w="15875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5.2240392109441799E-2"/>
                  <c:y val="9.0514437028584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C3-4CF6-8D3C-FA544A81FAAD}"/>
                </c:ext>
              </c:extLst>
            </c:dLbl>
            <c:dLbl>
              <c:idx val="1"/>
              <c:layout>
                <c:manualLayout>
                  <c:x val="5.1579638624510017E-2"/>
                  <c:y val="7.5550924086416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C3-4CF6-8D3C-FA544A81FAAD}"/>
                </c:ext>
              </c:extLst>
            </c:dLbl>
            <c:dLbl>
              <c:idx val="2"/>
              <c:layout>
                <c:manualLayout>
                  <c:x val="5.7452718524840844E-2"/>
                  <c:y val="8.6362363286602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C3-4CF6-8D3C-FA544A81FA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50" b="1">
                    <a:solidFill>
                      <a:srgbClr val="003300"/>
                    </a:solidFill>
                    <a:latin typeface="Arial Black" panose="020B0A0402010202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7657.5</c:v>
                </c:pt>
                <c:pt idx="1">
                  <c:v>7735</c:v>
                </c:pt>
                <c:pt idx="2">
                  <c:v>7733.7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03-86C3-4CF6-8D3C-FA544A81FAAD}"/>
            </c:ext>
          </c:extLst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FF00">
                <a:alpha val="92000"/>
              </a:srgbClr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8546474730989656E-2"/>
                  <c:y val="-1.1002149490065644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350" b="1">
                      <a:solidFill>
                        <a:srgbClr val="0033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583151584681942E-2"/>
                      <c:h val="4.8719803586303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86C3-4CF6-8D3C-FA544A81FAAD}"/>
                </c:ext>
              </c:extLst>
            </c:dLbl>
            <c:dLbl>
              <c:idx val="1"/>
              <c:layout>
                <c:manualLayout>
                  <c:x val="2.575340990635934E-2"/>
                  <c:y val="8.283376227095501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6C3-4CF6-8D3C-FA544A81FAAD}"/>
                </c:ext>
              </c:extLst>
            </c:dLbl>
            <c:dLbl>
              <c:idx val="2"/>
              <c:layout>
                <c:manualLayout>
                  <c:x val="2.5547840194042274E-2"/>
                  <c:y val="-1.3146865516832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6C3-4CF6-8D3C-FA544A81FAA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50" b="1">
                    <a:solidFill>
                      <a:srgbClr val="003300"/>
                    </a:solidFill>
                    <a:latin typeface="Arial Black" panose="020B0A0402010202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3628.9</c:v>
                </c:pt>
                <c:pt idx="1">
                  <c:v>2419.9</c:v>
                </c:pt>
                <c:pt idx="2">
                  <c:v>2790.6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0B-86C3-4CF6-8D3C-FA544A81FAAD}"/>
            </c:ext>
          </c:extLst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64D02E">
                <a:alpha val="87843"/>
              </a:srgbClr>
            </a:solidFill>
            <a:ln w="22225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4296406987428383E-2"/>
                  <c:y val="-1.9916620154685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6C3-4CF6-8D3C-FA544A81FAAD}"/>
                </c:ext>
              </c:extLst>
            </c:dLbl>
            <c:dLbl>
              <c:idx val="1"/>
              <c:layout>
                <c:manualLayout>
                  <c:x val="1.1580132909777933E-2"/>
                  <c:y val="-2.1103261958381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6C3-4CF6-8D3C-FA544A81FAAD}"/>
                </c:ext>
              </c:extLst>
            </c:dLbl>
            <c:dLbl>
              <c:idx val="2"/>
              <c:layout>
                <c:manualLayout>
                  <c:x val="1.2117403342957186E-2"/>
                  <c:y val="-2.2616213507079392E-2"/>
                </c:manualLayout>
              </c:layout>
              <c:tx>
                <c:rich>
                  <a:bodyPr/>
                  <a:lstStyle/>
                  <a:p>
                    <a:fld id="{22C0A139-FA81-4574-8C72-2C617270A6EC}" type="VALUE">
                      <a:rPr lang="en-US">
                        <a:solidFill>
                          <a:srgbClr val="07372C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86C3-4CF6-8D3C-FA544A81FAA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50" b="1">
                    <a:solidFill>
                      <a:srgbClr val="003300"/>
                    </a:solidFill>
                    <a:latin typeface="Arial Black" panose="020B0A0402010202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#\ ##0.0</c:formatCode>
                <c:ptCount val="3"/>
                <c:pt idx="0">
                  <c:v>1224.0999999999999</c:v>
                </c:pt>
                <c:pt idx="1">
                  <c:v>660.2</c:v>
                </c:pt>
                <c:pt idx="2">
                  <c:v>490.5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0F-86C3-4CF6-8D3C-FA544A81FAAD}"/>
            </c:ext>
          </c:extLst>
        </c:ser>
        <c:ser>
          <c:idx val="4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73178">
                <a:alpha val="85098"/>
              </a:srgbClr>
            </a:solidFill>
            <a:ln w="22225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5.1196567541875189E-2"/>
                  <c:y val="2.096975637995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6C3-4CF6-8D3C-FA544A81FAAD}"/>
                </c:ext>
              </c:extLst>
            </c:dLbl>
            <c:dLbl>
              <c:idx val="1"/>
              <c:layout>
                <c:manualLayout>
                  <c:x val="1.7270327260979972E-2"/>
                  <c:y val="-1.5975441673975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6C3-4CF6-8D3C-FA544A81FAAD}"/>
                </c:ext>
              </c:extLst>
            </c:dLbl>
            <c:dLbl>
              <c:idx val="2"/>
              <c:layout>
                <c:manualLayout>
                  <c:x val="2.4753276625867536E-2"/>
                  <c:y val="-1.9647766386344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6C3-4CF6-8D3C-FA544A81FAA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50" b="1">
                    <a:solidFill>
                      <a:srgbClr val="003300"/>
                    </a:solidFill>
                    <a:latin typeface="Arial Black" panose="020B0A0402010202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Лист1!$E$2:$E$4</c:f>
              <c:numCache>
                <c:formatCode>#\ ##0.0</c:formatCode>
                <c:ptCount val="3"/>
                <c:pt idx="0">
                  <c:v>1276.7</c:v>
                </c:pt>
                <c:pt idx="1">
                  <c:v>290.8</c:v>
                </c:pt>
                <c:pt idx="2">
                  <c:v>269.60000000000002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13-86C3-4CF6-8D3C-FA544A81FAAD}"/>
            </c:ext>
          </c:extLst>
        </c:ser>
        <c:ser>
          <c:idx val="5"/>
          <c:order val="4"/>
          <c:tx>
            <c:strRef>
              <c:f>Лист1!$F$1</c:f>
              <c:strCache>
                <c:ptCount val="1"/>
                <c:pt idx="0">
                  <c:v>Безвозмедные поступления от других негосударственных организаций</c:v>
                </c:pt>
              </c:strCache>
            </c:strRef>
          </c:tx>
          <c:spPr>
            <a:solidFill>
              <a:srgbClr val="AB411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dLbl>
              <c:idx val="0"/>
              <c:layout>
                <c:manualLayout>
                  <c:x val="1.0088715379068214E-2"/>
                  <c:y val="-2.8242711466470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DB-4B8E-BDF8-8C640737943F}"/>
                </c:ext>
              </c:extLst>
            </c:dLbl>
            <c:dLbl>
              <c:idx val="1"/>
              <c:layout>
                <c:manualLayout>
                  <c:x val="1.0088715379068173E-2"/>
                  <c:y val="-1.7312340069697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DB-4B8E-BDF8-8C640737943F}"/>
                </c:ext>
              </c:extLst>
            </c:dLbl>
            <c:dLbl>
              <c:idx val="2"/>
              <c:layout>
                <c:manualLayout>
                  <c:x val="2.2419367509040566E-2"/>
                  <c:y val="-1.7563940294027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DB-4B8E-BDF8-8C64073794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50" b="1">
                    <a:solidFill>
                      <a:srgbClr val="003300"/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Лист1!$F$2:$F$4</c:f>
              <c:numCache>
                <c:formatCode>#\ ##0.0</c:formatCode>
                <c:ptCount val="3"/>
                <c:pt idx="0">
                  <c:v>1.9</c:v>
                </c:pt>
                <c:pt idx="1">
                  <c:v>1.1000000000000001</c:v>
                </c:pt>
                <c:pt idx="2">
                  <c:v>1.4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00-6AF5-4D78-8978-A6DDDCB84674}"/>
            </c:ext>
          </c:extLst>
        </c:ser>
        <c:ser>
          <c:idx val="6"/>
          <c:order val="5"/>
          <c:tx>
            <c:strRef>
              <c:f>Лист1!$G$1</c:f>
              <c:strCache>
                <c:ptCount val="1"/>
                <c:pt idx="0">
                  <c:v>Прочие безвозмездные поступления 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1209683754520241E-2"/>
                  <c:y val="-2.1273787276868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CBB-4BA3-855C-DCF8AD3BA433}"/>
                </c:ext>
              </c:extLst>
            </c:dLbl>
            <c:dLbl>
              <c:idx val="1"/>
              <c:layout>
                <c:manualLayout>
                  <c:x val="8.9677470036161437E-3"/>
                  <c:y val="-1.4891651093807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CBB-4BA3-855C-DCF8AD3BA433}"/>
                </c:ext>
              </c:extLst>
            </c:dLbl>
            <c:dLbl>
              <c:idx val="2"/>
              <c:layout>
                <c:manualLayout>
                  <c:x val="2.6903241010848677E-2"/>
                  <c:y val="-2.7655923459928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CBB-4BA3-855C-DCF8AD3BA4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50" b="1">
                    <a:solidFill>
                      <a:srgbClr val="003300"/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Лист1!$G$2:$G$4</c:f>
              <c:numCache>
                <c:formatCode>#\ ##0.0</c:formatCode>
                <c:ptCount val="3"/>
                <c:pt idx="0">
                  <c:v>14.1</c:v>
                </c:pt>
                <c:pt idx="1">
                  <c:v>14.2</c:v>
                </c:pt>
                <c:pt idx="2">
                  <c:v>14.2</c:v>
                </c:pt>
              </c:numCache>
            </c:numRef>
          </c:val>
          <c:shape val="pyramidToMax"/>
          <c:extLst>
            <c:ext xmlns:c16="http://schemas.microsoft.com/office/drawing/2014/chart" uri="{C3380CC4-5D6E-409C-BE32-E72D297353CC}">
              <c16:uniqueId val="{00000005-1CBB-4BA3-855C-DCF8AD3BA4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"/>
        <c:gapDepth val="138"/>
        <c:shape val="box"/>
        <c:axId val="177118960"/>
        <c:axId val="177123272"/>
        <c:axId val="0"/>
      </c:bar3DChart>
      <c:catAx>
        <c:axId val="177118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1200" b="1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pPr>
            <a:endParaRPr lang="ru-RU"/>
          </a:p>
        </c:txPr>
        <c:crossAx val="177123272"/>
        <c:crosses val="autoZero"/>
        <c:auto val="1"/>
        <c:lblAlgn val="ctr"/>
        <c:lblOffset val="100"/>
        <c:noMultiLvlLbl val="0"/>
      </c:catAx>
      <c:valAx>
        <c:axId val="177123272"/>
        <c:scaling>
          <c:orientation val="minMax"/>
          <c:max val="80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\ ##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50" b="1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pPr>
            <a:endParaRPr lang="ru-RU"/>
          </a:p>
        </c:txPr>
        <c:crossAx val="177118960"/>
        <c:crosses val="autoZero"/>
        <c:crossBetween val="between"/>
        <c:majorUnit val="1000"/>
        <c:minorUnit val="500"/>
      </c:valAx>
      <c:spPr>
        <a:noFill/>
        <a:effectLst>
          <a:glow rad="63500">
            <a:srgbClr val="FFFFD1">
              <a:alpha val="40000"/>
            </a:srgbClr>
          </a:glow>
        </a:effectLst>
      </c:spPr>
    </c:plotArea>
    <c:legend>
      <c:legendPos val="b"/>
      <c:legendEntry>
        <c:idx val="0"/>
        <c:txPr>
          <a:bodyPr/>
          <a:lstStyle/>
          <a:p>
            <a:pPr>
              <a:defRPr sz="900" b="1">
                <a:solidFill>
                  <a:srgbClr val="003300"/>
                </a:solidFill>
                <a:latin typeface="Arial Black" panose="020B0A04020102020204" pitchFamily="34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9.9766185415230524E-2"/>
          <c:y val="0.84046066627491633"/>
          <c:w val="0.89687090945841319"/>
          <c:h val="0.12550127408209472"/>
        </c:manualLayout>
      </c:layout>
      <c:overlay val="0"/>
      <c:spPr>
        <a:ln>
          <a:noFill/>
        </a:ln>
      </c:spPr>
      <c:txPr>
        <a:bodyPr/>
        <a:lstStyle/>
        <a:p>
          <a:pPr>
            <a:defRPr sz="900" b="1">
              <a:solidFill>
                <a:srgbClr val="003300"/>
              </a:solidFill>
              <a:latin typeface="Arial Black" panose="020B0A04020102020204" pitchFamily="34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201421616222196"/>
          <c:y val="0.15091168861528623"/>
          <c:w val="0.75769968891361583"/>
          <c:h val="0.734970777108209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6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C2A-4903-9118-4E6521C3C73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C2A-4903-9118-4E6521C3C739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CC2A-4903-9118-4E6521C3C739}"/>
              </c:ext>
            </c:extLst>
          </c:dPt>
          <c:dPt>
            <c:idx val="3"/>
            <c:bubble3D val="0"/>
            <c:spPr>
              <a:solidFill>
                <a:srgbClr val="66CC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CC2A-4903-9118-4E6521C3C739}"/>
              </c:ext>
            </c:extLst>
          </c:dPt>
          <c:dPt>
            <c:idx val="4"/>
            <c:bubble3D val="0"/>
            <c:spPr>
              <a:solidFill>
                <a:srgbClr val="FF66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CC2A-4903-9118-4E6521C3C739}"/>
              </c:ext>
            </c:extLst>
          </c:dPt>
          <c:dPt>
            <c:idx val="5"/>
            <c:bubble3D val="0"/>
            <c:spPr>
              <a:solidFill>
                <a:srgbClr val="D7F56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CC2A-4903-9118-4E6521C3C739}"/>
              </c:ext>
            </c:extLst>
          </c:dPt>
          <c:dPt>
            <c:idx val="6"/>
            <c:bubble3D val="0"/>
            <c:spPr>
              <a:solidFill>
                <a:srgbClr val="9999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CC2A-4903-9118-4E6521C3C739}"/>
              </c:ext>
            </c:extLst>
          </c:dPt>
          <c:dPt>
            <c:idx val="7"/>
            <c:bubble3D val="0"/>
            <c:spPr>
              <a:solidFill>
                <a:srgbClr val="FC7CBC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CC2A-4903-9118-4E6521C3C739}"/>
              </c:ext>
            </c:extLst>
          </c:dPt>
          <c:dPt>
            <c:idx val="8"/>
            <c:bubble3D val="0"/>
            <c:spPr>
              <a:solidFill>
                <a:srgbClr val="0033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CC2A-4903-9118-4E6521C3C739}"/>
              </c:ext>
            </c:extLst>
          </c:dPt>
          <c:dPt>
            <c:idx val="9"/>
            <c:bubble3D val="0"/>
            <c:explosion val="12"/>
            <c:spPr>
              <a:solidFill>
                <a:srgbClr val="CCFFCC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CC2A-4903-9118-4E6521C3C739}"/>
              </c:ext>
            </c:extLst>
          </c:dPt>
          <c:dLbls>
            <c:dLbl>
              <c:idx val="0"/>
              <c:layout>
                <c:manualLayout>
                  <c:x val="-8.9827521171299121E-2"/>
                  <c:y val="-6.39678925598909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rgbClr val="0033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05E0BF39-B08C-4705-A4F0-AA22BFD70129}" type="CATEGORYNAME">
                      <a:rPr lang="ru-RU" sz="1050">
                        <a:solidFill>
                          <a:srgbClr val="CC99FF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[ИМЯ КАТЕГОРИИ]</a:t>
                    </a:fld>
                    <a:r>
                      <a:rPr lang="ru-RU" sz="1050" dirty="0">
                        <a:solidFill>
                          <a:srgbClr val="CC99FF"/>
                        </a:solidFill>
                        <a:latin typeface="Arial Black" panose="020B0A04020102020204" pitchFamily="34" charset="0"/>
                      </a:rPr>
                      <a:t> - </a:t>
                    </a:r>
                    <a:fld id="{26B2D7E7-6853-48C5-B4E8-10364C9A871A}" type="VALUE">
                      <a:rPr lang="ru-RU" sz="1050">
                        <a:solidFill>
                          <a:srgbClr val="CC99FF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[ЗНАЧЕНИЕ]</a:t>
                    </a:fld>
                    <a:r>
                      <a:rPr lang="ru-RU" sz="1050" dirty="0">
                        <a:solidFill>
                          <a:srgbClr val="CC99FF"/>
                        </a:solidFill>
                        <a:latin typeface="Arial Black" panose="020B0A04020102020204" pitchFamily="34" charset="0"/>
                      </a:rPr>
                      <a:t>%</a:t>
                    </a:r>
                  </a:p>
                </c:rich>
              </c:tx>
              <c:spPr>
                <a:solidFill>
                  <a:srgbClr val="E6EDF6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0330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39125618955284"/>
                      <c:h val="9.145295307107097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C2A-4903-9118-4E6521C3C739}"/>
                </c:ext>
              </c:extLst>
            </c:dLbl>
            <c:dLbl>
              <c:idx val="1"/>
              <c:layout>
                <c:manualLayout>
                  <c:x val="0.1598795306815661"/>
                  <c:y val="-5.00899251648097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rgbClr val="0033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7A1D46EB-CEF6-40DF-88B8-123F97DCD58F}" type="CATEGORYNAME">
                      <a:rPr lang="ru-RU" sz="1050">
                        <a:solidFill>
                          <a:srgbClr val="C00000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[ИМЯ КАТЕГОРИИ]</a:t>
                    </a:fld>
                    <a:r>
                      <a:rPr lang="ru-RU" sz="1050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rPr>
                      <a:t> - </a:t>
                    </a:r>
                    <a:r>
                      <a:rPr lang="ru-RU" sz="1050" dirty="0" smtClean="0">
                        <a:solidFill>
                          <a:srgbClr val="C00000"/>
                        </a:solidFill>
                        <a:latin typeface="Arial Black" panose="020B0A04020102020204" pitchFamily="34" charset="0"/>
                      </a:rPr>
                      <a:t>0,1%</a:t>
                    </a:r>
                  </a:p>
                </c:rich>
              </c:tx>
              <c:spPr>
                <a:solidFill>
                  <a:srgbClr val="E6EDF6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0330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81772751818937"/>
                      <c:h val="9.224168928729649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C2A-4903-9118-4E6521C3C739}"/>
                </c:ext>
              </c:extLst>
            </c:dLbl>
            <c:dLbl>
              <c:idx val="2"/>
              <c:layout>
                <c:manualLayout>
                  <c:x val="0.25583703335742158"/>
                  <c:y val="-2.76893707404183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rgbClr val="0033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57E210F2-214A-4944-A0AD-3E34E0AFDCE9}" type="CATEGORYNAME">
                      <a:rPr lang="ru-RU" sz="1050">
                        <a:solidFill>
                          <a:schemeClr val="accent6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[ИМЯ КАТЕГОРИИ]</a:t>
                    </a:fld>
                    <a:r>
                      <a:rPr lang="ru-RU" sz="105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 - </a:t>
                    </a:r>
                    <a:fld id="{FBE6408D-4A83-40CD-B497-6E70C9AA24B9}" type="VALUE">
                      <a:rPr lang="ru-RU" sz="1050">
                        <a:solidFill>
                          <a:schemeClr val="accent6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[ЗНАЧЕНИЕ]</a:t>
                    </a:fld>
                    <a:r>
                      <a:rPr lang="ru-RU" sz="105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%</a:t>
                    </a:r>
                  </a:p>
                </c:rich>
              </c:tx>
              <c:spPr>
                <a:solidFill>
                  <a:srgbClr val="E6EDF6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0330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99318825115563"/>
                      <c:h val="8.617448762402331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C2A-4903-9118-4E6521C3C739}"/>
                </c:ext>
              </c:extLst>
            </c:dLbl>
            <c:dLbl>
              <c:idx val="3"/>
              <c:layout>
                <c:manualLayout>
                  <c:x val="0.17382068562031083"/>
                  <c:y val="8.534418868774230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rgbClr val="0033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920B0ABE-65A7-48A4-A80A-2180FA2744E3}" type="CATEGORYNAME">
                      <a:rPr lang="ru-RU" sz="1050">
                        <a:solidFill>
                          <a:srgbClr val="00B0F0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[ИМЯ КАТЕГОРИИ]</a:t>
                    </a:fld>
                    <a:r>
                      <a:rPr lang="ru-RU" sz="1050" dirty="0">
                        <a:solidFill>
                          <a:srgbClr val="00B0F0"/>
                        </a:solidFill>
                        <a:latin typeface="Arial Black" panose="020B0A04020102020204" pitchFamily="34" charset="0"/>
                      </a:rPr>
                      <a:t> - </a:t>
                    </a:r>
                    <a:fld id="{52A3F663-E2EE-45A7-B711-4A0F7475E511}" type="VALUE">
                      <a:rPr lang="ru-RU" sz="1050">
                        <a:solidFill>
                          <a:srgbClr val="00B0F0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[ЗНАЧЕНИЕ]</a:t>
                    </a:fld>
                    <a:r>
                      <a:rPr lang="ru-RU" sz="1050" dirty="0">
                        <a:solidFill>
                          <a:srgbClr val="00B0F0"/>
                        </a:solidFill>
                        <a:latin typeface="Arial Black" panose="020B0A04020102020204" pitchFamily="34" charset="0"/>
                      </a:rPr>
                      <a:t>%</a:t>
                    </a:r>
                  </a:p>
                </c:rich>
              </c:tx>
              <c:spPr>
                <a:solidFill>
                  <a:srgbClr val="E6EDF6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0330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11874305568026"/>
                      <c:h val="8.212968651517453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C2A-4903-9118-4E6521C3C739}"/>
                </c:ext>
              </c:extLst>
            </c:dLbl>
            <c:dLbl>
              <c:idx val="4"/>
              <c:layout>
                <c:manualLayout>
                  <c:x val="0.15117042396927188"/>
                  <c:y val="0.1715307788662645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rgbClr val="0033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3900968C-BED7-462B-B173-8905B021510F}" type="CATEGORYNAME">
                      <a:rPr lang="ru-RU" sz="1050" smtClean="0">
                        <a:solidFill>
                          <a:srgbClr val="FF33CC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[ИМЯ КАТЕГОРИИ]</a:t>
                    </a:fld>
                    <a:r>
                      <a:rPr lang="ru-RU" sz="1050" baseline="0" dirty="0">
                        <a:solidFill>
                          <a:srgbClr val="FF33CC"/>
                        </a:solidFill>
                        <a:latin typeface="Arial Black" panose="020B0A04020102020204" pitchFamily="34" charset="0"/>
                      </a:rPr>
                      <a:t> </a:t>
                    </a:r>
                    <a:r>
                      <a:rPr lang="ru-RU" sz="1050" dirty="0" smtClean="0">
                        <a:solidFill>
                          <a:srgbClr val="FF33CC"/>
                        </a:solidFill>
                        <a:latin typeface="Arial Black" panose="020B0A04020102020204" pitchFamily="34" charset="0"/>
                      </a:rPr>
                      <a:t>- </a:t>
                    </a:r>
                    <a:fld id="{95D684D9-A883-4131-93A6-49362071DEFF}" type="VALUE">
                      <a:rPr lang="ru-RU" sz="1050">
                        <a:solidFill>
                          <a:srgbClr val="FF33CC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[ЗНАЧЕНИЕ]</a:t>
                    </a:fld>
                    <a:r>
                      <a:rPr lang="ru-RU" sz="1050" dirty="0">
                        <a:solidFill>
                          <a:srgbClr val="FF33CC"/>
                        </a:solidFill>
                        <a:latin typeface="Arial Black" panose="020B0A04020102020204" pitchFamily="34" charset="0"/>
                      </a:rPr>
                      <a:t>%</a:t>
                    </a:r>
                  </a:p>
                </c:rich>
              </c:tx>
              <c:spPr>
                <a:solidFill>
                  <a:srgbClr val="E6EDF6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0330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95164961686954"/>
                      <c:h val="0.122577697603662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C2A-4903-9118-4E6521C3C739}"/>
                </c:ext>
              </c:extLst>
            </c:dLbl>
            <c:dLbl>
              <c:idx val="5"/>
              <c:layout>
                <c:manualLayout>
                  <c:x val="0.16786174369904605"/>
                  <c:y val="-0.205135591606305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rgbClr val="0033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r>
                      <a:rPr lang="ru-RU" sz="1200" dirty="0">
                        <a:solidFill>
                          <a:srgbClr val="33CC33"/>
                        </a:solidFill>
                        <a:latin typeface="Arial Black" panose="020B0A04020102020204" pitchFamily="34" charset="0"/>
                      </a:rPr>
                      <a:t>Образование </a:t>
                    </a:r>
                    <a:r>
                      <a:rPr lang="ru-RU" sz="1200" dirty="0" smtClean="0">
                        <a:solidFill>
                          <a:srgbClr val="33CC33"/>
                        </a:solidFill>
                        <a:latin typeface="Arial Black" panose="020B0A04020102020204" pitchFamily="34" charset="0"/>
                      </a:rPr>
                      <a:t>– 46,6%</a:t>
                    </a:r>
                    <a:endParaRPr lang="ru-RU" sz="1200" dirty="0">
                      <a:solidFill>
                        <a:srgbClr val="33CC33"/>
                      </a:solidFill>
                      <a:latin typeface="Arial Black" panose="020B0A04020102020204" pitchFamily="34" charset="0"/>
                    </a:endParaRPr>
                  </a:p>
                </c:rich>
              </c:tx>
              <c:spPr>
                <a:solidFill>
                  <a:srgbClr val="E6EDF6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0330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75981831797066"/>
                      <c:h val="8.88238323503192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C2A-4903-9118-4E6521C3C739}"/>
                </c:ext>
              </c:extLst>
            </c:dLbl>
            <c:dLbl>
              <c:idx val="6"/>
              <c:layout>
                <c:manualLayout>
                  <c:x val="2.1673842850813741E-2"/>
                  <c:y val="0.165389608300823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rgbClr val="7030A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9ECDAD15-F704-4CD5-824D-D8532FEA90BA}" type="CATEGORYNAME">
                      <a:rPr lang="ru-RU" sz="1050">
                        <a:solidFill>
                          <a:srgbClr val="7030A0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defRPr>
                      </a:pPr>
                      <a:t>[ИМЯ КАТЕГОРИИ]</a:t>
                    </a:fld>
                    <a:r>
                      <a:rPr lang="ru-RU" sz="105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rPr>
                      <a:t> - </a:t>
                    </a:r>
                    <a:fld id="{51BA304A-1FB4-4471-B4D4-503FEC90969D}" type="VALUE">
                      <a:rPr lang="ru-RU" sz="1050">
                        <a:solidFill>
                          <a:srgbClr val="7030A0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defRPr>
                      </a:pPr>
                      <a:t>[ЗНАЧЕНИЕ]</a:t>
                    </a:fld>
                    <a:r>
                      <a:rPr lang="ru-RU" sz="105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rPr>
                      <a:t>%</a:t>
                    </a:r>
                  </a:p>
                </c:rich>
              </c:tx>
              <c:spPr>
                <a:solidFill>
                  <a:srgbClr val="E6EDF6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7030A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32447215206685"/>
                      <c:h val="0.1266224987125111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C2A-4903-9118-4E6521C3C739}"/>
                </c:ext>
              </c:extLst>
            </c:dLbl>
            <c:dLbl>
              <c:idx val="7"/>
              <c:layout>
                <c:manualLayout>
                  <c:x val="-9.847867137671866E-2"/>
                  <c:y val="0.115797777519315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rgbClr val="0033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2CADB216-AA5C-4FFB-BBE2-7DB84C63BABB}" type="CATEGORYNAME">
                      <a:rPr lang="ru-RU" sz="1050">
                        <a:solidFill>
                          <a:srgbClr val="F73178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[ИМЯ КАТЕГОРИИ]</a:t>
                    </a:fld>
                    <a:r>
                      <a:rPr lang="ru-RU" sz="1050" dirty="0">
                        <a:solidFill>
                          <a:srgbClr val="F73178"/>
                        </a:solidFill>
                        <a:latin typeface="Arial Black" panose="020B0A04020102020204" pitchFamily="34" charset="0"/>
                      </a:rPr>
                      <a:t> - </a:t>
                    </a:r>
                    <a:fld id="{B2D0D916-B6E6-4923-999E-65CE56E3A7E7}" type="VALUE">
                      <a:rPr lang="ru-RU" sz="1050">
                        <a:solidFill>
                          <a:srgbClr val="F73178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[ЗНАЧЕНИЕ]</a:t>
                    </a:fld>
                    <a:r>
                      <a:rPr lang="ru-RU" sz="1050" dirty="0">
                        <a:solidFill>
                          <a:srgbClr val="F73178"/>
                        </a:solidFill>
                        <a:latin typeface="Arial Black" panose="020B0A04020102020204" pitchFamily="34" charset="0"/>
                      </a:rPr>
                      <a:t>%</a:t>
                    </a:r>
                  </a:p>
                </c:rich>
              </c:tx>
              <c:spPr>
                <a:solidFill>
                  <a:srgbClr val="E6EDF6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0330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94080955426903"/>
                      <c:h val="9.426408984172088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CC2A-4903-9118-4E6521C3C739}"/>
                </c:ext>
              </c:extLst>
            </c:dLbl>
            <c:dLbl>
              <c:idx val="8"/>
              <c:layout>
                <c:manualLayout>
                  <c:x val="-0.16472074555039273"/>
                  <c:y val="7.91253866049563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rgbClr val="0033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857220A6-7BBD-4F72-90A4-CE6200FF0185}" type="CATEGORYNAME">
                      <a:rPr lang="ru-RU" sz="1050">
                        <a:solidFill>
                          <a:schemeClr val="tx1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[ИМЯ КАТЕГОРИИ]</a:t>
                    </a:fld>
                    <a:r>
                      <a:rPr lang="ru-RU" sz="105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rPr>
                      <a:t> – 0,2%</a:t>
                    </a:r>
                  </a:p>
                </c:rich>
              </c:tx>
              <c:spPr>
                <a:solidFill>
                  <a:srgbClr val="E6EDF6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0330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30795797691687"/>
                      <c:h val="0.103587356397617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CC2A-4903-9118-4E6521C3C739}"/>
                </c:ext>
              </c:extLst>
            </c:dLbl>
            <c:dLbl>
              <c:idx val="9"/>
              <c:layout>
                <c:manualLayout>
                  <c:x val="-0.21858402373560401"/>
                  <c:y val="-4.62881306107681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rgbClr val="0033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C26A5B2E-9D0F-4C88-A5D1-FE1AB65BFA86}" type="CATEGORYNAME">
                      <a:rPr lang="ru-RU" sz="1050">
                        <a:solidFill>
                          <a:srgbClr val="A0CC82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[ИМЯ КАТЕГОРИИ]</a:t>
                    </a:fld>
                    <a:r>
                      <a:rPr lang="ru-RU" sz="1050" dirty="0">
                        <a:solidFill>
                          <a:srgbClr val="A0CC82"/>
                        </a:solidFill>
                        <a:latin typeface="Arial Black" panose="020B0A04020102020204" pitchFamily="34" charset="0"/>
                      </a:rPr>
                      <a:t> - </a:t>
                    </a:r>
                    <a:fld id="{9929DDFB-939E-4EA0-AA9A-48A415CB3811}" type="VALUE">
                      <a:rPr lang="ru-RU" sz="1050">
                        <a:solidFill>
                          <a:srgbClr val="A0CC82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[ЗНАЧЕНИЕ]</a:t>
                    </a:fld>
                    <a:r>
                      <a:rPr lang="ru-RU" sz="1050" dirty="0">
                        <a:solidFill>
                          <a:srgbClr val="A0CC82"/>
                        </a:solidFill>
                        <a:latin typeface="Arial Black" panose="020B0A04020102020204" pitchFamily="34" charset="0"/>
                      </a:rPr>
                      <a:t>%</a:t>
                    </a:r>
                  </a:p>
                </c:rich>
              </c:tx>
              <c:spPr>
                <a:solidFill>
                  <a:srgbClr val="E6EDF6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0330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843803872812316"/>
                      <c:h val="9.224168928729649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CC2A-4903-9118-4E6521C3C739}"/>
                </c:ext>
              </c:extLst>
            </c:dLbl>
            <c:spPr>
              <a:solidFill>
                <a:srgbClr val="E6ED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00330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222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Обслуживание государственного и муниципального долга</c:v>
                </c:pt>
                <c:pt idx="1">
                  <c:v>Средства массовой информации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Культура, кинематография</c:v>
                </c:pt>
                <c:pt idx="5">
                  <c:v>Образование</c:v>
                </c:pt>
                <c:pt idx="6">
                  <c:v>Жилищно-коммунальное хозяйство</c:v>
                </c:pt>
                <c:pt idx="7">
                  <c:v>Национальная экономика</c:v>
                </c:pt>
                <c:pt idx="8">
                  <c:v>Национальная безопасность и правоохранительная деятельность</c:v>
                </c:pt>
                <c:pt idx="9">
                  <c:v>Общегосударственные вопросы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0.6</c:v>
                </c:pt>
                <c:pt idx="1">
                  <c:v>0.1</c:v>
                </c:pt>
                <c:pt idx="2">
                  <c:v>3.1</c:v>
                </c:pt>
                <c:pt idx="3">
                  <c:v>5.9</c:v>
                </c:pt>
                <c:pt idx="4">
                  <c:v>2.1</c:v>
                </c:pt>
                <c:pt idx="5">
                  <c:v>46.6</c:v>
                </c:pt>
                <c:pt idx="6">
                  <c:v>20.100000000000001</c:v>
                </c:pt>
                <c:pt idx="7">
                  <c:v>15.6</c:v>
                </c:pt>
                <c:pt idx="8">
                  <c:v>0.2</c:v>
                </c:pt>
                <c:pt idx="9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C2A-4903-9118-4E6521C3C739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en-US" sz="1600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202</a:t>
            </a:r>
            <a:r>
              <a:rPr lang="ru-RU" sz="1600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  <a:r>
              <a:rPr lang="en-US" sz="1600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1600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год</a:t>
            </a:r>
            <a:endParaRPr lang="en-US" sz="1600" u="sng" dirty="0">
              <a:solidFill>
                <a:srgbClr val="C00000"/>
              </a:solidFill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17606610519014013"/>
          <c:y val="4.06533090321670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C00000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convex"/>
            </a:sp3d>
          </c:spPr>
          <c:dPt>
            <c:idx val="0"/>
            <c:bubble3D val="0"/>
            <c:spPr>
              <a:solidFill>
                <a:srgbClr val="9DDB53"/>
              </a:solidFill>
              <a:ln w="19050">
                <a:solidFill>
                  <a:srgbClr val="00330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F97E-49BC-8735-5D83F38F1717}"/>
              </c:ext>
            </c:extLst>
          </c:dPt>
          <c:dPt>
            <c:idx val="1"/>
            <c:bubble3D val="0"/>
            <c:spPr>
              <a:solidFill>
                <a:srgbClr val="F73178"/>
              </a:solidFill>
              <a:ln w="19050">
                <a:solidFill>
                  <a:srgbClr val="C0000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3-F97E-49BC-8735-5D83F38F1717}"/>
              </c:ext>
            </c:extLst>
          </c:dPt>
          <c:dLbls>
            <c:dLbl>
              <c:idx val="0"/>
              <c:layout>
                <c:manualLayout>
                  <c:x val="-0.25849974508073914"/>
                  <c:y val="-4.155319283095575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7E-49BC-8735-5D83F38F1717}"/>
                </c:ext>
              </c:extLst>
            </c:dLbl>
            <c:dLbl>
              <c:idx val="1"/>
              <c:layout>
                <c:manualLayout>
                  <c:x val="0.23593909011646186"/>
                  <c:y val="7.7859315463768938E-2"/>
                </c:manualLayout>
              </c:layout>
              <c:spPr>
                <a:noFill/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900" b="1" i="0" u="none" strike="noStrike" kern="1200" baseline="0">
                      <a:solidFill>
                        <a:srgbClr val="00330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7E-49BC-8735-5D83F38F1717}"/>
                </c:ext>
              </c:extLst>
            </c:dLbl>
            <c:spPr>
              <a:no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330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0.59399999999999997</c:v>
                </c:pt>
                <c:pt idx="1">
                  <c:v>0.40600000000000003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7E-49BC-8735-5D83F38F17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33FE97-9744-47DA-8192-552238788009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B6805251-C8B2-4D1F-B2E2-8394385F2490}">
      <dgm:prSet phldrT="[Текст]" custT="1"/>
      <dgm:spPr>
        <a:solidFill>
          <a:srgbClr val="D9F7A2"/>
        </a:solidFill>
        <a:ln w="31750">
          <a:solidFill>
            <a:schemeClr val="accent6">
              <a:lumMod val="75000"/>
            </a:schemeClr>
          </a:solidFill>
        </a:ln>
        <a:effectLst>
          <a:glow rad="127000">
            <a:schemeClr val="accent6">
              <a:lumMod val="20000"/>
              <a:lumOff val="80000"/>
            </a:schemeClr>
          </a:glow>
          <a:softEdge rad="25400"/>
        </a:effectLst>
        <a:scene3d>
          <a:camera prst="orthographicFront"/>
          <a:lightRig rig="threePt" dir="t"/>
        </a:scene3d>
        <a:sp3d/>
      </dgm:spPr>
      <dgm:t>
        <a:bodyPr anchor="ctr" anchorCtr="1"/>
        <a:lstStyle/>
        <a:p>
          <a:r>
            <a:rPr lang="ru-RU" sz="1300" b="1" dirty="0" smtClean="0">
              <a:solidFill>
                <a:srgbClr val="0033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ПРОГРАММНЫЕ РАСХОДЫ                                               </a:t>
          </a:r>
          <a:r>
            <a:rPr lang="ru-RU" sz="1600" b="1" dirty="0" smtClean="0">
              <a:solidFill>
                <a:srgbClr val="96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20 999,2</a:t>
          </a:r>
          <a:r>
            <a:rPr lang="ru-RU" sz="1300" b="1" dirty="0" smtClean="0">
              <a:solidFill>
                <a:srgbClr val="96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                млн. рублей                 </a:t>
          </a:r>
          <a:r>
            <a:rPr lang="ru-RU" sz="1300" b="1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(99,3%)</a:t>
          </a:r>
          <a:endParaRPr lang="ru-RU" sz="1300" b="1" dirty="0">
            <a:solidFill>
              <a:srgbClr val="C00000"/>
            </a:solidFill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2CF89146-98E5-48D5-B76E-90475202FAAF}" type="parTrans" cxnId="{5BBA45E4-1192-4B03-BAFB-2A9B312FD09C}">
      <dgm:prSet/>
      <dgm:spPr/>
      <dgm:t>
        <a:bodyPr/>
        <a:lstStyle/>
        <a:p>
          <a:endParaRPr lang="ru-RU"/>
        </a:p>
      </dgm:t>
    </dgm:pt>
    <dgm:pt modelId="{D2741413-D0D9-49FD-8A05-2C77BB72B3CA}" type="sibTrans" cxnId="{5BBA45E4-1192-4B03-BAFB-2A9B312FD09C}">
      <dgm:prSet/>
      <dgm:spPr>
        <a:solidFill>
          <a:srgbClr val="637345"/>
        </a:solidFill>
        <a:effectLst>
          <a:softEdge rad="12700"/>
        </a:effectLst>
      </dgm:spPr>
      <dgm:t>
        <a:bodyPr/>
        <a:lstStyle/>
        <a:p>
          <a:endParaRPr lang="ru-RU"/>
        </a:p>
      </dgm:t>
    </dgm:pt>
    <dgm:pt modelId="{BDD135D1-03CB-4F32-8264-BA3722DF902C}">
      <dgm:prSet phldrT="[Текст]" custT="1"/>
      <dgm:spPr>
        <a:gradFill rotWithShape="0">
          <a:gsLst>
            <a:gs pos="81000">
              <a:schemeClr val="accent4">
                <a:lumMod val="20000"/>
                <a:lumOff val="80000"/>
              </a:schemeClr>
            </a:gs>
            <a:gs pos="100000">
              <a:srgbClr val="FEFDCA"/>
            </a:gs>
          </a:gsLst>
          <a:lin ang="5400000" scaled="0"/>
        </a:gradFill>
        <a:ln w="31750">
          <a:solidFill>
            <a:schemeClr val="accent4">
              <a:lumMod val="75000"/>
            </a:schemeClr>
          </a:solidFill>
        </a:ln>
        <a:effectLst>
          <a:glow rad="127000">
            <a:srgbClr val="ECE5CC"/>
          </a:glow>
          <a:softEdge rad="25400"/>
        </a:effectLst>
        <a:scene3d>
          <a:camera prst="orthographicFront"/>
          <a:lightRig rig="threePt" dir="t"/>
        </a:scene3d>
        <a:sp3d/>
      </dgm:spPr>
      <dgm:t>
        <a:bodyPr/>
        <a:lstStyle/>
        <a:p>
          <a:r>
            <a:rPr lang="ru-RU" sz="1300" b="1" dirty="0" smtClean="0">
              <a:solidFill>
                <a:srgbClr val="35470D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НЕПРОГРАММНЫЕ РАСХОДЫ                </a:t>
          </a:r>
          <a:r>
            <a:rPr lang="ru-RU" sz="1600" b="1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150,1</a:t>
          </a:r>
          <a:r>
            <a:rPr lang="ru-RU" sz="1300" b="1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                    млн. рублей</a:t>
          </a:r>
          <a:r>
            <a:rPr lang="en-US" sz="1300" b="1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ru-RU" sz="1300" b="1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   </a:t>
          </a:r>
          <a:r>
            <a:rPr lang="en-US" sz="1300" b="1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(</a:t>
          </a:r>
          <a:r>
            <a:rPr lang="ru-RU" sz="1300" b="1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0,7%)</a:t>
          </a:r>
          <a:endParaRPr lang="ru-RU" sz="1300" b="1" dirty="0">
            <a:solidFill>
              <a:srgbClr val="C00000"/>
            </a:solidFill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31CD5503-98BF-4AC7-89F4-69AD007F5478}" type="parTrans" cxnId="{0193C402-3F1A-498C-8BE7-BF7219C7FB23}">
      <dgm:prSet/>
      <dgm:spPr/>
      <dgm:t>
        <a:bodyPr/>
        <a:lstStyle/>
        <a:p>
          <a:endParaRPr lang="ru-RU"/>
        </a:p>
      </dgm:t>
    </dgm:pt>
    <dgm:pt modelId="{66398122-EA36-4B38-94FE-48FD99763422}" type="sibTrans" cxnId="{0193C402-3F1A-498C-8BE7-BF7219C7FB23}">
      <dgm:prSet/>
      <dgm:spPr>
        <a:solidFill>
          <a:srgbClr val="637345"/>
        </a:solidFill>
      </dgm:spPr>
      <dgm:t>
        <a:bodyPr/>
        <a:lstStyle/>
        <a:p>
          <a:endParaRPr lang="ru-RU"/>
        </a:p>
      </dgm:t>
    </dgm:pt>
    <dgm:pt modelId="{D3E566F5-5597-4C0D-AFC2-CDDA7F62496A}">
      <dgm:prSet phldrT="[Текст]" custT="1"/>
      <dgm:spPr>
        <a:gradFill rotWithShape="0">
          <a:gsLst>
            <a:gs pos="84000">
              <a:srgbClr val="FCBACE"/>
            </a:gs>
            <a:gs pos="100000">
              <a:srgbClr val="FCBACE"/>
            </a:gs>
          </a:gsLst>
          <a:lin ang="5400000" scaled="0"/>
        </a:gradFill>
        <a:ln w="31750">
          <a:solidFill>
            <a:srgbClr val="C00000"/>
          </a:solidFill>
        </a:ln>
        <a:effectLst>
          <a:glow rad="127000">
            <a:srgbClr val="F1D4C7"/>
          </a:glow>
          <a:softEdge rad="25400"/>
        </a:effectLst>
        <a:scene3d>
          <a:camera prst="orthographicFront"/>
          <a:lightRig rig="threePt" dir="t"/>
        </a:scene3d>
        <a:sp3d/>
      </dgm:spPr>
      <dgm:t>
        <a:bodyPr/>
        <a:lstStyle/>
        <a:p>
          <a:r>
            <a:rPr lang="ru-RU" sz="1700" b="1" dirty="0" smtClean="0">
              <a:solidFill>
                <a:srgbClr val="64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ИТОГО РАСХОДОВ          </a:t>
          </a:r>
          <a:r>
            <a:rPr lang="ru-RU" sz="2000" b="1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21 149,3</a:t>
          </a:r>
          <a:r>
            <a:rPr lang="ru-RU" sz="1600" b="1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              млн. рублей  (100%)</a:t>
          </a:r>
          <a:endParaRPr lang="ru-RU" sz="1800" b="1" dirty="0">
            <a:solidFill>
              <a:srgbClr val="C00000"/>
            </a:solidFill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866FF0C5-49EA-448E-B15C-F8947BCD4F32}" type="parTrans" cxnId="{A3D67F75-1F2F-4877-B1B3-EE144B456D75}">
      <dgm:prSet/>
      <dgm:spPr/>
      <dgm:t>
        <a:bodyPr/>
        <a:lstStyle/>
        <a:p>
          <a:endParaRPr lang="ru-RU"/>
        </a:p>
      </dgm:t>
    </dgm:pt>
    <dgm:pt modelId="{2335D685-F22B-4AF3-98F5-D0C0B070520A}" type="sibTrans" cxnId="{A3D67F75-1F2F-4877-B1B3-EE144B456D75}">
      <dgm:prSet custScaleX="54591" custScaleY="62084"/>
      <dgm:spPr/>
      <dgm:t>
        <a:bodyPr/>
        <a:lstStyle/>
        <a:p>
          <a:endParaRPr lang="ru-RU"/>
        </a:p>
      </dgm:t>
    </dgm:pt>
    <dgm:pt modelId="{72A861F8-B1D0-4A9A-9BE9-FF7D8659ED57}" type="pres">
      <dgm:prSet presAssocID="{2E33FE97-9744-47DA-8192-552238788009}" presName="linearFlow" presStyleCnt="0">
        <dgm:presLayoutVars>
          <dgm:dir/>
          <dgm:resizeHandles val="exact"/>
        </dgm:presLayoutVars>
      </dgm:prSet>
      <dgm:spPr/>
    </dgm:pt>
    <dgm:pt modelId="{DB5B99E4-5A62-4C4B-AC25-7069D2F7918E}" type="pres">
      <dgm:prSet presAssocID="{B6805251-C8B2-4D1F-B2E2-8394385F2490}" presName="node" presStyleLbl="node1" presStyleIdx="0" presStyleCnt="3" custScaleX="140559" custScaleY="92650" custLinFactX="-32862" custLinFactNeighborX="-100000" custLinFactNeighborY="-1711">
        <dgm:presLayoutVars>
          <dgm:bulletEnabled val="1"/>
        </dgm:presLayoutVars>
      </dgm:prSet>
      <dgm:spPr>
        <a:prstGeom prst="bracePair">
          <a:avLst/>
        </a:prstGeom>
      </dgm:spPr>
      <dgm:t>
        <a:bodyPr/>
        <a:lstStyle/>
        <a:p>
          <a:endParaRPr lang="ru-RU"/>
        </a:p>
      </dgm:t>
    </dgm:pt>
    <dgm:pt modelId="{4728482E-C757-4254-A5CE-8ED8AA0E9777}" type="pres">
      <dgm:prSet presAssocID="{D2741413-D0D9-49FD-8A05-2C77BB72B3CA}" presName="spacerL" presStyleCnt="0"/>
      <dgm:spPr/>
    </dgm:pt>
    <dgm:pt modelId="{67C717FB-AF0A-43B7-B748-A81DDDBF46EB}" type="pres">
      <dgm:prSet presAssocID="{D2741413-D0D9-49FD-8A05-2C77BB72B3CA}" presName="sibTrans" presStyleLbl="sibTrans2D1" presStyleIdx="0" presStyleCnt="2" custScaleX="54591" custScaleY="62084" custLinFactX="-8309" custLinFactNeighborX="-100000" custLinFactNeighborY="-2950"/>
      <dgm:spPr/>
      <dgm:t>
        <a:bodyPr/>
        <a:lstStyle/>
        <a:p>
          <a:endParaRPr lang="ru-RU"/>
        </a:p>
      </dgm:t>
    </dgm:pt>
    <dgm:pt modelId="{26FF2A37-BE7A-4EFB-B663-28A1B5B7C7E8}" type="pres">
      <dgm:prSet presAssocID="{D2741413-D0D9-49FD-8A05-2C77BB72B3CA}" presName="spacerR" presStyleCnt="0"/>
      <dgm:spPr/>
    </dgm:pt>
    <dgm:pt modelId="{582F1C10-6A2B-4E40-896D-737AF9A81CD2}" type="pres">
      <dgm:prSet presAssocID="{BDD135D1-03CB-4F32-8264-BA3722DF902C}" presName="node" presStyleLbl="node1" presStyleIdx="1" presStyleCnt="3" custScaleX="134669" custScaleY="77226">
        <dgm:presLayoutVars>
          <dgm:bulletEnabled val="1"/>
        </dgm:presLayoutVars>
      </dgm:prSet>
      <dgm:spPr>
        <a:prstGeom prst="bracePair">
          <a:avLst/>
        </a:prstGeom>
      </dgm:spPr>
      <dgm:t>
        <a:bodyPr/>
        <a:lstStyle/>
        <a:p>
          <a:endParaRPr lang="ru-RU"/>
        </a:p>
      </dgm:t>
    </dgm:pt>
    <dgm:pt modelId="{98E1746A-4AE0-41C8-B038-4D1296159D84}" type="pres">
      <dgm:prSet presAssocID="{66398122-EA36-4B38-94FE-48FD99763422}" presName="spacerL" presStyleCnt="0"/>
      <dgm:spPr/>
    </dgm:pt>
    <dgm:pt modelId="{3E20EEDC-1824-4741-ADA2-D90F831E8ACE}" type="pres">
      <dgm:prSet presAssocID="{66398122-EA36-4B38-94FE-48FD99763422}" presName="sibTrans" presStyleLbl="sibTrans2D1" presStyleIdx="1" presStyleCnt="2" custScaleX="54591" custScaleY="62084" custLinFactX="28174" custLinFactNeighborX="100000" custLinFactNeighborY="-2415"/>
      <dgm:spPr/>
      <dgm:t>
        <a:bodyPr/>
        <a:lstStyle/>
        <a:p>
          <a:endParaRPr lang="ru-RU"/>
        </a:p>
      </dgm:t>
    </dgm:pt>
    <dgm:pt modelId="{54FC9C88-36D5-472A-8463-289FB50FA296}" type="pres">
      <dgm:prSet presAssocID="{66398122-EA36-4B38-94FE-48FD99763422}" presName="spacerR" presStyleCnt="0"/>
      <dgm:spPr/>
    </dgm:pt>
    <dgm:pt modelId="{52F78B22-F28D-4CAF-971E-E10A908A5105}" type="pres">
      <dgm:prSet presAssocID="{D3E566F5-5597-4C0D-AFC2-CDDA7F62496A}" presName="node" presStyleLbl="node1" presStyleIdx="2" presStyleCnt="3" custScaleX="162834" custScaleY="91692" custLinFactX="31478" custLinFactNeighborX="100000" custLinFactNeighborY="34">
        <dgm:presLayoutVars>
          <dgm:bulletEnabled val="1"/>
        </dgm:presLayoutVars>
      </dgm:prSet>
      <dgm:spPr>
        <a:prstGeom prst="bracePair">
          <a:avLst/>
        </a:prstGeom>
      </dgm:spPr>
      <dgm:t>
        <a:bodyPr/>
        <a:lstStyle/>
        <a:p>
          <a:endParaRPr lang="ru-RU"/>
        </a:p>
      </dgm:t>
    </dgm:pt>
  </dgm:ptLst>
  <dgm:cxnLst>
    <dgm:cxn modelId="{A3D67F75-1F2F-4877-B1B3-EE144B456D75}" srcId="{2E33FE97-9744-47DA-8192-552238788009}" destId="{D3E566F5-5597-4C0D-AFC2-CDDA7F62496A}" srcOrd="2" destOrd="0" parTransId="{866FF0C5-49EA-448E-B15C-F8947BCD4F32}" sibTransId="{2335D685-F22B-4AF3-98F5-D0C0B070520A}"/>
    <dgm:cxn modelId="{5BBA45E4-1192-4B03-BAFB-2A9B312FD09C}" srcId="{2E33FE97-9744-47DA-8192-552238788009}" destId="{B6805251-C8B2-4D1F-B2E2-8394385F2490}" srcOrd="0" destOrd="0" parTransId="{2CF89146-98E5-48D5-B76E-90475202FAAF}" sibTransId="{D2741413-D0D9-49FD-8A05-2C77BB72B3CA}"/>
    <dgm:cxn modelId="{572B3187-DAE4-4963-9643-770BEC55677D}" type="presOf" srcId="{66398122-EA36-4B38-94FE-48FD99763422}" destId="{3E20EEDC-1824-4741-ADA2-D90F831E8ACE}" srcOrd="0" destOrd="0" presId="urn:microsoft.com/office/officeart/2005/8/layout/equation1"/>
    <dgm:cxn modelId="{77C301B8-5C79-483C-B288-A354D7CF3AF2}" type="presOf" srcId="{B6805251-C8B2-4D1F-B2E2-8394385F2490}" destId="{DB5B99E4-5A62-4C4B-AC25-7069D2F7918E}" srcOrd="0" destOrd="0" presId="urn:microsoft.com/office/officeart/2005/8/layout/equation1"/>
    <dgm:cxn modelId="{5E341D35-30E8-4D54-A46A-D6B67AB5B3BD}" type="presOf" srcId="{D3E566F5-5597-4C0D-AFC2-CDDA7F62496A}" destId="{52F78B22-F28D-4CAF-971E-E10A908A5105}" srcOrd="0" destOrd="0" presId="urn:microsoft.com/office/officeart/2005/8/layout/equation1"/>
    <dgm:cxn modelId="{7AE6B1DC-FCE2-416C-A0A1-C694F4FAE6BC}" type="presOf" srcId="{D2741413-D0D9-49FD-8A05-2C77BB72B3CA}" destId="{67C717FB-AF0A-43B7-B748-A81DDDBF46EB}" srcOrd="0" destOrd="0" presId="urn:microsoft.com/office/officeart/2005/8/layout/equation1"/>
    <dgm:cxn modelId="{0193C402-3F1A-498C-8BE7-BF7219C7FB23}" srcId="{2E33FE97-9744-47DA-8192-552238788009}" destId="{BDD135D1-03CB-4F32-8264-BA3722DF902C}" srcOrd="1" destOrd="0" parTransId="{31CD5503-98BF-4AC7-89F4-69AD007F5478}" sibTransId="{66398122-EA36-4B38-94FE-48FD99763422}"/>
    <dgm:cxn modelId="{4081395C-F651-4468-8698-C32B54BFA34C}" type="presOf" srcId="{BDD135D1-03CB-4F32-8264-BA3722DF902C}" destId="{582F1C10-6A2B-4E40-896D-737AF9A81CD2}" srcOrd="0" destOrd="0" presId="urn:microsoft.com/office/officeart/2005/8/layout/equation1"/>
    <dgm:cxn modelId="{B7AB4EFB-7C73-49EB-A697-FE3BC42A6441}" type="presOf" srcId="{2E33FE97-9744-47DA-8192-552238788009}" destId="{72A861F8-B1D0-4A9A-9BE9-FF7D8659ED57}" srcOrd="0" destOrd="0" presId="urn:microsoft.com/office/officeart/2005/8/layout/equation1"/>
    <dgm:cxn modelId="{F06A2952-4D7B-444E-85E5-8726A0426432}" type="presParOf" srcId="{72A861F8-B1D0-4A9A-9BE9-FF7D8659ED57}" destId="{DB5B99E4-5A62-4C4B-AC25-7069D2F7918E}" srcOrd="0" destOrd="0" presId="urn:microsoft.com/office/officeart/2005/8/layout/equation1"/>
    <dgm:cxn modelId="{B2DA2E25-FC31-4C29-B0A6-AC5F0789F6FA}" type="presParOf" srcId="{72A861F8-B1D0-4A9A-9BE9-FF7D8659ED57}" destId="{4728482E-C757-4254-A5CE-8ED8AA0E9777}" srcOrd="1" destOrd="0" presId="urn:microsoft.com/office/officeart/2005/8/layout/equation1"/>
    <dgm:cxn modelId="{D2119798-A02B-444F-B8EC-E537A8C83BB4}" type="presParOf" srcId="{72A861F8-B1D0-4A9A-9BE9-FF7D8659ED57}" destId="{67C717FB-AF0A-43B7-B748-A81DDDBF46EB}" srcOrd="2" destOrd="0" presId="urn:microsoft.com/office/officeart/2005/8/layout/equation1"/>
    <dgm:cxn modelId="{FA281866-64DD-40B3-883F-3E2D6C9D48D5}" type="presParOf" srcId="{72A861F8-B1D0-4A9A-9BE9-FF7D8659ED57}" destId="{26FF2A37-BE7A-4EFB-B663-28A1B5B7C7E8}" srcOrd="3" destOrd="0" presId="urn:microsoft.com/office/officeart/2005/8/layout/equation1"/>
    <dgm:cxn modelId="{E1D675CF-2627-4DE2-AC2B-BC73478E0BCB}" type="presParOf" srcId="{72A861F8-B1D0-4A9A-9BE9-FF7D8659ED57}" destId="{582F1C10-6A2B-4E40-896D-737AF9A81CD2}" srcOrd="4" destOrd="0" presId="urn:microsoft.com/office/officeart/2005/8/layout/equation1"/>
    <dgm:cxn modelId="{15251A6F-85E2-4AC7-824F-7E0AE8651B8F}" type="presParOf" srcId="{72A861F8-B1D0-4A9A-9BE9-FF7D8659ED57}" destId="{98E1746A-4AE0-41C8-B038-4D1296159D84}" srcOrd="5" destOrd="0" presId="urn:microsoft.com/office/officeart/2005/8/layout/equation1"/>
    <dgm:cxn modelId="{D60CD065-A225-4BF9-8DCD-DE6C3905FE2F}" type="presParOf" srcId="{72A861F8-B1D0-4A9A-9BE9-FF7D8659ED57}" destId="{3E20EEDC-1824-4741-ADA2-D90F831E8ACE}" srcOrd="6" destOrd="0" presId="urn:microsoft.com/office/officeart/2005/8/layout/equation1"/>
    <dgm:cxn modelId="{98AD4852-D1AA-46BE-AA92-AA925DBFDA54}" type="presParOf" srcId="{72A861F8-B1D0-4A9A-9BE9-FF7D8659ED57}" destId="{54FC9C88-36D5-472A-8463-289FB50FA296}" srcOrd="7" destOrd="0" presId="urn:microsoft.com/office/officeart/2005/8/layout/equation1"/>
    <dgm:cxn modelId="{619C2044-CF3B-48CA-B55D-7F5E85F05232}" type="presParOf" srcId="{72A861F8-B1D0-4A9A-9BE9-FF7D8659ED57}" destId="{52F78B22-F28D-4CAF-971E-E10A908A5105}" srcOrd="8" destOrd="0" presId="urn:microsoft.com/office/officeart/2005/8/layout/equation1"/>
  </dgm:cxnLst>
  <dgm:bg>
    <a:effectLst>
      <a:softEdge rad="12700"/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33FE97-9744-47DA-8192-552238788009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B6805251-C8B2-4D1F-B2E2-8394385F2490}">
      <dgm:prSet phldrT="[Текст]" custT="1"/>
      <dgm:spPr>
        <a:solidFill>
          <a:srgbClr val="D9F7A2"/>
        </a:solidFill>
        <a:ln w="31750">
          <a:solidFill>
            <a:schemeClr val="accent6">
              <a:lumMod val="75000"/>
            </a:schemeClr>
          </a:solidFill>
        </a:ln>
        <a:effectLst>
          <a:glow rad="127000">
            <a:schemeClr val="accent6">
              <a:lumMod val="20000"/>
              <a:lumOff val="80000"/>
            </a:schemeClr>
          </a:glow>
          <a:softEdge rad="25400"/>
        </a:effectLst>
        <a:scene3d>
          <a:camera prst="orthographicFront"/>
          <a:lightRig rig="threePt" dir="t"/>
        </a:scene3d>
        <a:sp3d/>
      </dgm:spPr>
      <dgm:t>
        <a:bodyPr anchor="ctr" anchorCtr="1"/>
        <a:lstStyle/>
        <a:p>
          <a:r>
            <a:rPr lang="ru-RU" sz="1300" b="1" dirty="0" smtClean="0">
              <a:solidFill>
                <a:srgbClr val="0033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ПРОГРАММНЫЕ РАСХОДЫ</a:t>
          </a:r>
          <a:r>
            <a:rPr lang="ru-RU" sz="1300" b="1" dirty="0" smtClean="0">
              <a:solidFill>
                <a:srgbClr val="96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        </a:t>
          </a:r>
          <a:r>
            <a:rPr lang="ru-RU" sz="1600" b="1" dirty="0" smtClean="0">
              <a:solidFill>
                <a:srgbClr val="96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18 230,4                        </a:t>
          </a:r>
          <a:r>
            <a:rPr lang="ru-RU" sz="1300" b="1" dirty="0" smtClean="0">
              <a:solidFill>
                <a:srgbClr val="96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млн. рублей                 </a:t>
          </a:r>
          <a:r>
            <a:rPr lang="ru-RU" sz="1300" b="1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(98,3%)</a:t>
          </a:r>
          <a:endParaRPr lang="ru-RU" sz="1300" b="1" dirty="0">
            <a:solidFill>
              <a:srgbClr val="C00000"/>
            </a:solidFill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2CF89146-98E5-48D5-B76E-90475202FAAF}" type="parTrans" cxnId="{5BBA45E4-1192-4B03-BAFB-2A9B312FD09C}">
      <dgm:prSet/>
      <dgm:spPr/>
      <dgm:t>
        <a:bodyPr/>
        <a:lstStyle/>
        <a:p>
          <a:endParaRPr lang="ru-RU"/>
        </a:p>
      </dgm:t>
    </dgm:pt>
    <dgm:pt modelId="{D2741413-D0D9-49FD-8A05-2C77BB72B3CA}" type="sibTrans" cxnId="{5BBA45E4-1192-4B03-BAFB-2A9B312FD09C}">
      <dgm:prSet/>
      <dgm:spPr>
        <a:solidFill>
          <a:srgbClr val="637345"/>
        </a:solidFill>
        <a:effectLst>
          <a:softEdge rad="12700"/>
        </a:effectLst>
      </dgm:spPr>
      <dgm:t>
        <a:bodyPr/>
        <a:lstStyle/>
        <a:p>
          <a:endParaRPr lang="ru-RU"/>
        </a:p>
      </dgm:t>
    </dgm:pt>
    <dgm:pt modelId="{BDD135D1-03CB-4F32-8264-BA3722DF902C}">
      <dgm:prSet phldrT="[Текст]" custT="1"/>
      <dgm:spPr>
        <a:gradFill rotWithShape="0">
          <a:gsLst>
            <a:gs pos="81000">
              <a:schemeClr val="accent4">
                <a:lumMod val="20000"/>
                <a:lumOff val="80000"/>
              </a:schemeClr>
            </a:gs>
            <a:gs pos="100000">
              <a:srgbClr val="FEFDCA"/>
            </a:gs>
          </a:gsLst>
          <a:lin ang="5400000" scaled="0"/>
        </a:gradFill>
        <a:ln w="31750">
          <a:solidFill>
            <a:schemeClr val="accent4">
              <a:lumMod val="75000"/>
            </a:schemeClr>
          </a:solidFill>
        </a:ln>
        <a:effectLst>
          <a:glow rad="127000">
            <a:srgbClr val="ECE5CC"/>
          </a:glow>
          <a:softEdge rad="25400"/>
        </a:effectLst>
        <a:scene3d>
          <a:camera prst="orthographicFront"/>
          <a:lightRig rig="threePt" dir="t"/>
        </a:scene3d>
        <a:sp3d/>
      </dgm:spPr>
      <dgm:t>
        <a:bodyPr/>
        <a:lstStyle/>
        <a:p>
          <a:r>
            <a:rPr lang="ru-RU" sz="1300" b="1" dirty="0" smtClean="0">
              <a:solidFill>
                <a:srgbClr val="35470D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НЕПРОГРАММНЫЕ РАСХОДЫ                </a:t>
          </a:r>
          <a:r>
            <a:rPr lang="ru-RU" sz="1600" b="1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321,2</a:t>
          </a:r>
          <a:r>
            <a:rPr lang="ru-RU" sz="1300" b="1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                    млн. рублей</a:t>
          </a:r>
          <a:r>
            <a:rPr lang="en-US" sz="1300" b="1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ru-RU" sz="1300" b="1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   </a:t>
          </a:r>
          <a:r>
            <a:rPr lang="en-US" sz="1300" b="1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(</a:t>
          </a:r>
          <a:r>
            <a:rPr lang="ru-RU" sz="1300" b="1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1,7%)</a:t>
          </a:r>
          <a:endParaRPr lang="ru-RU" sz="1300" b="1" dirty="0">
            <a:solidFill>
              <a:srgbClr val="C00000"/>
            </a:solidFill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31CD5503-98BF-4AC7-89F4-69AD007F5478}" type="parTrans" cxnId="{0193C402-3F1A-498C-8BE7-BF7219C7FB23}">
      <dgm:prSet/>
      <dgm:spPr/>
      <dgm:t>
        <a:bodyPr/>
        <a:lstStyle/>
        <a:p>
          <a:endParaRPr lang="ru-RU"/>
        </a:p>
      </dgm:t>
    </dgm:pt>
    <dgm:pt modelId="{66398122-EA36-4B38-94FE-48FD99763422}" type="sibTrans" cxnId="{0193C402-3F1A-498C-8BE7-BF7219C7FB23}">
      <dgm:prSet/>
      <dgm:spPr>
        <a:solidFill>
          <a:srgbClr val="637345"/>
        </a:solidFill>
      </dgm:spPr>
      <dgm:t>
        <a:bodyPr/>
        <a:lstStyle/>
        <a:p>
          <a:endParaRPr lang="ru-RU"/>
        </a:p>
      </dgm:t>
    </dgm:pt>
    <dgm:pt modelId="{D3E566F5-5597-4C0D-AFC2-CDDA7F62496A}">
      <dgm:prSet phldrT="[Текст]" custT="1"/>
      <dgm:spPr>
        <a:gradFill rotWithShape="0">
          <a:gsLst>
            <a:gs pos="84000">
              <a:srgbClr val="FCBACE"/>
            </a:gs>
            <a:gs pos="100000">
              <a:srgbClr val="FCBACE"/>
            </a:gs>
          </a:gsLst>
          <a:lin ang="5400000" scaled="0"/>
        </a:gradFill>
        <a:ln w="31750">
          <a:solidFill>
            <a:srgbClr val="C00000"/>
          </a:solidFill>
        </a:ln>
        <a:effectLst>
          <a:glow rad="127000">
            <a:srgbClr val="F1D4C7"/>
          </a:glow>
          <a:softEdge rad="25400"/>
        </a:effectLst>
        <a:scene3d>
          <a:camera prst="orthographicFront"/>
          <a:lightRig rig="threePt" dir="t"/>
        </a:scene3d>
        <a:sp3d/>
      </dgm:spPr>
      <dgm:t>
        <a:bodyPr/>
        <a:lstStyle/>
        <a:p>
          <a:r>
            <a:rPr lang="ru-RU" sz="1700" b="1" dirty="0" smtClean="0">
              <a:solidFill>
                <a:srgbClr val="64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ИТОГО РАСХОДОВ          </a:t>
          </a:r>
          <a:r>
            <a:rPr lang="ru-RU" sz="2000" b="1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18 551,6</a:t>
          </a:r>
          <a:r>
            <a:rPr lang="ru-RU" sz="1700" b="1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               млн. рублей  (100%)</a:t>
          </a:r>
          <a:endParaRPr lang="ru-RU" sz="1700" b="1" dirty="0">
            <a:solidFill>
              <a:srgbClr val="C00000"/>
            </a:solidFill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866FF0C5-49EA-448E-B15C-F8947BCD4F32}" type="parTrans" cxnId="{A3D67F75-1F2F-4877-B1B3-EE144B456D75}">
      <dgm:prSet/>
      <dgm:spPr/>
      <dgm:t>
        <a:bodyPr/>
        <a:lstStyle/>
        <a:p>
          <a:endParaRPr lang="ru-RU"/>
        </a:p>
      </dgm:t>
    </dgm:pt>
    <dgm:pt modelId="{2335D685-F22B-4AF3-98F5-D0C0B070520A}" type="sibTrans" cxnId="{A3D67F75-1F2F-4877-B1B3-EE144B456D75}">
      <dgm:prSet custScaleX="54591" custScaleY="62084"/>
      <dgm:spPr/>
      <dgm:t>
        <a:bodyPr/>
        <a:lstStyle/>
        <a:p>
          <a:endParaRPr lang="ru-RU"/>
        </a:p>
      </dgm:t>
    </dgm:pt>
    <dgm:pt modelId="{72A861F8-B1D0-4A9A-9BE9-FF7D8659ED57}" type="pres">
      <dgm:prSet presAssocID="{2E33FE97-9744-47DA-8192-552238788009}" presName="linearFlow" presStyleCnt="0">
        <dgm:presLayoutVars>
          <dgm:dir/>
          <dgm:resizeHandles val="exact"/>
        </dgm:presLayoutVars>
      </dgm:prSet>
      <dgm:spPr/>
    </dgm:pt>
    <dgm:pt modelId="{DB5B99E4-5A62-4C4B-AC25-7069D2F7918E}" type="pres">
      <dgm:prSet presAssocID="{B6805251-C8B2-4D1F-B2E2-8394385F2490}" presName="node" presStyleLbl="node1" presStyleIdx="0" presStyleCnt="3" custScaleX="137222" custScaleY="92650" custLinFactX="-34817" custLinFactNeighborX="-100000" custLinFactNeighborY="0">
        <dgm:presLayoutVars>
          <dgm:bulletEnabled val="1"/>
        </dgm:presLayoutVars>
      </dgm:prSet>
      <dgm:spPr>
        <a:prstGeom prst="bracePair">
          <a:avLst/>
        </a:prstGeom>
      </dgm:spPr>
      <dgm:t>
        <a:bodyPr/>
        <a:lstStyle/>
        <a:p>
          <a:endParaRPr lang="ru-RU"/>
        </a:p>
      </dgm:t>
    </dgm:pt>
    <dgm:pt modelId="{4728482E-C757-4254-A5CE-8ED8AA0E9777}" type="pres">
      <dgm:prSet presAssocID="{D2741413-D0D9-49FD-8A05-2C77BB72B3CA}" presName="spacerL" presStyleCnt="0"/>
      <dgm:spPr/>
    </dgm:pt>
    <dgm:pt modelId="{67C717FB-AF0A-43B7-B748-A81DDDBF46EB}" type="pres">
      <dgm:prSet presAssocID="{D2741413-D0D9-49FD-8A05-2C77BB72B3CA}" presName="sibTrans" presStyleLbl="sibTrans2D1" presStyleIdx="0" presStyleCnt="2" custScaleX="54591" custScaleY="62084" custLinFactX="-16119" custLinFactNeighborX="-100000" custLinFactNeighborY="-2879"/>
      <dgm:spPr/>
      <dgm:t>
        <a:bodyPr/>
        <a:lstStyle/>
        <a:p>
          <a:endParaRPr lang="ru-RU"/>
        </a:p>
      </dgm:t>
    </dgm:pt>
    <dgm:pt modelId="{26FF2A37-BE7A-4EFB-B663-28A1B5B7C7E8}" type="pres">
      <dgm:prSet presAssocID="{D2741413-D0D9-49FD-8A05-2C77BB72B3CA}" presName="spacerR" presStyleCnt="0"/>
      <dgm:spPr/>
    </dgm:pt>
    <dgm:pt modelId="{582F1C10-6A2B-4E40-896D-737AF9A81CD2}" type="pres">
      <dgm:prSet presAssocID="{BDD135D1-03CB-4F32-8264-BA3722DF902C}" presName="node" presStyleLbl="node1" presStyleIdx="1" presStyleCnt="3" custScaleX="136801" custScaleY="77226">
        <dgm:presLayoutVars>
          <dgm:bulletEnabled val="1"/>
        </dgm:presLayoutVars>
      </dgm:prSet>
      <dgm:spPr>
        <a:prstGeom prst="bracePair">
          <a:avLst/>
        </a:prstGeom>
      </dgm:spPr>
      <dgm:t>
        <a:bodyPr/>
        <a:lstStyle/>
        <a:p>
          <a:endParaRPr lang="ru-RU"/>
        </a:p>
      </dgm:t>
    </dgm:pt>
    <dgm:pt modelId="{98E1746A-4AE0-41C8-B038-4D1296159D84}" type="pres">
      <dgm:prSet presAssocID="{66398122-EA36-4B38-94FE-48FD99763422}" presName="spacerL" presStyleCnt="0"/>
      <dgm:spPr/>
    </dgm:pt>
    <dgm:pt modelId="{3E20EEDC-1824-4741-ADA2-D90F831E8ACE}" type="pres">
      <dgm:prSet presAssocID="{66398122-EA36-4B38-94FE-48FD99763422}" presName="sibTrans" presStyleLbl="sibTrans2D1" presStyleIdx="1" presStyleCnt="2" custScaleX="54591" custScaleY="62084" custLinFactX="28174" custLinFactNeighborX="100000" custLinFactNeighborY="-2415"/>
      <dgm:spPr/>
      <dgm:t>
        <a:bodyPr/>
        <a:lstStyle/>
        <a:p>
          <a:endParaRPr lang="ru-RU"/>
        </a:p>
      </dgm:t>
    </dgm:pt>
    <dgm:pt modelId="{54FC9C88-36D5-472A-8463-289FB50FA296}" type="pres">
      <dgm:prSet presAssocID="{66398122-EA36-4B38-94FE-48FD99763422}" presName="spacerR" presStyleCnt="0"/>
      <dgm:spPr/>
    </dgm:pt>
    <dgm:pt modelId="{52F78B22-F28D-4CAF-971E-E10A908A5105}" type="pres">
      <dgm:prSet presAssocID="{D3E566F5-5597-4C0D-AFC2-CDDA7F62496A}" presName="node" presStyleLbl="node1" presStyleIdx="2" presStyleCnt="3" custScaleX="163701" custScaleY="91692" custLinFactX="31478" custLinFactNeighborX="100000" custLinFactNeighborY="34">
        <dgm:presLayoutVars>
          <dgm:bulletEnabled val="1"/>
        </dgm:presLayoutVars>
      </dgm:prSet>
      <dgm:spPr>
        <a:prstGeom prst="bracePair">
          <a:avLst/>
        </a:prstGeom>
      </dgm:spPr>
      <dgm:t>
        <a:bodyPr/>
        <a:lstStyle/>
        <a:p>
          <a:endParaRPr lang="ru-RU"/>
        </a:p>
      </dgm:t>
    </dgm:pt>
  </dgm:ptLst>
  <dgm:cxnLst>
    <dgm:cxn modelId="{65FED6B8-9B99-4548-BFDF-E729F070A506}" type="presOf" srcId="{B6805251-C8B2-4D1F-B2E2-8394385F2490}" destId="{DB5B99E4-5A62-4C4B-AC25-7069D2F7918E}" srcOrd="0" destOrd="0" presId="urn:microsoft.com/office/officeart/2005/8/layout/equation1"/>
    <dgm:cxn modelId="{4792D623-5E39-47C5-90B9-748C6484B112}" type="presOf" srcId="{D2741413-D0D9-49FD-8A05-2C77BB72B3CA}" destId="{67C717FB-AF0A-43B7-B748-A81DDDBF46EB}" srcOrd="0" destOrd="0" presId="urn:microsoft.com/office/officeart/2005/8/layout/equation1"/>
    <dgm:cxn modelId="{3D9C52A7-45E1-4186-8B4D-0C31811C0941}" type="presOf" srcId="{66398122-EA36-4B38-94FE-48FD99763422}" destId="{3E20EEDC-1824-4741-ADA2-D90F831E8ACE}" srcOrd="0" destOrd="0" presId="urn:microsoft.com/office/officeart/2005/8/layout/equation1"/>
    <dgm:cxn modelId="{DA6A5CE1-F925-4B2A-A1B5-63115C7671DC}" type="presOf" srcId="{2E33FE97-9744-47DA-8192-552238788009}" destId="{72A861F8-B1D0-4A9A-9BE9-FF7D8659ED57}" srcOrd="0" destOrd="0" presId="urn:microsoft.com/office/officeart/2005/8/layout/equation1"/>
    <dgm:cxn modelId="{A3D67F75-1F2F-4877-B1B3-EE144B456D75}" srcId="{2E33FE97-9744-47DA-8192-552238788009}" destId="{D3E566F5-5597-4C0D-AFC2-CDDA7F62496A}" srcOrd="2" destOrd="0" parTransId="{866FF0C5-49EA-448E-B15C-F8947BCD4F32}" sibTransId="{2335D685-F22B-4AF3-98F5-D0C0B070520A}"/>
    <dgm:cxn modelId="{0193C402-3F1A-498C-8BE7-BF7219C7FB23}" srcId="{2E33FE97-9744-47DA-8192-552238788009}" destId="{BDD135D1-03CB-4F32-8264-BA3722DF902C}" srcOrd="1" destOrd="0" parTransId="{31CD5503-98BF-4AC7-89F4-69AD007F5478}" sibTransId="{66398122-EA36-4B38-94FE-48FD99763422}"/>
    <dgm:cxn modelId="{5BBA45E4-1192-4B03-BAFB-2A9B312FD09C}" srcId="{2E33FE97-9744-47DA-8192-552238788009}" destId="{B6805251-C8B2-4D1F-B2E2-8394385F2490}" srcOrd="0" destOrd="0" parTransId="{2CF89146-98E5-48D5-B76E-90475202FAAF}" sibTransId="{D2741413-D0D9-49FD-8A05-2C77BB72B3CA}"/>
    <dgm:cxn modelId="{35BC24FE-3C45-425E-A03D-E096952456FC}" type="presOf" srcId="{BDD135D1-03CB-4F32-8264-BA3722DF902C}" destId="{582F1C10-6A2B-4E40-896D-737AF9A81CD2}" srcOrd="0" destOrd="0" presId="urn:microsoft.com/office/officeart/2005/8/layout/equation1"/>
    <dgm:cxn modelId="{DA256751-5BD4-41EF-ADFD-12949A7C3001}" type="presOf" srcId="{D3E566F5-5597-4C0D-AFC2-CDDA7F62496A}" destId="{52F78B22-F28D-4CAF-971E-E10A908A5105}" srcOrd="0" destOrd="0" presId="urn:microsoft.com/office/officeart/2005/8/layout/equation1"/>
    <dgm:cxn modelId="{791077C7-A698-41A8-BCD9-90F87EF7F2B1}" type="presParOf" srcId="{72A861F8-B1D0-4A9A-9BE9-FF7D8659ED57}" destId="{DB5B99E4-5A62-4C4B-AC25-7069D2F7918E}" srcOrd="0" destOrd="0" presId="urn:microsoft.com/office/officeart/2005/8/layout/equation1"/>
    <dgm:cxn modelId="{FE301BF2-1214-4B63-AB3A-5FEDCE5B89F5}" type="presParOf" srcId="{72A861F8-B1D0-4A9A-9BE9-FF7D8659ED57}" destId="{4728482E-C757-4254-A5CE-8ED8AA0E9777}" srcOrd="1" destOrd="0" presId="urn:microsoft.com/office/officeart/2005/8/layout/equation1"/>
    <dgm:cxn modelId="{56526716-AFD0-4A7F-8570-2199AB62F893}" type="presParOf" srcId="{72A861F8-B1D0-4A9A-9BE9-FF7D8659ED57}" destId="{67C717FB-AF0A-43B7-B748-A81DDDBF46EB}" srcOrd="2" destOrd="0" presId="urn:microsoft.com/office/officeart/2005/8/layout/equation1"/>
    <dgm:cxn modelId="{4A710917-19BB-465B-8B10-597127739970}" type="presParOf" srcId="{72A861F8-B1D0-4A9A-9BE9-FF7D8659ED57}" destId="{26FF2A37-BE7A-4EFB-B663-28A1B5B7C7E8}" srcOrd="3" destOrd="0" presId="urn:microsoft.com/office/officeart/2005/8/layout/equation1"/>
    <dgm:cxn modelId="{013E3E2F-BA30-4252-8E64-BFC2CA12CA20}" type="presParOf" srcId="{72A861F8-B1D0-4A9A-9BE9-FF7D8659ED57}" destId="{582F1C10-6A2B-4E40-896D-737AF9A81CD2}" srcOrd="4" destOrd="0" presId="urn:microsoft.com/office/officeart/2005/8/layout/equation1"/>
    <dgm:cxn modelId="{E205E029-D0DA-4CC7-A678-60C9C3E4E5AE}" type="presParOf" srcId="{72A861F8-B1D0-4A9A-9BE9-FF7D8659ED57}" destId="{98E1746A-4AE0-41C8-B038-4D1296159D84}" srcOrd="5" destOrd="0" presId="urn:microsoft.com/office/officeart/2005/8/layout/equation1"/>
    <dgm:cxn modelId="{67F8F425-01D0-4920-A929-CBB0125939F4}" type="presParOf" srcId="{72A861F8-B1D0-4A9A-9BE9-FF7D8659ED57}" destId="{3E20EEDC-1824-4741-ADA2-D90F831E8ACE}" srcOrd="6" destOrd="0" presId="urn:microsoft.com/office/officeart/2005/8/layout/equation1"/>
    <dgm:cxn modelId="{47210DD7-2639-4752-BA79-7A7CD106EB44}" type="presParOf" srcId="{72A861F8-B1D0-4A9A-9BE9-FF7D8659ED57}" destId="{54FC9C88-36D5-472A-8463-289FB50FA296}" srcOrd="7" destOrd="0" presId="urn:microsoft.com/office/officeart/2005/8/layout/equation1"/>
    <dgm:cxn modelId="{2B54EDE1-D318-4BCF-BF16-2C4E5372DB2B}" type="presParOf" srcId="{72A861F8-B1D0-4A9A-9BE9-FF7D8659ED57}" destId="{52F78B22-F28D-4CAF-971E-E10A908A5105}" srcOrd="8" destOrd="0" presId="urn:microsoft.com/office/officeart/2005/8/layout/equation1"/>
  </dgm:cxnLst>
  <dgm:bg>
    <a:effectLst>
      <a:softEdge rad="12700"/>
    </a:effectLst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33FE97-9744-47DA-8192-552238788009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B6805251-C8B2-4D1F-B2E2-8394385F2490}">
      <dgm:prSet phldrT="[Текст]" custT="1"/>
      <dgm:spPr>
        <a:solidFill>
          <a:srgbClr val="D9F7A2"/>
        </a:solidFill>
        <a:ln w="31750">
          <a:solidFill>
            <a:schemeClr val="accent6">
              <a:lumMod val="75000"/>
            </a:schemeClr>
          </a:solidFill>
        </a:ln>
        <a:effectLst>
          <a:glow rad="127000">
            <a:schemeClr val="accent6">
              <a:lumMod val="20000"/>
              <a:lumOff val="80000"/>
            </a:schemeClr>
          </a:glow>
          <a:softEdge rad="25400"/>
        </a:effectLst>
        <a:scene3d>
          <a:camera prst="orthographicFront"/>
          <a:lightRig rig="threePt" dir="t"/>
        </a:scene3d>
        <a:sp3d/>
      </dgm:spPr>
      <dgm:t>
        <a:bodyPr anchor="ctr" anchorCtr="1"/>
        <a:lstStyle/>
        <a:p>
          <a:r>
            <a:rPr lang="ru-RU" sz="1300" b="1" dirty="0" smtClean="0">
              <a:solidFill>
                <a:srgbClr val="35470D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ПРОГРАММНЫЕ РАСХОДЫ                               </a:t>
          </a:r>
          <a:r>
            <a:rPr lang="ru-RU" sz="1300" b="1" dirty="0" smtClean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        </a:t>
          </a:r>
          <a:r>
            <a:rPr lang="ru-RU" sz="1600" b="1" dirty="0" smtClean="0">
              <a:solidFill>
                <a:srgbClr val="96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18 496,0</a:t>
          </a:r>
          <a:r>
            <a:rPr lang="ru-RU" sz="1300" b="1" dirty="0" smtClean="0">
              <a:solidFill>
                <a:srgbClr val="96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               млн. рублей                 </a:t>
          </a:r>
          <a:r>
            <a:rPr lang="ru-RU" sz="1300" b="1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(97,2%)</a:t>
          </a:r>
          <a:endParaRPr lang="ru-RU" sz="1300" b="1" dirty="0">
            <a:solidFill>
              <a:srgbClr val="C00000"/>
            </a:solidFill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2CF89146-98E5-48D5-B76E-90475202FAAF}" type="parTrans" cxnId="{5BBA45E4-1192-4B03-BAFB-2A9B312FD09C}">
      <dgm:prSet/>
      <dgm:spPr/>
      <dgm:t>
        <a:bodyPr/>
        <a:lstStyle/>
        <a:p>
          <a:endParaRPr lang="ru-RU"/>
        </a:p>
      </dgm:t>
    </dgm:pt>
    <dgm:pt modelId="{D2741413-D0D9-49FD-8A05-2C77BB72B3CA}" type="sibTrans" cxnId="{5BBA45E4-1192-4B03-BAFB-2A9B312FD09C}">
      <dgm:prSet/>
      <dgm:spPr>
        <a:solidFill>
          <a:srgbClr val="637345"/>
        </a:solidFill>
        <a:effectLst>
          <a:softEdge rad="12700"/>
        </a:effectLst>
      </dgm:spPr>
      <dgm:t>
        <a:bodyPr/>
        <a:lstStyle/>
        <a:p>
          <a:endParaRPr lang="ru-RU"/>
        </a:p>
      </dgm:t>
    </dgm:pt>
    <dgm:pt modelId="{BDD135D1-03CB-4F32-8264-BA3722DF902C}">
      <dgm:prSet phldrT="[Текст]" custT="1"/>
      <dgm:spPr>
        <a:gradFill rotWithShape="0">
          <a:gsLst>
            <a:gs pos="81000">
              <a:schemeClr val="accent4">
                <a:lumMod val="20000"/>
                <a:lumOff val="80000"/>
              </a:schemeClr>
            </a:gs>
            <a:gs pos="100000">
              <a:srgbClr val="FEFDCA"/>
            </a:gs>
          </a:gsLst>
          <a:lin ang="5400000" scaled="0"/>
        </a:gradFill>
        <a:ln w="31750">
          <a:solidFill>
            <a:schemeClr val="accent4">
              <a:lumMod val="75000"/>
            </a:schemeClr>
          </a:solidFill>
        </a:ln>
        <a:effectLst>
          <a:glow rad="127000">
            <a:srgbClr val="ECE5CC"/>
          </a:glow>
          <a:softEdge rad="25400"/>
        </a:effectLst>
        <a:scene3d>
          <a:camera prst="orthographicFront"/>
          <a:lightRig rig="threePt" dir="t"/>
        </a:scene3d>
        <a:sp3d/>
      </dgm:spPr>
      <dgm:t>
        <a:bodyPr/>
        <a:lstStyle/>
        <a:p>
          <a:r>
            <a:rPr lang="ru-RU" sz="1300" b="1" dirty="0" smtClean="0">
              <a:solidFill>
                <a:srgbClr val="35470D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НЕПРОГРАММНЫЕ РАСХОДЫ               </a:t>
          </a:r>
          <a:r>
            <a:rPr lang="ru-RU" sz="1600" b="1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529,1</a:t>
          </a:r>
          <a:r>
            <a:rPr lang="ru-RU" sz="1300" b="1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                     млн. рублей</a:t>
          </a:r>
          <a:r>
            <a:rPr lang="en-US" sz="1300" b="1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ru-RU" sz="1300" b="1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   </a:t>
          </a:r>
          <a:r>
            <a:rPr lang="en-US" sz="1300" b="1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(</a:t>
          </a:r>
          <a:r>
            <a:rPr lang="ru-RU" sz="1300" b="1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2,8%)</a:t>
          </a:r>
          <a:endParaRPr lang="ru-RU" sz="1300" b="1" dirty="0">
            <a:solidFill>
              <a:srgbClr val="C00000"/>
            </a:solidFill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31CD5503-98BF-4AC7-89F4-69AD007F5478}" type="parTrans" cxnId="{0193C402-3F1A-498C-8BE7-BF7219C7FB23}">
      <dgm:prSet/>
      <dgm:spPr/>
      <dgm:t>
        <a:bodyPr/>
        <a:lstStyle/>
        <a:p>
          <a:endParaRPr lang="ru-RU"/>
        </a:p>
      </dgm:t>
    </dgm:pt>
    <dgm:pt modelId="{66398122-EA36-4B38-94FE-48FD99763422}" type="sibTrans" cxnId="{0193C402-3F1A-498C-8BE7-BF7219C7FB23}">
      <dgm:prSet/>
      <dgm:spPr>
        <a:solidFill>
          <a:srgbClr val="637345"/>
        </a:solidFill>
      </dgm:spPr>
      <dgm:t>
        <a:bodyPr/>
        <a:lstStyle/>
        <a:p>
          <a:endParaRPr lang="ru-RU"/>
        </a:p>
      </dgm:t>
    </dgm:pt>
    <dgm:pt modelId="{D3E566F5-5597-4C0D-AFC2-CDDA7F62496A}">
      <dgm:prSet phldrT="[Текст]" custT="1"/>
      <dgm:spPr>
        <a:gradFill rotWithShape="0">
          <a:gsLst>
            <a:gs pos="84000">
              <a:srgbClr val="FCBACE"/>
            </a:gs>
            <a:gs pos="100000">
              <a:srgbClr val="FCBACE"/>
            </a:gs>
          </a:gsLst>
          <a:lin ang="5400000" scaled="0"/>
        </a:gradFill>
        <a:ln w="31750">
          <a:solidFill>
            <a:srgbClr val="C00000"/>
          </a:solidFill>
        </a:ln>
        <a:effectLst>
          <a:glow rad="127000">
            <a:srgbClr val="F1D4C7"/>
          </a:glow>
          <a:softEdge rad="25400"/>
        </a:effectLst>
        <a:scene3d>
          <a:camera prst="orthographicFront"/>
          <a:lightRig rig="threePt" dir="t"/>
        </a:scene3d>
        <a:sp3d/>
      </dgm:spPr>
      <dgm:t>
        <a:bodyPr/>
        <a:lstStyle/>
        <a:p>
          <a:r>
            <a:rPr lang="ru-RU" sz="1700" b="1" dirty="0" smtClean="0">
              <a:solidFill>
                <a:srgbClr val="64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ИТОГО РАСХОДОВ          </a:t>
          </a:r>
          <a:r>
            <a:rPr lang="ru-RU" sz="2000" b="1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19 025,1</a:t>
          </a:r>
          <a:r>
            <a:rPr lang="ru-RU" sz="1700" b="1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             млн. рублей  (100%)</a:t>
          </a:r>
          <a:endParaRPr lang="ru-RU" sz="1700" b="1" dirty="0">
            <a:solidFill>
              <a:srgbClr val="C00000"/>
            </a:solidFill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866FF0C5-49EA-448E-B15C-F8947BCD4F32}" type="parTrans" cxnId="{A3D67F75-1F2F-4877-B1B3-EE144B456D75}">
      <dgm:prSet/>
      <dgm:spPr/>
      <dgm:t>
        <a:bodyPr/>
        <a:lstStyle/>
        <a:p>
          <a:endParaRPr lang="ru-RU"/>
        </a:p>
      </dgm:t>
    </dgm:pt>
    <dgm:pt modelId="{2335D685-F22B-4AF3-98F5-D0C0B070520A}" type="sibTrans" cxnId="{A3D67F75-1F2F-4877-B1B3-EE144B456D75}">
      <dgm:prSet custScaleX="54591" custScaleY="62084"/>
      <dgm:spPr/>
      <dgm:t>
        <a:bodyPr/>
        <a:lstStyle/>
        <a:p>
          <a:endParaRPr lang="ru-RU"/>
        </a:p>
      </dgm:t>
    </dgm:pt>
    <dgm:pt modelId="{72A861F8-B1D0-4A9A-9BE9-FF7D8659ED57}" type="pres">
      <dgm:prSet presAssocID="{2E33FE97-9744-47DA-8192-552238788009}" presName="linearFlow" presStyleCnt="0">
        <dgm:presLayoutVars>
          <dgm:dir/>
          <dgm:resizeHandles val="exact"/>
        </dgm:presLayoutVars>
      </dgm:prSet>
      <dgm:spPr/>
    </dgm:pt>
    <dgm:pt modelId="{DB5B99E4-5A62-4C4B-AC25-7069D2F7918E}" type="pres">
      <dgm:prSet presAssocID="{B6805251-C8B2-4D1F-B2E2-8394385F2490}" presName="node" presStyleLbl="node1" presStyleIdx="0" presStyleCnt="3" custScaleX="142065" custScaleY="92650" custLinFactX="-32862" custLinFactNeighborX="-100000" custLinFactNeighborY="-1711">
        <dgm:presLayoutVars>
          <dgm:bulletEnabled val="1"/>
        </dgm:presLayoutVars>
      </dgm:prSet>
      <dgm:spPr>
        <a:prstGeom prst="bracePair">
          <a:avLst/>
        </a:prstGeom>
      </dgm:spPr>
      <dgm:t>
        <a:bodyPr/>
        <a:lstStyle/>
        <a:p>
          <a:endParaRPr lang="ru-RU"/>
        </a:p>
      </dgm:t>
    </dgm:pt>
    <dgm:pt modelId="{4728482E-C757-4254-A5CE-8ED8AA0E9777}" type="pres">
      <dgm:prSet presAssocID="{D2741413-D0D9-49FD-8A05-2C77BB72B3CA}" presName="spacerL" presStyleCnt="0"/>
      <dgm:spPr/>
    </dgm:pt>
    <dgm:pt modelId="{67C717FB-AF0A-43B7-B748-A81DDDBF46EB}" type="pres">
      <dgm:prSet presAssocID="{D2741413-D0D9-49FD-8A05-2C77BB72B3CA}" presName="sibTrans" presStyleLbl="sibTrans2D1" presStyleIdx="0" presStyleCnt="2" custScaleX="54591" custScaleY="62084" custLinFactX="-38364" custLinFactNeighborX="-100000" custLinFactNeighborY="-5774"/>
      <dgm:spPr/>
      <dgm:t>
        <a:bodyPr/>
        <a:lstStyle/>
        <a:p>
          <a:endParaRPr lang="ru-RU"/>
        </a:p>
      </dgm:t>
    </dgm:pt>
    <dgm:pt modelId="{26FF2A37-BE7A-4EFB-B663-28A1B5B7C7E8}" type="pres">
      <dgm:prSet presAssocID="{D2741413-D0D9-49FD-8A05-2C77BB72B3CA}" presName="spacerR" presStyleCnt="0"/>
      <dgm:spPr/>
    </dgm:pt>
    <dgm:pt modelId="{582F1C10-6A2B-4E40-896D-737AF9A81CD2}" type="pres">
      <dgm:prSet presAssocID="{BDD135D1-03CB-4F32-8264-BA3722DF902C}" presName="node" presStyleLbl="node1" presStyleIdx="1" presStyleCnt="3" custScaleX="143770" custScaleY="77226">
        <dgm:presLayoutVars>
          <dgm:bulletEnabled val="1"/>
        </dgm:presLayoutVars>
      </dgm:prSet>
      <dgm:spPr>
        <a:prstGeom prst="bracePair">
          <a:avLst/>
        </a:prstGeom>
      </dgm:spPr>
      <dgm:t>
        <a:bodyPr/>
        <a:lstStyle/>
        <a:p>
          <a:endParaRPr lang="ru-RU"/>
        </a:p>
      </dgm:t>
    </dgm:pt>
    <dgm:pt modelId="{98E1746A-4AE0-41C8-B038-4D1296159D84}" type="pres">
      <dgm:prSet presAssocID="{66398122-EA36-4B38-94FE-48FD99763422}" presName="spacerL" presStyleCnt="0"/>
      <dgm:spPr/>
    </dgm:pt>
    <dgm:pt modelId="{3E20EEDC-1824-4741-ADA2-D90F831E8ACE}" type="pres">
      <dgm:prSet presAssocID="{66398122-EA36-4B38-94FE-48FD99763422}" presName="sibTrans" presStyleLbl="sibTrans2D1" presStyleIdx="1" presStyleCnt="2" custScaleX="54591" custScaleY="62084" custLinFactX="28174" custLinFactNeighborX="100000" custLinFactNeighborY="-2415"/>
      <dgm:spPr/>
      <dgm:t>
        <a:bodyPr/>
        <a:lstStyle/>
        <a:p>
          <a:endParaRPr lang="ru-RU"/>
        </a:p>
      </dgm:t>
    </dgm:pt>
    <dgm:pt modelId="{54FC9C88-36D5-472A-8463-289FB50FA296}" type="pres">
      <dgm:prSet presAssocID="{66398122-EA36-4B38-94FE-48FD99763422}" presName="spacerR" presStyleCnt="0"/>
      <dgm:spPr/>
    </dgm:pt>
    <dgm:pt modelId="{52F78B22-F28D-4CAF-971E-E10A908A5105}" type="pres">
      <dgm:prSet presAssocID="{D3E566F5-5597-4C0D-AFC2-CDDA7F62496A}" presName="node" presStyleLbl="node1" presStyleIdx="2" presStyleCnt="3" custScaleX="167853" custScaleY="91692" custLinFactX="31478" custLinFactNeighborX="100000" custLinFactNeighborY="34">
        <dgm:presLayoutVars>
          <dgm:bulletEnabled val="1"/>
        </dgm:presLayoutVars>
      </dgm:prSet>
      <dgm:spPr>
        <a:prstGeom prst="bracePair">
          <a:avLst/>
        </a:prstGeom>
      </dgm:spPr>
      <dgm:t>
        <a:bodyPr/>
        <a:lstStyle/>
        <a:p>
          <a:endParaRPr lang="ru-RU"/>
        </a:p>
      </dgm:t>
    </dgm:pt>
  </dgm:ptLst>
  <dgm:cxnLst>
    <dgm:cxn modelId="{1B2914DE-24B2-4B56-B546-3D60537DEA79}" type="presOf" srcId="{B6805251-C8B2-4D1F-B2E2-8394385F2490}" destId="{DB5B99E4-5A62-4C4B-AC25-7069D2F7918E}" srcOrd="0" destOrd="0" presId="urn:microsoft.com/office/officeart/2005/8/layout/equation1"/>
    <dgm:cxn modelId="{A3D67F75-1F2F-4877-B1B3-EE144B456D75}" srcId="{2E33FE97-9744-47DA-8192-552238788009}" destId="{D3E566F5-5597-4C0D-AFC2-CDDA7F62496A}" srcOrd="2" destOrd="0" parTransId="{866FF0C5-49EA-448E-B15C-F8947BCD4F32}" sibTransId="{2335D685-F22B-4AF3-98F5-D0C0B070520A}"/>
    <dgm:cxn modelId="{0193C402-3F1A-498C-8BE7-BF7219C7FB23}" srcId="{2E33FE97-9744-47DA-8192-552238788009}" destId="{BDD135D1-03CB-4F32-8264-BA3722DF902C}" srcOrd="1" destOrd="0" parTransId="{31CD5503-98BF-4AC7-89F4-69AD007F5478}" sibTransId="{66398122-EA36-4B38-94FE-48FD99763422}"/>
    <dgm:cxn modelId="{5BBA45E4-1192-4B03-BAFB-2A9B312FD09C}" srcId="{2E33FE97-9744-47DA-8192-552238788009}" destId="{B6805251-C8B2-4D1F-B2E2-8394385F2490}" srcOrd="0" destOrd="0" parTransId="{2CF89146-98E5-48D5-B76E-90475202FAAF}" sibTransId="{D2741413-D0D9-49FD-8A05-2C77BB72B3CA}"/>
    <dgm:cxn modelId="{10F38B68-EFC9-4AEC-B729-5380FCEF276F}" type="presOf" srcId="{D2741413-D0D9-49FD-8A05-2C77BB72B3CA}" destId="{67C717FB-AF0A-43B7-B748-A81DDDBF46EB}" srcOrd="0" destOrd="0" presId="urn:microsoft.com/office/officeart/2005/8/layout/equation1"/>
    <dgm:cxn modelId="{F17F8E3A-550D-4A48-A72F-F51305A926D8}" type="presOf" srcId="{66398122-EA36-4B38-94FE-48FD99763422}" destId="{3E20EEDC-1824-4741-ADA2-D90F831E8ACE}" srcOrd="0" destOrd="0" presId="urn:microsoft.com/office/officeart/2005/8/layout/equation1"/>
    <dgm:cxn modelId="{57091D40-DDE4-4B03-9D9C-2970F3BA1699}" type="presOf" srcId="{2E33FE97-9744-47DA-8192-552238788009}" destId="{72A861F8-B1D0-4A9A-9BE9-FF7D8659ED57}" srcOrd="0" destOrd="0" presId="urn:microsoft.com/office/officeart/2005/8/layout/equation1"/>
    <dgm:cxn modelId="{8787F92E-F655-42DE-BDB5-281A128C83D4}" type="presOf" srcId="{D3E566F5-5597-4C0D-AFC2-CDDA7F62496A}" destId="{52F78B22-F28D-4CAF-971E-E10A908A5105}" srcOrd="0" destOrd="0" presId="urn:microsoft.com/office/officeart/2005/8/layout/equation1"/>
    <dgm:cxn modelId="{64458360-6F2B-463E-AFE5-6B1C3C89F91C}" type="presOf" srcId="{BDD135D1-03CB-4F32-8264-BA3722DF902C}" destId="{582F1C10-6A2B-4E40-896D-737AF9A81CD2}" srcOrd="0" destOrd="0" presId="urn:microsoft.com/office/officeart/2005/8/layout/equation1"/>
    <dgm:cxn modelId="{DFD1E9C0-6EA0-46BF-9083-D0A06E350457}" type="presParOf" srcId="{72A861F8-B1D0-4A9A-9BE9-FF7D8659ED57}" destId="{DB5B99E4-5A62-4C4B-AC25-7069D2F7918E}" srcOrd="0" destOrd="0" presId="urn:microsoft.com/office/officeart/2005/8/layout/equation1"/>
    <dgm:cxn modelId="{F6DC0DCD-FBE1-4CEE-9495-AC4D5C3021B7}" type="presParOf" srcId="{72A861F8-B1D0-4A9A-9BE9-FF7D8659ED57}" destId="{4728482E-C757-4254-A5CE-8ED8AA0E9777}" srcOrd="1" destOrd="0" presId="urn:microsoft.com/office/officeart/2005/8/layout/equation1"/>
    <dgm:cxn modelId="{F804E034-C242-49F1-A034-03214BA3C495}" type="presParOf" srcId="{72A861F8-B1D0-4A9A-9BE9-FF7D8659ED57}" destId="{67C717FB-AF0A-43B7-B748-A81DDDBF46EB}" srcOrd="2" destOrd="0" presId="urn:microsoft.com/office/officeart/2005/8/layout/equation1"/>
    <dgm:cxn modelId="{3E23A013-7C4A-4AD9-9259-D5A4FCBD5A8F}" type="presParOf" srcId="{72A861F8-B1D0-4A9A-9BE9-FF7D8659ED57}" destId="{26FF2A37-BE7A-4EFB-B663-28A1B5B7C7E8}" srcOrd="3" destOrd="0" presId="urn:microsoft.com/office/officeart/2005/8/layout/equation1"/>
    <dgm:cxn modelId="{3C84336E-137C-4DFE-BD12-1876E11E8E63}" type="presParOf" srcId="{72A861F8-B1D0-4A9A-9BE9-FF7D8659ED57}" destId="{582F1C10-6A2B-4E40-896D-737AF9A81CD2}" srcOrd="4" destOrd="0" presId="urn:microsoft.com/office/officeart/2005/8/layout/equation1"/>
    <dgm:cxn modelId="{229FC2B7-7098-4A57-AE33-3CEAF62A446B}" type="presParOf" srcId="{72A861F8-B1D0-4A9A-9BE9-FF7D8659ED57}" destId="{98E1746A-4AE0-41C8-B038-4D1296159D84}" srcOrd="5" destOrd="0" presId="urn:microsoft.com/office/officeart/2005/8/layout/equation1"/>
    <dgm:cxn modelId="{04B83C00-596E-448B-A6FC-CB84C10903B3}" type="presParOf" srcId="{72A861F8-B1D0-4A9A-9BE9-FF7D8659ED57}" destId="{3E20EEDC-1824-4741-ADA2-D90F831E8ACE}" srcOrd="6" destOrd="0" presId="urn:microsoft.com/office/officeart/2005/8/layout/equation1"/>
    <dgm:cxn modelId="{F1A214EA-E8D1-4076-8DFF-C9EBACCC6112}" type="presParOf" srcId="{72A861F8-B1D0-4A9A-9BE9-FF7D8659ED57}" destId="{54FC9C88-36D5-472A-8463-289FB50FA296}" srcOrd="7" destOrd="0" presId="urn:microsoft.com/office/officeart/2005/8/layout/equation1"/>
    <dgm:cxn modelId="{5E381002-490E-48F5-976E-B931B020B1B4}" type="presParOf" srcId="{72A861F8-B1D0-4A9A-9BE9-FF7D8659ED57}" destId="{52F78B22-F28D-4CAF-971E-E10A908A5105}" srcOrd="8" destOrd="0" presId="urn:microsoft.com/office/officeart/2005/8/layout/equation1"/>
  </dgm:cxnLst>
  <dgm:bg>
    <a:effectLst>
      <a:softEdge rad="12700"/>
    </a:effectLst>
  </dgm:bg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B99E4-5A62-4C4B-AC25-7069D2F7918E}">
      <dsp:nvSpPr>
        <dsp:cNvPr id="0" name=""/>
        <dsp:cNvSpPr/>
      </dsp:nvSpPr>
      <dsp:spPr>
        <a:xfrm>
          <a:off x="0" y="0"/>
          <a:ext cx="2313521" cy="1524966"/>
        </a:xfrm>
        <a:prstGeom prst="bracePair">
          <a:avLst/>
        </a:prstGeom>
        <a:solidFill>
          <a:srgbClr val="D9F7A2"/>
        </a:solidFill>
        <a:ln w="317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glow rad="127000">
            <a:schemeClr val="accent6">
              <a:lumMod val="20000"/>
              <a:lumOff val="80000"/>
            </a:schemeClr>
          </a:glow>
          <a:softEdge rad="25400"/>
        </a:effectLst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1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33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ПРОГРАММНЫЕ РАСХОДЫ                                               </a:t>
          </a:r>
          <a:r>
            <a:rPr lang="ru-RU" sz="1600" b="1" kern="1200" dirty="0" smtClean="0">
              <a:solidFill>
                <a:srgbClr val="96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20 999,2</a:t>
          </a:r>
          <a:r>
            <a:rPr lang="ru-RU" sz="1300" b="1" kern="1200" dirty="0" smtClean="0">
              <a:solidFill>
                <a:srgbClr val="96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                млн. рублей                 </a:t>
          </a:r>
          <a:r>
            <a:rPr lang="ru-RU" sz="1300" b="1" kern="1200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(99,3%)</a:t>
          </a:r>
          <a:endParaRPr lang="ru-RU" sz="1300" b="1" kern="1200" dirty="0">
            <a:solidFill>
              <a:srgbClr val="C00000"/>
            </a:solidFill>
            <a:latin typeface="Arial Black" panose="020B0A04020102020204" pitchFamily="34" charset="0"/>
            <a:cs typeface="Times New Roman" panose="02020603050405020304" pitchFamily="18" charset="0"/>
          </a:endParaRPr>
        </a:p>
      </dsp:txBody>
      <dsp:txXfrm>
        <a:off x="164295" y="164295"/>
        <a:ext cx="1984931" cy="1323452"/>
      </dsp:txXfrm>
    </dsp:sp>
    <dsp:sp modelId="{67C717FB-AF0A-43B7-B748-A81DDDBF46EB}">
      <dsp:nvSpPr>
        <dsp:cNvPr id="0" name=""/>
        <dsp:cNvSpPr/>
      </dsp:nvSpPr>
      <dsp:spPr>
        <a:xfrm>
          <a:off x="2615255" y="438347"/>
          <a:ext cx="521151" cy="592683"/>
        </a:xfrm>
        <a:prstGeom prst="mathPlus">
          <a:avLst/>
        </a:prstGeom>
        <a:solidFill>
          <a:srgbClr val="637345"/>
        </a:solid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684334" y="673401"/>
        <a:ext cx="382993" cy="122575"/>
      </dsp:txXfrm>
    </dsp:sp>
    <dsp:sp modelId="{582F1C10-6A2B-4E40-896D-737AF9A81CD2}">
      <dsp:nvSpPr>
        <dsp:cNvPr id="0" name=""/>
        <dsp:cNvSpPr/>
      </dsp:nvSpPr>
      <dsp:spPr>
        <a:xfrm>
          <a:off x="3483029" y="127303"/>
          <a:ext cx="2216575" cy="1271096"/>
        </a:xfrm>
        <a:prstGeom prst="bracePair">
          <a:avLst/>
        </a:prstGeom>
        <a:gradFill rotWithShape="0">
          <a:gsLst>
            <a:gs pos="81000">
              <a:schemeClr val="accent4">
                <a:lumMod val="20000"/>
                <a:lumOff val="80000"/>
              </a:schemeClr>
            </a:gs>
            <a:gs pos="100000">
              <a:srgbClr val="FEFDCA"/>
            </a:gs>
          </a:gsLst>
          <a:lin ang="5400000" scaled="0"/>
        </a:gradFill>
        <a:ln w="317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glow rad="127000">
            <a:srgbClr val="ECE5CC"/>
          </a:glow>
          <a:softEdge rad="25400"/>
        </a:effectLst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35470D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НЕПРОГРАММНЫЕ РАСХОДЫ                </a:t>
          </a:r>
          <a:r>
            <a:rPr lang="ru-RU" sz="1600" b="1" kern="1200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150,1</a:t>
          </a:r>
          <a:r>
            <a:rPr lang="ru-RU" sz="1300" b="1" kern="1200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                    млн. рублей</a:t>
          </a:r>
          <a:r>
            <a:rPr lang="en-US" sz="1300" b="1" kern="1200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ru-RU" sz="1300" b="1" kern="1200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   </a:t>
          </a:r>
          <a:r>
            <a:rPr lang="en-US" sz="1300" b="1" kern="1200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(</a:t>
          </a:r>
          <a:r>
            <a:rPr lang="ru-RU" sz="1300" b="1" kern="1200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0,7%)</a:t>
          </a:r>
          <a:endParaRPr lang="ru-RU" sz="1300" b="1" kern="1200" dirty="0">
            <a:solidFill>
              <a:srgbClr val="C00000"/>
            </a:solidFill>
            <a:latin typeface="Arial Black" panose="020B0A04020102020204" pitchFamily="34" charset="0"/>
            <a:cs typeface="Times New Roman" panose="02020603050405020304" pitchFamily="18" charset="0"/>
          </a:endParaRPr>
        </a:p>
      </dsp:txBody>
      <dsp:txXfrm>
        <a:off x="3619972" y="264246"/>
        <a:ext cx="1942689" cy="1103130"/>
      </dsp:txXfrm>
    </dsp:sp>
    <dsp:sp modelId="{3E20EEDC-1824-4741-ADA2-D90F831E8ACE}">
      <dsp:nvSpPr>
        <dsp:cNvPr id="0" name=""/>
        <dsp:cNvSpPr/>
      </dsp:nvSpPr>
      <dsp:spPr>
        <a:xfrm>
          <a:off x="6235868" y="443455"/>
          <a:ext cx="521151" cy="592683"/>
        </a:xfrm>
        <a:prstGeom prst="mathEqual">
          <a:avLst/>
        </a:prstGeom>
        <a:solidFill>
          <a:srgbClr val="63734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6304947" y="565548"/>
        <a:ext cx="382993" cy="348497"/>
      </dsp:txXfrm>
    </dsp:sp>
    <dsp:sp modelId="{52F78B22-F28D-4CAF-971E-E10A908A5105}">
      <dsp:nvSpPr>
        <dsp:cNvPr id="0" name=""/>
        <dsp:cNvSpPr/>
      </dsp:nvSpPr>
      <dsp:spPr>
        <a:xfrm>
          <a:off x="6869113" y="8811"/>
          <a:ext cx="2680155" cy="1509198"/>
        </a:xfrm>
        <a:prstGeom prst="bracePair">
          <a:avLst/>
        </a:prstGeom>
        <a:gradFill rotWithShape="0">
          <a:gsLst>
            <a:gs pos="84000">
              <a:srgbClr val="FCBACE"/>
            </a:gs>
            <a:gs pos="100000">
              <a:srgbClr val="FCBACE"/>
            </a:gs>
          </a:gsLst>
          <a:lin ang="5400000" scaled="0"/>
        </a:gradFill>
        <a:ln w="31750" cap="flat" cmpd="sng" algn="ctr">
          <a:solidFill>
            <a:srgbClr val="C00000"/>
          </a:solidFill>
          <a:prstDash val="solid"/>
          <a:miter lim="800000"/>
        </a:ln>
        <a:effectLst>
          <a:glow rad="127000">
            <a:srgbClr val="F1D4C7"/>
          </a:glow>
          <a:softEdge rad="25400"/>
        </a:effectLst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64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ИТОГО РАСХОДОВ          </a:t>
          </a:r>
          <a:r>
            <a:rPr lang="ru-RU" sz="2000" b="1" kern="1200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21 149,3</a:t>
          </a:r>
          <a:r>
            <a:rPr lang="ru-RU" sz="1600" b="1" kern="1200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              млн. рублей  (100%)</a:t>
          </a:r>
          <a:endParaRPr lang="ru-RU" sz="1800" b="1" kern="1200" dirty="0">
            <a:solidFill>
              <a:srgbClr val="C00000"/>
            </a:solidFill>
            <a:latin typeface="Arial Black" panose="020B0A04020102020204" pitchFamily="34" charset="0"/>
            <a:cs typeface="Times New Roman" panose="02020603050405020304" pitchFamily="18" charset="0"/>
          </a:endParaRPr>
        </a:p>
      </dsp:txBody>
      <dsp:txXfrm>
        <a:off x="7031709" y="171407"/>
        <a:ext cx="2354963" cy="13097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B99E4-5A62-4C4B-AC25-7069D2F7918E}">
      <dsp:nvSpPr>
        <dsp:cNvPr id="0" name=""/>
        <dsp:cNvSpPr/>
      </dsp:nvSpPr>
      <dsp:spPr>
        <a:xfrm>
          <a:off x="0" y="368"/>
          <a:ext cx="2258596" cy="1524966"/>
        </a:xfrm>
        <a:prstGeom prst="bracePair">
          <a:avLst/>
        </a:prstGeom>
        <a:solidFill>
          <a:srgbClr val="D9F7A2"/>
        </a:solidFill>
        <a:ln w="317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glow rad="127000">
            <a:schemeClr val="accent6">
              <a:lumMod val="20000"/>
              <a:lumOff val="80000"/>
            </a:schemeClr>
          </a:glow>
          <a:softEdge rad="25400"/>
        </a:effectLst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1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33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ПРОГРАММНЫЕ РАСХОДЫ</a:t>
          </a:r>
          <a:r>
            <a:rPr lang="ru-RU" sz="1300" b="1" kern="1200" dirty="0" smtClean="0">
              <a:solidFill>
                <a:srgbClr val="96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        </a:t>
          </a:r>
          <a:r>
            <a:rPr lang="ru-RU" sz="1600" b="1" kern="1200" dirty="0" smtClean="0">
              <a:solidFill>
                <a:srgbClr val="96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18 230,4                        </a:t>
          </a:r>
          <a:r>
            <a:rPr lang="ru-RU" sz="1300" b="1" kern="1200" dirty="0" smtClean="0">
              <a:solidFill>
                <a:srgbClr val="96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млн. рублей                 </a:t>
          </a:r>
          <a:r>
            <a:rPr lang="ru-RU" sz="1300" b="1" kern="1200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(98,3%)</a:t>
          </a:r>
          <a:endParaRPr lang="ru-RU" sz="1300" b="1" kern="1200" dirty="0">
            <a:solidFill>
              <a:srgbClr val="C00000"/>
            </a:solidFill>
            <a:latin typeface="Arial Black" panose="020B0A04020102020204" pitchFamily="34" charset="0"/>
            <a:cs typeface="Times New Roman" panose="02020603050405020304" pitchFamily="18" charset="0"/>
          </a:endParaRPr>
        </a:p>
      </dsp:txBody>
      <dsp:txXfrm>
        <a:off x="164295" y="164663"/>
        <a:ext cx="1930006" cy="1323452"/>
      </dsp:txXfrm>
    </dsp:sp>
    <dsp:sp modelId="{67C717FB-AF0A-43B7-B748-A81DDDBF46EB}">
      <dsp:nvSpPr>
        <dsp:cNvPr id="0" name=""/>
        <dsp:cNvSpPr/>
      </dsp:nvSpPr>
      <dsp:spPr>
        <a:xfrm>
          <a:off x="2488554" y="439026"/>
          <a:ext cx="521151" cy="592683"/>
        </a:xfrm>
        <a:prstGeom prst="mathPlus">
          <a:avLst/>
        </a:prstGeom>
        <a:solidFill>
          <a:srgbClr val="637345"/>
        </a:solid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557633" y="674080"/>
        <a:ext cx="382993" cy="122575"/>
      </dsp:txXfrm>
    </dsp:sp>
    <dsp:sp modelId="{582F1C10-6A2B-4E40-896D-737AF9A81CD2}">
      <dsp:nvSpPr>
        <dsp:cNvPr id="0" name=""/>
        <dsp:cNvSpPr/>
      </dsp:nvSpPr>
      <dsp:spPr>
        <a:xfrm>
          <a:off x="3430886" y="127303"/>
          <a:ext cx="2251667" cy="1271096"/>
        </a:xfrm>
        <a:prstGeom prst="bracePair">
          <a:avLst/>
        </a:prstGeom>
        <a:gradFill rotWithShape="0">
          <a:gsLst>
            <a:gs pos="81000">
              <a:schemeClr val="accent4">
                <a:lumMod val="20000"/>
                <a:lumOff val="80000"/>
              </a:schemeClr>
            </a:gs>
            <a:gs pos="100000">
              <a:srgbClr val="FEFDCA"/>
            </a:gs>
          </a:gsLst>
          <a:lin ang="5400000" scaled="0"/>
        </a:gradFill>
        <a:ln w="317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glow rad="127000">
            <a:srgbClr val="ECE5CC"/>
          </a:glow>
          <a:softEdge rad="25400"/>
        </a:effectLst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35470D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НЕПРОГРАММНЫЕ РАСХОДЫ                </a:t>
          </a:r>
          <a:r>
            <a:rPr lang="ru-RU" sz="1600" b="1" kern="1200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321,2</a:t>
          </a:r>
          <a:r>
            <a:rPr lang="ru-RU" sz="1300" b="1" kern="1200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                    млн. рублей</a:t>
          </a:r>
          <a:r>
            <a:rPr lang="en-US" sz="1300" b="1" kern="1200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ru-RU" sz="1300" b="1" kern="1200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   </a:t>
          </a:r>
          <a:r>
            <a:rPr lang="en-US" sz="1300" b="1" kern="1200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(</a:t>
          </a:r>
          <a:r>
            <a:rPr lang="ru-RU" sz="1300" b="1" kern="1200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1,7%)</a:t>
          </a:r>
          <a:endParaRPr lang="ru-RU" sz="1300" b="1" kern="1200" dirty="0">
            <a:solidFill>
              <a:srgbClr val="C00000"/>
            </a:solidFill>
            <a:latin typeface="Arial Black" panose="020B0A04020102020204" pitchFamily="34" charset="0"/>
            <a:cs typeface="Times New Roman" panose="02020603050405020304" pitchFamily="18" charset="0"/>
          </a:endParaRPr>
        </a:p>
      </dsp:txBody>
      <dsp:txXfrm>
        <a:off x="3567829" y="264246"/>
        <a:ext cx="1977781" cy="1103130"/>
      </dsp:txXfrm>
    </dsp:sp>
    <dsp:sp modelId="{3E20EEDC-1824-4741-ADA2-D90F831E8ACE}">
      <dsp:nvSpPr>
        <dsp:cNvPr id="0" name=""/>
        <dsp:cNvSpPr/>
      </dsp:nvSpPr>
      <dsp:spPr>
        <a:xfrm>
          <a:off x="6218817" y="443455"/>
          <a:ext cx="521151" cy="592683"/>
        </a:xfrm>
        <a:prstGeom prst="mathEqual">
          <a:avLst/>
        </a:prstGeom>
        <a:solidFill>
          <a:srgbClr val="63734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6287896" y="565548"/>
        <a:ext cx="382993" cy="348497"/>
      </dsp:txXfrm>
    </dsp:sp>
    <dsp:sp modelId="{52F78B22-F28D-4CAF-971E-E10A908A5105}">
      <dsp:nvSpPr>
        <dsp:cNvPr id="0" name=""/>
        <dsp:cNvSpPr/>
      </dsp:nvSpPr>
      <dsp:spPr>
        <a:xfrm>
          <a:off x="6854844" y="8812"/>
          <a:ext cx="2694425" cy="1509198"/>
        </a:xfrm>
        <a:prstGeom prst="bracePair">
          <a:avLst/>
        </a:prstGeom>
        <a:gradFill rotWithShape="0">
          <a:gsLst>
            <a:gs pos="84000">
              <a:srgbClr val="FCBACE"/>
            </a:gs>
            <a:gs pos="100000">
              <a:srgbClr val="FCBACE"/>
            </a:gs>
          </a:gsLst>
          <a:lin ang="5400000" scaled="0"/>
        </a:gradFill>
        <a:ln w="31750" cap="flat" cmpd="sng" algn="ctr">
          <a:solidFill>
            <a:srgbClr val="C00000"/>
          </a:solidFill>
          <a:prstDash val="solid"/>
          <a:miter lim="800000"/>
        </a:ln>
        <a:effectLst>
          <a:glow rad="127000">
            <a:srgbClr val="F1D4C7"/>
          </a:glow>
          <a:softEdge rad="25400"/>
        </a:effectLst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64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ИТОГО РАСХОДОВ          </a:t>
          </a:r>
          <a:r>
            <a:rPr lang="ru-RU" sz="2000" b="1" kern="1200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18 551,6</a:t>
          </a:r>
          <a:r>
            <a:rPr lang="ru-RU" sz="1700" b="1" kern="1200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               млн. рублей  (100%)</a:t>
          </a:r>
          <a:endParaRPr lang="ru-RU" sz="1700" b="1" kern="1200" dirty="0">
            <a:solidFill>
              <a:srgbClr val="C00000"/>
            </a:solidFill>
            <a:latin typeface="Arial Black" panose="020B0A04020102020204" pitchFamily="34" charset="0"/>
            <a:cs typeface="Times New Roman" panose="02020603050405020304" pitchFamily="18" charset="0"/>
          </a:endParaRPr>
        </a:p>
      </dsp:txBody>
      <dsp:txXfrm>
        <a:off x="7017440" y="171408"/>
        <a:ext cx="2369233" cy="13097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B99E4-5A62-4C4B-AC25-7069D2F7918E}">
      <dsp:nvSpPr>
        <dsp:cNvPr id="0" name=""/>
        <dsp:cNvSpPr/>
      </dsp:nvSpPr>
      <dsp:spPr>
        <a:xfrm>
          <a:off x="0" y="0"/>
          <a:ext cx="2305562" cy="1503610"/>
        </a:xfrm>
        <a:prstGeom prst="bracePair">
          <a:avLst/>
        </a:prstGeom>
        <a:solidFill>
          <a:srgbClr val="D9F7A2"/>
        </a:solidFill>
        <a:ln w="317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glow rad="127000">
            <a:schemeClr val="accent6">
              <a:lumMod val="20000"/>
              <a:lumOff val="80000"/>
            </a:schemeClr>
          </a:glow>
          <a:softEdge rad="25400"/>
        </a:effectLst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1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35470D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ПРОГРАММНЫЕ РАСХОДЫ                               </a:t>
          </a:r>
          <a:r>
            <a:rPr lang="ru-RU" sz="1300" b="1" kern="1200" dirty="0" smtClean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        </a:t>
          </a:r>
          <a:r>
            <a:rPr lang="ru-RU" sz="1600" b="1" kern="1200" dirty="0" smtClean="0">
              <a:solidFill>
                <a:srgbClr val="96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18 496,0</a:t>
          </a:r>
          <a:r>
            <a:rPr lang="ru-RU" sz="1300" b="1" kern="1200" dirty="0" smtClean="0">
              <a:solidFill>
                <a:srgbClr val="96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               млн. рублей                 </a:t>
          </a:r>
          <a:r>
            <a:rPr lang="ru-RU" sz="1300" b="1" kern="1200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(97,2%)</a:t>
          </a:r>
          <a:endParaRPr lang="ru-RU" sz="1300" b="1" kern="1200" dirty="0">
            <a:solidFill>
              <a:srgbClr val="C00000"/>
            </a:solidFill>
            <a:latin typeface="Arial Black" panose="020B0A04020102020204" pitchFamily="34" charset="0"/>
            <a:cs typeface="Times New Roman" panose="02020603050405020304" pitchFamily="18" charset="0"/>
          </a:endParaRPr>
        </a:p>
      </dsp:txBody>
      <dsp:txXfrm>
        <a:off x="161994" y="161994"/>
        <a:ext cx="1981574" cy="1304918"/>
      </dsp:txXfrm>
    </dsp:sp>
    <dsp:sp modelId="{67C717FB-AF0A-43B7-B748-A81DDDBF46EB}">
      <dsp:nvSpPr>
        <dsp:cNvPr id="0" name=""/>
        <dsp:cNvSpPr/>
      </dsp:nvSpPr>
      <dsp:spPr>
        <a:xfrm>
          <a:off x="2247330" y="405592"/>
          <a:ext cx="513852" cy="584382"/>
        </a:xfrm>
        <a:prstGeom prst="mathPlus">
          <a:avLst/>
        </a:prstGeom>
        <a:solidFill>
          <a:srgbClr val="637345"/>
        </a:solid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315441" y="637354"/>
        <a:ext cx="377630" cy="120858"/>
      </dsp:txXfrm>
    </dsp:sp>
    <dsp:sp modelId="{582F1C10-6A2B-4E40-896D-737AF9A81CD2}">
      <dsp:nvSpPr>
        <dsp:cNvPr id="0" name=""/>
        <dsp:cNvSpPr/>
      </dsp:nvSpPr>
      <dsp:spPr>
        <a:xfrm>
          <a:off x="3385853" y="125485"/>
          <a:ext cx="2333232" cy="1253295"/>
        </a:xfrm>
        <a:prstGeom prst="bracePair">
          <a:avLst/>
        </a:prstGeom>
        <a:gradFill rotWithShape="0">
          <a:gsLst>
            <a:gs pos="81000">
              <a:schemeClr val="accent4">
                <a:lumMod val="20000"/>
                <a:lumOff val="80000"/>
              </a:schemeClr>
            </a:gs>
            <a:gs pos="100000">
              <a:srgbClr val="FEFDCA"/>
            </a:gs>
          </a:gsLst>
          <a:lin ang="5400000" scaled="0"/>
        </a:gradFill>
        <a:ln w="317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glow rad="127000">
            <a:srgbClr val="ECE5CC"/>
          </a:glow>
          <a:softEdge rad="25400"/>
        </a:effectLst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35470D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НЕПРОГРАММНЫЕ РАСХОДЫ               </a:t>
          </a:r>
          <a:r>
            <a:rPr lang="ru-RU" sz="1600" b="1" kern="1200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529,1</a:t>
          </a:r>
          <a:r>
            <a:rPr lang="ru-RU" sz="1300" b="1" kern="1200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                     млн. рублей</a:t>
          </a:r>
          <a:r>
            <a:rPr lang="en-US" sz="1300" b="1" kern="1200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ru-RU" sz="1300" b="1" kern="1200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   </a:t>
          </a:r>
          <a:r>
            <a:rPr lang="en-US" sz="1300" b="1" kern="1200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(</a:t>
          </a:r>
          <a:r>
            <a:rPr lang="ru-RU" sz="1300" b="1" kern="1200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2,8%)</a:t>
          </a:r>
          <a:endParaRPr lang="ru-RU" sz="1300" b="1" kern="1200" dirty="0">
            <a:solidFill>
              <a:srgbClr val="C00000"/>
            </a:solidFill>
            <a:latin typeface="Arial Black" panose="020B0A04020102020204" pitchFamily="34" charset="0"/>
            <a:cs typeface="Times New Roman" panose="02020603050405020304" pitchFamily="18" charset="0"/>
          </a:endParaRPr>
        </a:p>
      </dsp:txBody>
      <dsp:txXfrm>
        <a:off x="3520879" y="260511"/>
        <a:ext cx="2063180" cy="1087680"/>
      </dsp:txXfrm>
    </dsp:sp>
    <dsp:sp modelId="{3E20EEDC-1824-4741-ADA2-D90F831E8ACE}">
      <dsp:nvSpPr>
        <dsp:cNvPr id="0" name=""/>
        <dsp:cNvSpPr/>
      </dsp:nvSpPr>
      <dsp:spPr>
        <a:xfrm>
          <a:off x="6247839" y="437210"/>
          <a:ext cx="513852" cy="584382"/>
        </a:xfrm>
        <a:prstGeom prst="mathEqual">
          <a:avLst/>
        </a:prstGeom>
        <a:solidFill>
          <a:srgbClr val="63734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6315950" y="557593"/>
        <a:ext cx="377630" cy="343616"/>
      </dsp:txXfrm>
    </dsp:sp>
    <dsp:sp modelId="{52F78B22-F28D-4CAF-971E-E10A908A5105}">
      <dsp:nvSpPr>
        <dsp:cNvPr id="0" name=""/>
        <dsp:cNvSpPr/>
      </dsp:nvSpPr>
      <dsp:spPr>
        <a:xfrm>
          <a:off x="6799376" y="8653"/>
          <a:ext cx="2724074" cy="1488062"/>
        </a:xfrm>
        <a:prstGeom prst="bracePair">
          <a:avLst/>
        </a:prstGeom>
        <a:gradFill rotWithShape="0">
          <a:gsLst>
            <a:gs pos="84000">
              <a:srgbClr val="FCBACE"/>
            </a:gs>
            <a:gs pos="100000">
              <a:srgbClr val="FCBACE"/>
            </a:gs>
          </a:gsLst>
          <a:lin ang="5400000" scaled="0"/>
        </a:gradFill>
        <a:ln w="31750" cap="flat" cmpd="sng" algn="ctr">
          <a:solidFill>
            <a:srgbClr val="C00000"/>
          </a:solidFill>
          <a:prstDash val="solid"/>
          <a:miter lim="800000"/>
        </a:ln>
        <a:effectLst>
          <a:glow rad="127000">
            <a:srgbClr val="F1D4C7"/>
          </a:glow>
          <a:softEdge rad="25400"/>
        </a:effectLst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64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ИТОГО РАСХОДОВ          </a:t>
          </a:r>
          <a:r>
            <a:rPr lang="ru-RU" sz="2000" b="1" kern="1200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19 025,1</a:t>
          </a:r>
          <a:r>
            <a:rPr lang="ru-RU" sz="1700" b="1" kern="1200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             млн. рублей  (100%)</a:t>
          </a:r>
          <a:endParaRPr lang="ru-RU" sz="1700" b="1" kern="1200" dirty="0">
            <a:solidFill>
              <a:srgbClr val="C00000"/>
            </a:solidFill>
            <a:latin typeface="Arial Black" panose="020B0A04020102020204" pitchFamily="34" charset="0"/>
            <a:cs typeface="Times New Roman" panose="02020603050405020304" pitchFamily="18" charset="0"/>
          </a:endParaRPr>
        </a:p>
      </dsp:txBody>
      <dsp:txXfrm>
        <a:off x="6959695" y="168972"/>
        <a:ext cx="2403436" cy="1291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drawing5.xml.rels><?xml version="1.0" encoding="UTF-8" standalone="yes"?>
<Relationships xmlns="http://schemas.openxmlformats.org/package/2006/relationships"><Relationship Id="rId2" Type="http://schemas.microsoft.com/office/2007/relationships/hdphoto" Target="../media/hdphoto4.wdp"/><Relationship Id="rId1" Type="http://schemas.openxmlformats.org/officeDocument/2006/relationships/image" Target="../media/image18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0.36276</cdr:x>
      <cdr:y>0.08258</cdr:y>
    </cdr:from>
    <cdr:to>
      <cdr:x>0.92951</cdr:x>
      <cdr:y>0.19416</cdr:y>
    </cdr:to>
    <cdr:sp macro="" textlink="">
      <cdr:nvSpPr>
        <cdr:cNvPr id="2" name="Прямоугольник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45854" y="227782"/>
          <a:ext cx="3352492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1022482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511241" algn="l" defTabSz="1022482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022482" algn="l" defTabSz="1022482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533723" algn="l" defTabSz="1022482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44964" algn="l" defTabSz="1022482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56205" algn="l" defTabSz="1022482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067446" algn="l" defTabSz="1022482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578687" algn="l" defTabSz="1022482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089928" algn="l" defTabSz="1022482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ru-RU" altLang="ru-RU" sz="1400" b="1" u="sng" dirty="0" smtClean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Всего – 18 722,1 млн</a:t>
          </a:r>
          <a:r>
            <a:rPr lang="ru-RU" altLang="ru-RU" sz="1400" b="1" u="sng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. рублей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0.82484</cdr:x>
      <cdr:y>0.64455</cdr:y>
    </cdr:from>
    <cdr:to>
      <cdr:x>0.95586</cdr:x>
      <cdr:y>0.84316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361040" y="3675654"/>
          <a:ext cx="1486929" cy="1132607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0.02296</cdr:x>
      <cdr:y>0.79706</cdr:y>
    </cdr:from>
    <cdr:to>
      <cdr:x>0.13254</cdr:x>
      <cdr:y>0.83806</cdr:y>
    </cdr:to>
    <cdr:sp macro="" textlink="">
      <cdr:nvSpPr>
        <cdr:cNvPr id="2" name="Text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7853" y="5053200"/>
          <a:ext cx="1278283" cy="2599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1022482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511241" algn="l" defTabSz="1022482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022482" algn="l" defTabSz="1022482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533723" algn="l" defTabSz="1022482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44964" algn="l" defTabSz="1022482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56205" algn="l" defTabSz="1022482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067446" algn="l" defTabSz="1022482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578687" algn="l" defTabSz="1022482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089928" algn="l" defTabSz="1022482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>
            <a:spcBef>
              <a:spcPct val="0"/>
            </a:spcBef>
            <a:buClrTx/>
            <a:buFont typeface="Wingdings 3" panose="05040102010807070707" pitchFamily="18" charset="2"/>
            <a:buNone/>
            <a:defRPr/>
          </a:pPr>
          <a:r>
            <a:rPr lang="ru-RU" altLang="ru-RU" sz="1050" b="1" dirty="0" smtClean="0">
              <a:solidFill>
                <a:srgbClr val="0033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млн. рублей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0.1589</cdr:x>
      <cdr:y>0.05295</cdr:y>
    </cdr:from>
    <cdr:to>
      <cdr:x>0.38945</cdr:x>
      <cdr:y>0.09483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800200" y="316101"/>
          <a:ext cx="2612015" cy="2500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300" b="1" u="sng" dirty="0" smtClean="0">
              <a:solidFill>
                <a:srgbClr val="EE444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13 803,2</a:t>
          </a:r>
          <a:r>
            <a:rPr lang="en-US" sz="1300" b="1" u="sng" dirty="0" smtClean="0">
              <a:solidFill>
                <a:srgbClr val="EE444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ru-RU" sz="1300" b="1" u="sng" dirty="0" smtClean="0">
              <a:solidFill>
                <a:srgbClr val="EE444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млн. рублей</a:t>
          </a:r>
          <a:endParaRPr lang="ru-RU" sz="1300" b="1" u="sng" dirty="0">
            <a:solidFill>
              <a:srgbClr val="EE4440"/>
            </a:solidFill>
            <a:latin typeface="Arial Black" panose="020B0A0402010202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0.43219</cdr:x>
      <cdr:y>0.0545</cdr:y>
    </cdr:from>
    <cdr:to>
      <cdr:x>0.66274</cdr:x>
      <cdr:y>0.09638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896544" y="325337"/>
          <a:ext cx="2612013" cy="2500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300" b="1" u="sng" dirty="0" smtClean="0">
              <a:solidFill>
                <a:srgbClr val="EE444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11 121,2 млн. рублей</a:t>
          </a:r>
          <a:endParaRPr lang="ru-RU" sz="1300" b="1" u="sng" dirty="0">
            <a:solidFill>
              <a:srgbClr val="EE4440"/>
            </a:solidFill>
            <a:latin typeface="Arial Black" panose="020B0A0402010202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0.68007</cdr:x>
      <cdr:y>0.05614</cdr:y>
    </cdr:from>
    <cdr:to>
      <cdr:x>0.91062</cdr:x>
      <cdr:y>0.09802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7704856" y="335147"/>
          <a:ext cx="2612013" cy="2500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300" b="1" u="sng" dirty="0" smtClean="0">
              <a:solidFill>
                <a:srgbClr val="EE444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11 300,0</a:t>
          </a:r>
          <a:r>
            <a:rPr lang="en-US" sz="1300" b="1" u="sng" dirty="0" smtClean="0">
              <a:solidFill>
                <a:srgbClr val="EE444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ru-RU" sz="1300" b="1" u="sng" dirty="0" smtClean="0">
              <a:solidFill>
                <a:srgbClr val="EE444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млн. рублей</a:t>
          </a:r>
          <a:endParaRPr lang="ru-RU" sz="1300" b="1" u="sng" dirty="0">
            <a:solidFill>
              <a:srgbClr val="EE4440"/>
            </a:solidFill>
            <a:latin typeface="Arial Black" panose="020B0A0402010202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0.02542</cdr:x>
      <cdr:y>0.02417</cdr:y>
    </cdr:from>
    <cdr:to>
      <cdr:x>0.1346</cdr:x>
      <cdr:y>0.0677</cdr:y>
    </cdr:to>
    <cdr:sp macro="" textlink="">
      <cdr:nvSpPr>
        <cdr:cNvPr id="7" name="Text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8032" y="144301"/>
          <a:ext cx="1236954" cy="2598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>
            <a:spcBef>
              <a:spcPct val="0"/>
            </a:spcBef>
            <a:buClrTx/>
            <a:buFont typeface="Wingdings 3" panose="05040102010807070707" pitchFamily="18" charset="2"/>
            <a:buNone/>
            <a:defRPr/>
          </a:pPr>
          <a:r>
            <a:rPr lang="ru-RU" altLang="ru-RU" b="1" dirty="0" smtClean="0">
              <a:solidFill>
                <a:srgbClr val="0033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млн. рублей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0.82957</cdr:x>
      <cdr:y>0.67279</cdr:y>
    </cdr:from>
    <cdr:to>
      <cdr:x>0.97729</cdr:x>
      <cdr:y>0.85839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rightnessContrast contrast="40000"/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-3672" t="-3264" r="35741" b="22781"/>
        <a:stretch xmlns:a="http://schemas.openxmlformats.org/drawingml/2006/main"/>
      </cdr:blipFill>
      <cdr:spPr>
        <a:xfrm xmlns:a="http://schemas.openxmlformats.org/drawingml/2006/main">
          <a:off x="9375406" y="4176464"/>
          <a:ext cx="1669439" cy="1152128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4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474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r">
              <a:defRPr sz="1100"/>
            </a:lvl1pPr>
          </a:lstStyle>
          <a:p>
            <a:fld id="{81CFDEC0-7A98-4BF0-9D9C-B2B044473EE4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1" tIns="45710" rIns="91421" bIns="4571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7"/>
            <a:ext cx="5438775" cy="3908425"/>
          </a:xfrm>
          <a:prstGeom prst="rect">
            <a:avLst/>
          </a:prstGeom>
        </p:spPr>
        <p:txBody>
          <a:bodyPr vert="horz" lIns="91421" tIns="45710" rIns="91421" bIns="4571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1"/>
            <a:ext cx="2946400" cy="498474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1"/>
            <a:ext cx="2946400" cy="498474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r">
              <a:defRPr sz="1100"/>
            </a:lvl1pPr>
          </a:lstStyle>
          <a:p>
            <a:fld id="{A5115B10-D0B8-4E4D-8F30-26DD14356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447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5B10-D0B8-4E4D-8F30-26DD1435603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627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5B10-D0B8-4E4D-8F30-26DD1435603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784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5B10-D0B8-4E4D-8F30-26DD1435603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553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5B10-D0B8-4E4D-8F30-26DD1435603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415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5B10-D0B8-4E4D-8F30-26DD1435603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894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5B10-D0B8-4E4D-8F30-26DD1435603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378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5B10-D0B8-4E4D-8F30-26DD1435603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030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5B10-D0B8-4E4D-8F30-26DD1435603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621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5B10-D0B8-4E4D-8F30-26DD1435603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571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5B10-D0B8-4E4D-8F30-26DD1435603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672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5B10-D0B8-4E4D-8F30-26DD1435603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48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5B10-D0B8-4E4D-8F30-26DD1435603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001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5B10-D0B8-4E4D-8F30-26DD1435603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53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5B10-D0B8-4E4D-8F30-26DD1435603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6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6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1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77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69759" y="273008"/>
            <a:ext cx="3030547" cy="58051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4122" y="273008"/>
            <a:ext cx="8903603" cy="58051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930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D3C8-208C-4558-A683-F9B76ED462B6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4BDB-A27F-454E-975C-816AB7D0DB9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440259" y="691219"/>
            <a:ext cx="8065453" cy="32832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10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260" y="1060529"/>
            <a:ext cx="864155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0260" y="3403592"/>
            <a:ext cx="864155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82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276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141" y="1615545"/>
            <a:ext cx="9937790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6141" y="4336618"/>
            <a:ext cx="9937790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057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2143" y="1725046"/>
            <a:ext cx="4896882" cy="41116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33050" y="1725046"/>
            <a:ext cx="4896882" cy="41116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830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643" y="345010"/>
            <a:ext cx="9937790" cy="125253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644" y="1588543"/>
            <a:ext cx="4874377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644" y="2367064"/>
            <a:ext cx="4874377" cy="34815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3050" y="1588543"/>
            <a:ext cx="4898383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3050" y="2367064"/>
            <a:ext cx="4898383" cy="34815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07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05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6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033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644" y="432012"/>
            <a:ext cx="3716169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383" y="933026"/>
            <a:ext cx="5833050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644" y="1944052"/>
            <a:ext cx="3716169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80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644" y="432012"/>
            <a:ext cx="3716169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8383" y="933026"/>
            <a:ext cx="5833050" cy="4605124"/>
          </a:xfrm>
        </p:spPr>
        <p:txBody>
          <a:bodyPr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644" y="1944052"/>
            <a:ext cx="3716169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39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94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245485" y="345009"/>
            <a:ext cx="2484447" cy="549164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143" y="345009"/>
            <a:ext cx="7309316" cy="549164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9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2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4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9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6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9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4122" y="1587043"/>
            <a:ext cx="5967074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3232" y="1587043"/>
            <a:ext cx="5967075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3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93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88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0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6" y="258007"/>
            <a:ext cx="3790683" cy="109803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07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4536123"/>
            <a:ext cx="6913245" cy="5355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600"/>
            </a:lvl1pPr>
            <a:lvl2pPr marL="511241" indent="0">
              <a:buNone/>
              <a:defRPr sz="3100"/>
            </a:lvl2pPr>
            <a:lvl3pPr marL="1022482" indent="0">
              <a:buNone/>
              <a:defRPr sz="2700"/>
            </a:lvl3pPr>
            <a:lvl4pPr marL="1533723" indent="0">
              <a:buNone/>
              <a:defRPr sz="2200"/>
            </a:lvl4pPr>
            <a:lvl5pPr marL="2044964" indent="0">
              <a:buNone/>
              <a:defRPr sz="2200"/>
            </a:lvl5pPr>
            <a:lvl6pPr marL="2556205" indent="0">
              <a:buNone/>
              <a:defRPr sz="2200"/>
            </a:lvl6pPr>
            <a:lvl7pPr marL="3067446" indent="0">
              <a:buNone/>
              <a:defRPr sz="2200"/>
            </a:lvl7pPr>
            <a:lvl8pPr marL="3578687" indent="0">
              <a:buNone/>
              <a:defRPr sz="2200"/>
            </a:lvl8pPr>
            <a:lvl9pPr marL="4089928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5071638"/>
            <a:ext cx="6913245" cy="7605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1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102248" tIns="51124" rIns="102248" bIns="5112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512042"/>
            <a:ext cx="10369868" cy="4276616"/>
          </a:xfrm>
          <a:prstGeom prst="rect">
            <a:avLst/>
          </a:prstGeom>
        </p:spPr>
        <p:txBody>
          <a:bodyPr vert="horz" lIns="102248" tIns="51124" rIns="102248" bIns="511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BE7D-50CA-4F7A-A4F8-78429D7D0587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10" y="6006163"/>
            <a:ext cx="3648657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xStyles>
    <p:titleStyle>
      <a:lvl1pPr algn="ctr" defTabSz="102248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431" indent="-383431" algn="l" defTabSz="102248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767" indent="-319526" algn="l" defTabSz="1022482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103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344" indent="-255621" algn="l" defTabSz="102248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585" indent="-255621" algn="l" defTabSz="1022482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826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3067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4308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549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241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482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723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964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6205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446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687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928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143" y="345010"/>
            <a:ext cx="9937790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2143" y="1725046"/>
            <a:ext cx="9937790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92143" y="6006163"/>
            <a:ext cx="259246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BE7D-50CA-4F7A-A4F8-78429D7D0587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816688" y="6006163"/>
            <a:ext cx="388870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37465" y="6006163"/>
            <a:ext cx="259246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53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image" Target="../media/image9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hart" Target="../charts/chart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5.xml"/><Relationship Id="rId5" Type="http://schemas.openxmlformats.org/officeDocument/2006/relationships/image" Target="../media/image21.png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14.xm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19" Type="http://schemas.openxmlformats.org/officeDocument/2006/relationships/image" Target="../media/image9.png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mailto:pr@kemgf.ofukem.ru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1">
                <a:lumMod val="20000"/>
                <a:lumOff val="80000"/>
              </a:schemeClr>
            </a:gs>
            <a:gs pos="61000">
              <a:schemeClr val="bg1"/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2" y="-1"/>
            <a:ext cx="11520311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Ivlieva.KEMGF\Desktop\ger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82" y="268948"/>
            <a:ext cx="1089054" cy="119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Ivlieva.KEMGF\Desktop\200px-Coat_of_arms_of_Kemerovo_(2019).svg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878" y="448345"/>
            <a:ext cx="823652" cy="101948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2806647" y="524339"/>
            <a:ext cx="8094863" cy="767359"/>
          </a:xfrm>
          <a:prstGeom prst="rect">
            <a:avLst/>
          </a:prstGeom>
          <a:effectLst>
            <a:glow rad="190500">
              <a:schemeClr val="bg1">
                <a:lumMod val="85000"/>
                <a:alpha val="54000"/>
              </a:schemeClr>
            </a:glow>
            <a:reflection blurRad="190500" stA="45000" endPos="16000" dist="190500" dir="5400000" sy="-100000" algn="bl" rotWithShape="0"/>
          </a:effectLst>
          <a:scene3d>
            <a:camera prst="orthographicFront"/>
            <a:lightRig rig="threePt" dir="t"/>
          </a:scene3d>
          <a:sp3d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  <a:bevelB w="38100" h="38100"/>
            </a:sp3d>
          </a:bodyPr>
          <a:lstStyle/>
          <a:p>
            <a:pPr algn="ctr">
              <a:defRPr/>
            </a:pPr>
            <a:r>
              <a:rPr lang="ru-RU" sz="4400" b="1" dirty="0" smtClean="0">
                <a:gradFill flip="none" rotWithShape="1">
                  <a:gsLst>
                    <a:gs pos="27000">
                      <a:schemeClr val="accent2">
                        <a:lumMod val="75000"/>
                      </a:schemeClr>
                    </a:gs>
                    <a:gs pos="41000">
                      <a:srgbClr val="003300"/>
                    </a:gs>
                  </a:gsLst>
                  <a:lin ang="5400000" scaled="1"/>
                  <a:tileRect/>
                </a:gradFill>
                <a:effectLst>
                  <a:reflection blurRad="241300" stA="45000" endPos="0" dist="50800" dir="5400000" sy="-100000" algn="bl" rotWithShape="0"/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БЮДЖЕТ ДЛЯ ГРАЖДАН</a:t>
            </a:r>
            <a:endParaRPr lang="ru-RU" sz="4400" b="1" u="sng" dirty="0">
              <a:gradFill flip="none" rotWithShape="1">
                <a:gsLst>
                  <a:gs pos="27000">
                    <a:schemeClr val="accent2">
                      <a:lumMod val="75000"/>
                    </a:schemeClr>
                  </a:gs>
                  <a:gs pos="41000">
                    <a:srgbClr val="003300"/>
                  </a:gs>
                </a:gsLst>
                <a:lin ang="5400000" scaled="1"/>
                <a:tileRect/>
              </a:gradFill>
              <a:effectLst>
                <a:reflection blurRad="241300" stA="45000" endPos="0" dist="50800" dir="5400000" sy="-100000" algn="bl" rotWithShape="0"/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3982" y="1479409"/>
            <a:ext cx="7961351" cy="2336537"/>
          </a:xfrm>
          <a:prstGeom prst="rect">
            <a:avLst/>
          </a:prstGeom>
          <a:effectLst/>
          <a:scene3d>
            <a:camera prst="orthographicFront"/>
            <a:lightRig rig="sunrise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lnSpc>
                <a:spcPts val="3500"/>
              </a:lnSpc>
            </a:pPr>
            <a:r>
              <a:rPr lang="ru-RU" altLang="ru-RU" sz="2200" b="1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Разработан на основании решения Кемеровского городского Совета народных депутатов от 25.12.2020 № 383 «О бюджете города Кемерово на 2021 год и на плановый период 20</a:t>
            </a:r>
            <a:r>
              <a:rPr lang="en-US" altLang="ru-RU" sz="2200" b="1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2</a:t>
            </a:r>
            <a:r>
              <a:rPr lang="ru-RU" altLang="ru-RU" sz="2200" b="1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2</a:t>
            </a:r>
            <a:r>
              <a:rPr lang="en-US" altLang="ru-RU" sz="2200" b="1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и 20</a:t>
            </a:r>
            <a:r>
              <a:rPr lang="en-US" altLang="ru-RU" sz="2200" b="1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2</a:t>
            </a:r>
            <a:r>
              <a:rPr lang="ru-RU" altLang="ru-RU" sz="2200" b="1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3 годов»</a:t>
            </a:r>
            <a:endParaRPr lang="ru-RU" altLang="ru-RU" sz="2200" b="1" dirty="0">
              <a:solidFill>
                <a:srgbClr val="0033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12" name="Рисунок 11" descr="https://kemobl.ru/upload/iblock/865/20200212112846__MG_7682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94" b="23003"/>
          <a:stretch/>
        </p:blipFill>
        <p:spPr bwMode="auto">
          <a:xfrm>
            <a:off x="519716" y="4176191"/>
            <a:ext cx="3208202" cy="187265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93" name="SapphireHiddenControl" r:id="rId2" imgW="7677000" imgH="5114880"/>
        </mc:Choice>
        <mc:Fallback>
          <p:control name="SapphireHiddenControl" r:id="rId2" imgW="7677000" imgH="5114880">
            <p:pic>
              <p:nvPicPr>
                <p:cNvPr id="2" name="SapphireHiddenControl" hidden="1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0" y="0"/>
                  <a:ext cx="7677150" cy="511492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0948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1">
                <a:lumMod val="20000"/>
                <a:lumOff val="80000"/>
              </a:schemeClr>
            </a:gs>
            <a:gs pos="61000">
              <a:schemeClr val="bg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517" y="5304547"/>
            <a:ext cx="1267780" cy="1157619"/>
          </a:xfrm>
          <a:prstGeom prst="rect">
            <a:avLst/>
          </a:prstGeom>
        </p:spPr>
      </p:pic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1760348107"/>
              </p:ext>
            </p:extLst>
          </p:nvPr>
        </p:nvGraphicFramePr>
        <p:xfrm>
          <a:off x="32514" y="754722"/>
          <a:ext cx="11819048" cy="6339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20576" y="160083"/>
            <a:ext cx="10276966" cy="539263"/>
          </a:xfrm>
          <a:effectLst>
            <a:glow rad="63500">
              <a:srgbClr val="F4EBB6"/>
            </a:glow>
          </a:effectLst>
        </p:spPr>
        <p:txBody>
          <a:bodyPr>
            <a:noAutofit/>
          </a:bodyPr>
          <a:lstStyle/>
          <a:p>
            <a:r>
              <a:rPr lang="ru-RU" altLang="ru-RU" sz="2300" b="1" u="sng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СТРУКТУРА </a:t>
            </a:r>
            <a:r>
              <a:rPr lang="ru-RU" altLang="ru-RU" sz="2400" b="1" u="sng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НЕНАЛОГОВЫХ</a:t>
            </a:r>
            <a:r>
              <a:rPr lang="ru-RU" altLang="ru-RU" sz="2300" b="1" u="sng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 ДОХОДОВ  БЮДЖЕТА  ГОРОДА</a:t>
            </a:r>
          </a:p>
        </p:txBody>
      </p:sp>
      <p:sp>
        <p:nvSpPr>
          <p:cNvPr id="41" name="TextBox 3"/>
          <p:cNvSpPr txBox="1">
            <a:spLocks noChangeArrowheads="1"/>
          </p:cNvSpPr>
          <p:nvPr/>
        </p:nvSpPr>
        <p:spPr bwMode="auto">
          <a:xfrm>
            <a:off x="1728589" y="4061450"/>
            <a:ext cx="32403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 3" panose="05040102010807070707" pitchFamily="18" charset="2"/>
              <a:buNone/>
              <a:defRPr/>
            </a:pPr>
            <a:r>
              <a:rPr lang="ru-RU" altLang="ru-RU" sz="1600" b="1" dirty="0" smtClean="0">
                <a:solidFill>
                  <a:srgbClr val="EE444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Всего – 603,3 млн. рублей 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743174" y="2595613"/>
            <a:ext cx="33843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 3" panose="05040102010807070707" pitchFamily="18" charset="2"/>
              <a:buNone/>
              <a:defRPr/>
            </a:pPr>
            <a:r>
              <a:rPr lang="ru-RU" altLang="ru-RU" sz="1600" b="1" dirty="0" smtClean="0">
                <a:solidFill>
                  <a:srgbClr val="EE444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Всего – 614,3 млн. рублей 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743174" y="1048726"/>
            <a:ext cx="32403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 3" panose="05040102010807070707" pitchFamily="18" charset="2"/>
              <a:buNone/>
              <a:defRPr/>
            </a:pPr>
            <a:r>
              <a:rPr lang="ru-RU" altLang="ru-RU" sz="1600" b="1" dirty="0" smtClean="0">
                <a:solidFill>
                  <a:srgbClr val="EE444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Всего – 665,4 млн. рублей </a:t>
            </a:r>
          </a:p>
        </p:txBody>
      </p:sp>
      <p:pic>
        <p:nvPicPr>
          <p:cNvPr id="11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75826" y="104707"/>
            <a:ext cx="1131925" cy="89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134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1">
                <a:lumMod val="20000"/>
                <a:lumOff val="80000"/>
              </a:schemeClr>
            </a:gs>
            <a:gs pos="61000">
              <a:schemeClr val="bg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6783" y="110879"/>
            <a:ext cx="9800824" cy="633423"/>
          </a:xfrm>
          <a:effectLst/>
        </p:spPr>
        <p:txBody>
          <a:bodyPr>
            <a:noAutofit/>
          </a:bodyPr>
          <a:lstStyle/>
          <a:p>
            <a:r>
              <a:rPr lang="ru-RU" altLang="ru-RU" sz="2400" b="1" u="sng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БЕЗВОЗМЕЗДНЫЕ ПОСТУПЛЕНИЯ В БЮДЖЕТ ГОРОДА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41677778"/>
              </p:ext>
            </p:extLst>
          </p:nvPr>
        </p:nvGraphicFramePr>
        <p:xfrm>
          <a:off x="-71611" y="692837"/>
          <a:ext cx="11329490" cy="5969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15576" y="149914"/>
            <a:ext cx="1131925" cy="89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709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1">
                <a:lumMod val="20000"/>
                <a:lumOff val="80000"/>
              </a:schemeClr>
            </a:gs>
            <a:gs pos="61000">
              <a:schemeClr val="bg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15668" y="149454"/>
            <a:ext cx="9505056" cy="720725"/>
          </a:xfrm>
        </p:spPr>
        <p:txBody>
          <a:bodyPr>
            <a:noAutofit/>
          </a:bodyPr>
          <a:lstStyle/>
          <a:p>
            <a:r>
              <a:rPr lang="ru-RU" altLang="ru-RU" sz="2500" b="1" u="sng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РАСХОДЫ БЮДЖЕТА ГОРОДА КЕМЕРОВО </a:t>
            </a:r>
            <a:br>
              <a:rPr lang="ru-RU" altLang="ru-RU" sz="2500" b="1" u="sng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altLang="ru-RU" sz="2500" b="1" u="sng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ПО РАЗДЕЛАМ БЮДЖЕТНОЙ КЛАССИФИКАЦИИ</a:t>
            </a: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8822839" y="1028560"/>
            <a:ext cx="12586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rgbClr val="273C18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млн. рублей</a:t>
            </a:r>
            <a:endParaRPr lang="ru-RU" altLang="ru-RU" sz="1200" dirty="0" smtClean="0">
              <a:solidFill>
                <a:srgbClr val="273C18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902362"/>
              </p:ext>
            </p:extLst>
          </p:nvPr>
        </p:nvGraphicFramePr>
        <p:xfrm>
          <a:off x="504453" y="1305559"/>
          <a:ext cx="10082701" cy="49757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27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5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1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Наименование раздела</a:t>
                      </a:r>
                      <a:r>
                        <a:rPr lang="ru-RU" sz="140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ru-RU" sz="14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бюджетной классификации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2021                      год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2022             год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2023                    </a:t>
                      </a:r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4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Общегосударственные вопросы</a:t>
                      </a:r>
                      <a:endParaRPr lang="ru-RU" sz="14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1 192,0</a:t>
                      </a:r>
                      <a:endParaRPr lang="ru-RU" sz="14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1 151,6</a:t>
                      </a:r>
                      <a:endParaRPr lang="ru-RU" sz="14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1 130,6</a:t>
                      </a:r>
                      <a:endParaRPr lang="ru-RU" sz="14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7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52,6</a:t>
                      </a:r>
                      <a:endParaRPr lang="ru-RU" sz="14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52,2</a:t>
                      </a:r>
                      <a:endParaRPr lang="ru-RU" sz="14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52,2</a:t>
                      </a:r>
                      <a:endParaRPr lang="ru-RU" sz="14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2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Национальная экономика</a:t>
                      </a:r>
                      <a:endParaRPr lang="ru-RU" sz="14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3 306,3</a:t>
                      </a:r>
                      <a:endParaRPr lang="ru-RU" sz="14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2 856,8</a:t>
                      </a:r>
                      <a:endParaRPr lang="ru-RU" sz="14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3 482,9</a:t>
                      </a:r>
                      <a:endParaRPr lang="ru-RU" sz="14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5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Жилищно-коммунальное хозяйство</a:t>
                      </a:r>
                      <a:endParaRPr lang="ru-RU" sz="14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4 259,3</a:t>
                      </a:r>
                      <a:endParaRPr lang="ru-RU" sz="14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2 757,4</a:t>
                      </a:r>
                      <a:endParaRPr lang="ru-RU" sz="14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2 953,6</a:t>
                      </a:r>
                      <a:endParaRPr lang="ru-RU" sz="14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4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Образование</a:t>
                      </a:r>
                      <a:endParaRPr lang="ru-RU" sz="14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9 850,1</a:t>
                      </a:r>
                      <a:endParaRPr lang="ru-RU" sz="14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9 065,7</a:t>
                      </a:r>
                      <a:endParaRPr lang="ru-RU" sz="14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8 549,5</a:t>
                      </a:r>
                      <a:endParaRPr lang="ru-RU" sz="14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2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Культура, кинематография</a:t>
                      </a:r>
                      <a:endParaRPr lang="ru-RU" sz="14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454,7</a:t>
                      </a:r>
                      <a:endParaRPr lang="ru-RU" sz="14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431,8</a:t>
                      </a:r>
                      <a:endParaRPr lang="ru-RU" sz="14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431,8</a:t>
                      </a:r>
                      <a:endParaRPr lang="ru-RU" sz="14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2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Социальная политика</a:t>
                      </a:r>
                      <a:endParaRPr lang="ru-RU" sz="14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1 248,6</a:t>
                      </a:r>
                      <a:endParaRPr lang="ru-RU" sz="14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1 324,4</a:t>
                      </a:r>
                      <a:endParaRPr lang="ru-RU" sz="14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1 303,8</a:t>
                      </a:r>
                      <a:endParaRPr lang="ru-RU" sz="14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9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Физическая культура и спорт</a:t>
                      </a:r>
                      <a:endParaRPr lang="ru-RU" sz="14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655,1</a:t>
                      </a:r>
                      <a:endParaRPr lang="ru-RU" sz="14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579,3</a:t>
                      </a:r>
                      <a:endParaRPr lang="ru-RU" sz="14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579,3</a:t>
                      </a:r>
                      <a:endParaRPr lang="ru-RU" sz="14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0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Средства массовой информации</a:t>
                      </a:r>
                      <a:endParaRPr lang="ru-RU" sz="14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8,6</a:t>
                      </a:r>
                      <a:endParaRPr lang="ru-RU" sz="14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7,8</a:t>
                      </a:r>
                      <a:endParaRPr lang="ru-RU" sz="14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7,8</a:t>
                      </a:r>
                      <a:endParaRPr lang="ru-RU" sz="14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03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Обслуживание государственного и муниципального долга</a:t>
                      </a:r>
                      <a:endParaRPr lang="ru-RU" sz="14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122,0</a:t>
                      </a:r>
                      <a:endParaRPr lang="ru-RU" sz="14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122,0</a:t>
                      </a:r>
                      <a:endParaRPr lang="ru-RU" sz="14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122,0</a:t>
                      </a:r>
                      <a:endParaRPr lang="ru-RU" sz="14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3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Условно утвержденные расходы</a:t>
                      </a:r>
                      <a:endParaRPr lang="ru-RU" sz="14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0,0</a:t>
                      </a:r>
                      <a:endParaRPr lang="ru-RU" sz="14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202,6</a:t>
                      </a:r>
                      <a:endParaRPr lang="ru-RU" sz="14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411,6</a:t>
                      </a:r>
                      <a:endParaRPr lang="ru-RU" sz="14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39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ИТОГО</a:t>
                      </a:r>
                      <a:endParaRPr lang="ru-RU" sz="1500" b="0" i="0" u="none" strike="noStrike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21 149,3</a:t>
                      </a:r>
                      <a:endParaRPr lang="ru-RU" sz="1500" b="0" i="0" u="none" strike="noStrike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18 551,6</a:t>
                      </a:r>
                      <a:endParaRPr lang="ru-RU" sz="1500" b="0" i="0" u="none" strike="noStrike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19 025,1</a:t>
                      </a:r>
                      <a:endParaRPr lang="ru-RU" sz="1500" b="0" i="0" u="none" strike="noStrike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8000">
                          <a:srgbClr val="FFFBEF"/>
                        </a:gs>
                        <a:gs pos="7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7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5576" y="149914"/>
            <a:ext cx="1131925" cy="89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630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1">
                <a:lumMod val="20000"/>
                <a:lumOff val="80000"/>
              </a:schemeClr>
            </a:gs>
            <a:gs pos="61000">
              <a:schemeClr val="bg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4020" y="215751"/>
            <a:ext cx="10119450" cy="46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8640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5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u="sng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СТРУКТУРА РАСХОДОВ БЮДЖЕТА ГОРОДА НА 202</a:t>
            </a:r>
            <a:r>
              <a:rPr lang="en-US" altLang="ru-RU" sz="2400" b="1" u="sng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1</a:t>
            </a:r>
            <a:r>
              <a:rPr lang="ru-RU" altLang="ru-RU" sz="2400" b="1" u="sng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 ГОД 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449842679"/>
              </p:ext>
            </p:extLst>
          </p:nvPr>
        </p:nvGraphicFramePr>
        <p:xfrm>
          <a:off x="7261091" y="3600127"/>
          <a:ext cx="3274878" cy="2313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535902338"/>
              </p:ext>
            </p:extLst>
          </p:nvPr>
        </p:nvGraphicFramePr>
        <p:xfrm>
          <a:off x="116825" y="863823"/>
          <a:ext cx="11301503" cy="6207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15576" y="149914"/>
            <a:ext cx="1131925" cy="89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527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1">
                <a:lumMod val="20000"/>
                <a:lumOff val="80000"/>
              </a:schemeClr>
            </a:gs>
            <a:gs pos="61000">
              <a:schemeClr val="bg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6421" y="254249"/>
            <a:ext cx="9865096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8640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5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u="sng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РАСПРЕДЕЛЕНИЕ РАСХОДОВ БЮДЖЕТА ГОРОДА </a:t>
            </a:r>
          </a:p>
          <a:p>
            <a:r>
              <a:rPr lang="ru-RU" altLang="ru-RU" sz="2400" b="1" u="sng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ПО ПОЛНОМОЧИЯМ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570373997"/>
              </p:ext>
            </p:extLst>
          </p:nvPr>
        </p:nvGraphicFramePr>
        <p:xfrm>
          <a:off x="-81865" y="989777"/>
          <a:ext cx="4993738" cy="3330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449842679"/>
              </p:ext>
            </p:extLst>
          </p:nvPr>
        </p:nvGraphicFramePr>
        <p:xfrm>
          <a:off x="7261091" y="3600127"/>
          <a:ext cx="3274878" cy="2313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7887449" y="1311202"/>
            <a:ext cx="32021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sz="1200" b="1" dirty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Полномочия местного бюджета</a:t>
            </a:r>
            <a:endParaRPr lang="en-US" altLang="ru-RU" sz="1200" b="1" dirty="0">
              <a:solidFill>
                <a:srgbClr val="0033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ru-RU" sz="120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20</a:t>
            </a:r>
            <a:r>
              <a:rPr lang="ru-RU" altLang="ru-RU" sz="120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21</a:t>
            </a:r>
            <a:r>
              <a:rPr lang="en-US" altLang="ru-RU" sz="120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год</a:t>
            </a:r>
            <a:r>
              <a:rPr lang="en-US" altLang="ru-RU" sz="1200" b="1" dirty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– </a:t>
            </a:r>
            <a:r>
              <a:rPr lang="ru-RU" altLang="ru-RU" sz="120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8 586,2 млн</a:t>
            </a:r>
            <a:r>
              <a:rPr lang="ru-RU" altLang="ru-RU" sz="1200" b="1" dirty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 рублей;</a:t>
            </a:r>
          </a:p>
          <a:p>
            <a:pPr>
              <a:lnSpc>
                <a:spcPct val="150000"/>
              </a:lnSpc>
            </a:pPr>
            <a:r>
              <a:rPr lang="ru-RU" altLang="ru-RU" sz="120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2022 </a:t>
            </a:r>
            <a:r>
              <a:rPr lang="ru-RU" altLang="ru-RU" sz="1200" b="1" dirty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год – </a:t>
            </a:r>
            <a:r>
              <a:rPr lang="ru-RU" altLang="ru-RU" sz="120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8 105,9 млн</a:t>
            </a:r>
            <a:r>
              <a:rPr lang="ru-RU" altLang="ru-RU" sz="1200" b="1" dirty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 рублей;</a:t>
            </a:r>
          </a:p>
          <a:p>
            <a:pPr>
              <a:lnSpc>
                <a:spcPct val="150000"/>
              </a:lnSpc>
            </a:pPr>
            <a:r>
              <a:rPr lang="ru-RU" altLang="ru-RU" sz="120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2023 </a:t>
            </a:r>
            <a:r>
              <a:rPr lang="ru-RU" altLang="ru-RU" sz="1200" b="1" dirty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год – </a:t>
            </a:r>
            <a:r>
              <a:rPr lang="ru-RU" altLang="ru-RU" sz="120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8 231,2 млн</a:t>
            </a:r>
            <a:r>
              <a:rPr lang="ru-RU" altLang="ru-RU" sz="1200" b="1" dirty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 </a:t>
            </a:r>
            <a:r>
              <a:rPr lang="ru-RU" altLang="ru-RU" sz="120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рублей</a:t>
            </a:r>
            <a:endParaRPr lang="ru-RU" altLang="ru-RU" sz="1200" b="1" dirty="0">
              <a:solidFill>
                <a:srgbClr val="0033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6"/>
          <p:cNvSpPr>
            <a:spLocks noChangeArrowheads="1"/>
          </p:cNvSpPr>
          <p:nvPr/>
        </p:nvSpPr>
        <p:spPr bwMode="auto">
          <a:xfrm>
            <a:off x="559410" y="4721856"/>
            <a:ext cx="394285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altLang="ru-RU" sz="1200" b="1" dirty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Межбюджетные трансферты из бюджетов бюджетной системы Российской Федерации        (за исключением дотаций) </a:t>
            </a:r>
          </a:p>
          <a:p>
            <a:pPr algn="just">
              <a:lnSpc>
                <a:spcPct val="150000"/>
              </a:lnSpc>
            </a:pPr>
            <a:r>
              <a:rPr lang="ru-RU" altLang="ru-RU" sz="120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2021 </a:t>
            </a:r>
            <a:r>
              <a:rPr lang="ru-RU" altLang="ru-RU" sz="1200" b="1" dirty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год – </a:t>
            </a:r>
            <a:r>
              <a:rPr lang="ru-RU" altLang="ru-RU" sz="120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12 563,1 млн</a:t>
            </a:r>
            <a:r>
              <a:rPr lang="ru-RU" altLang="ru-RU" sz="1200" b="1" dirty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 рублей;</a:t>
            </a:r>
          </a:p>
          <a:p>
            <a:pPr algn="just">
              <a:lnSpc>
                <a:spcPct val="150000"/>
              </a:lnSpc>
            </a:pPr>
            <a:r>
              <a:rPr lang="ru-RU" altLang="ru-RU" sz="120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2022 год </a:t>
            </a:r>
            <a:r>
              <a:rPr lang="ru-RU" altLang="ru-RU" sz="1200" b="1" dirty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– </a:t>
            </a:r>
            <a:r>
              <a:rPr lang="ru-RU" altLang="ru-RU" sz="120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10 445,7 млн</a:t>
            </a:r>
            <a:r>
              <a:rPr lang="ru-RU" altLang="ru-RU" sz="1200" b="1" dirty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 рублей;</a:t>
            </a:r>
          </a:p>
          <a:p>
            <a:pPr algn="just">
              <a:lnSpc>
                <a:spcPct val="150000"/>
              </a:lnSpc>
            </a:pPr>
            <a:r>
              <a:rPr lang="ru-RU" altLang="ru-RU" sz="120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2023 </a:t>
            </a:r>
            <a:r>
              <a:rPr lang="ru-RU" altLang="ru-RU" sz="1200" b="1" dirty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год </a:t>
            </a:r>
            <a:r>
              <a:rPr lang="ru-RU" altLang="ru-RU" sz="120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–  10 793,9 </a:t>
            </a:r>
            <a:r>
              <a:rPr lang="ru-RU" altLang="ru-RU" sz="1200" b="1" dirty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млн. </a:t>
            </a:r>
            <a:r>
              <a:rPr lang="ru-RU" altLang="ru-RU" sz="120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рублей</a:t>
            </a:r>
            <a:endParaRPr lang="ru-RU" altLang="ru-RU" sz="1200" b="1" dirty="0">
              <a:solidFill>
                <a:srgbClr val="0033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88683" y="1471267"/>
            <a:ext cx="216024" cy="229001"/>
          </a:xfrm>
          <a:prstGeom prst="rect">
            <a:avLst/>
          </a:prstGeom>
          <a:solidFill>
            <a:srgbClr val="F7317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90">
              <a:solidFill>
                <a:srgbClr val="B2BEFA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657482530"/>
              </p:ext>
            </p:extLst>
          </p:nvPr>
        </p:nvGraphicFramePr>
        <p:xfrm>
          <a:off x="6863561" y="3356511"/>
          <a:ext cx="3672408" cy="2505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263173895"/>
              </p:ext>
            </p:extLst>
          </p:nvPr>
        </p:nvGraphicFramePr>
        <p:xfrm>
          <a:off x="3432516" y="1867374"/>
          <a:ext cx="5410815" cy="337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052539145"/>
              </p:ext>
            </p:extLst>
          </p:nvPr>
        </p:nvGraphicFramePr>
        <p:xfrm>
          <a:off x="6459011" y="2747036"/>
          <a:ext cx="5822837" cy="3301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43385" y="4868065"/>
            <a:ext cx="216024" cy="229001"/>
          </a:xfrm>
          <a:prstGeom prst="rect">
            <a:avLst/>
          </a:prstGeom>
          <a:solidFill>
            <a:srgbClr val="9DDB53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90">
              <a:solidFill>
                <a:srgbClr val="B2BEFA"/>
              </a:solidFill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617331" y="4256672"/>
            <a:ext cx="35953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 3" panose="05040102010807070707" pitchFamily="18" charset="2"/>
              <a:buNone/>
              <a:defRPr/>
            </a:pPr>
            <a:r>
              <a:rPr lang="ru-RU" altLang="ru-RU" sz="12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Всего расходов – 21 149,3 млн. рублей</a:t>
            </a: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4661338" y="5281906"/>
            <a:ext cx="35953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 3" panose="05040102010807070707" pitchFamily="18" charset="2"/>
              <a:buNone/>
              <a:defRPr/>
            </a:pPr>
            <a:r>
              <a:rPr lang="ru-RU" altLang="ru-RU" sz="12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Всего расходов – 18 551,6 млн. рублей</a:t>
            </a: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7887449" y="5936362"/>
            <a:ext cx="35953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 3" panose="05040102010807070707" pitchFamily="18" charset="2"/>
              <a:buNone/>
              <a:defRPr/>
            </a:pPr>
            <a:r>
              <a:rPr lang="ru-RU" altLang="ru-RU" sz="12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Всего расходов – 19 025,1 млн. рублей</a:t>
            </a:r>
          </a:p>
        </p:txBody>
      </p:sp>
      <p:pic>
        <p:nvPicPr>
          <p:cNvPr id="2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15576" y="149914"/>
            <a:ext cx="1131925" cy="89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95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1">
                <a:lumMod val="20000"/>
                <a:lumOff val="80000"/>
              </a:schemeClr>
            </a:gs>
            <a:gs pos="61000">
              <a:schemeClr val="bg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45" y="716086"/>
            <a:ext cx="1408105" cy="10104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540" y="5040288"/>
            <a:ext cx="1349073" cy="1137022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404655" y="299477"/>
            <a:ext cx="6480720" cy="580384"/>
          </a:xfrm>
        </p:spPr>
        <p:txBody>
          <a:bodyPr>
            <a:noAutofit/>
          </a:bodyPr>
          <a:lstStyle/>
          <a:p>
            <a:pPr algn="ctr"/>
            <a:r>
              <a:rPr lang="ru-RU" altLang="ru-RU" sz="2500" b="1" u="sng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НАЦИОНАЛЬНЫЕ ПРОЕКТЫ</a:t>
            </a:r>
            <a:endParaRPr lang="ru-RU" altLang="ru-RU" sz="2500" b="1" u="sng" dirty="0" smtClean="0">
              <a:solidFill>
                <a:srgbClr val="003300"/>
              </a:solidFill>
              <a:effectLst/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69549" y="128211"/>
            <a:ext cx="1046847" cy="82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464785"/>
              </p:ext>
            </p:extLst>
          </p:nvPr>
        </p:nvGraphicFramePr>
        <p:xfrm>
          <a:off x="788134" y="1536576"/>
          <a:ext cx="9505056" cy="37829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3145">
                  <a:extLst>
                    <a:ext uri="{9D8B030D-6E8A-4147-A177-3AD203B41FA5}">
                      <a16:colId xmlns:a16="http://schemas.microsoft.com/office/drawing/2014/main" val="2061898432"/>
                    </a:ext>
                  </a:extLst>
                </a:gridCol>
                <a:gridCol w="4669798">
                  <a:extLst>
                    <a:ext uri="{9D8B030D-6E8A-4147-A177-3AD203B41FA5}">
                      <a16:colId xmlns:a16="http://schemas.microsoft.com/office/drawing/2014/main" val="2166473991"/>
                    </a:ext>
                  </a:extLst>
                </a:gridCol>
                <a:gridCol w="1487480">
                  <a:extLst>
                    <a:ext uri="{9D8B030D-6E8A-4147-A177-3AD203B41FA5}">
                      <a16:colId xmlns:a16="http://schemas.microsoft.com/office/drawing/2014/main" val="1630017080"/>
                    </a:ext>
                  </a:extLst>
                </a:gridCol>
                <a:gridCol w="1441204">
                  <a:extLst>
                    <a:ext uri="{9D8B030D-6E8A-4147-A177-3AD203B41FA5}">
                      <a16:colId xmlns:a16="http://schemas.microsoft.com/office/drawing/2014/main" val="676743598"/>
                    </a:ext>
                  </a:extLst>
                </a:gridCol>
                <a:gridCol w="1243429">
                  <a:extLst>
                    <a:ext uri="{9D8B030D-6E8A-4147-A177-3AD203B41FA5}">
                      <a16:colId xmlns:a16="http://schemas.microsoft.com/office/drawing/2014/main" val="3609036772"/>
                    </a:ext>
                  </a:extLst>
                </a:gridCol>
              </a:tblGrid>
              <a:tr h="5358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№ </a:t>
                      </a:r>
                      <a:r>
                        <a:rPr lang="ru-RU" sz="14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                 п/п</a:t>
                      </a:r>
                      <a:endParaRPr lang="ru-RU" sz="1400" b="0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8000">
                          <a:schemeClr val="accent6">
                            <a:lumMod val="20000"/>
                            <a:lumOff val="80000"/>
                          </a:schemeClr>
                        </a:gs>
                        <a:gs pos="48000">
                          <a:schemeClr val="bg1"/>
                        </a:gs>
                      </a:gsLst>
                      <a:lin ang="135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Наименование </a:t>
                      </a:r>
                      <a:r>
                        <a:rPr lang="ru-RU" sz="14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                                       национального </a:t>
                      </a:r>
                      <a:r>
                        <a:rPr lang="ru-RU" sz="14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проекта</a:t>
                      </a:r>
                      <a:endParaRPr lang="ru-RU" sz="1400" b="0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8000">
                          <a:schemeClr val="accent6">
                            <a:lumMod val="20000"/>
                            <a:lumOff val="80000"/>
                          </a:schemeClr>
                        </a:gs>
                        <a:gs pos="48000">
                          <a:schemeClr val="bg1"/>
                        </a:gs>
                      </a:gsLst>
                      <a:lin ang="135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Объемы финансирования </a:t>
                      </a:r>
                      <a:endParaRPr lang="ru-RU" sz="1400" b="0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8000">
                          <a:schemeClr val="accent6">
                            <a:lumMod val="20000"/>
                            <a:lumOff val="80000"/>
                          </a:schemeClr>
                        </a:gs>
                        <a:gs pos="48000">
                          <a:schemeClr val="bg1"/>
                        </a:gs>
                      </a:gsLst>
                      <a:lin ang="135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067064"/>
                  </a:ext>
                </a:extLst>
              </a:tr>
              <a:tr h="4475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2021 </a:t>
                      </a:r>
                      <a:r>
                        <a:rPr lang="ru-RU" sz="14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8000">
                          <a:schemeClr val="accent6">
                            <a:lumMod val="20000"/>
                            <a:lumOff val="80000"/>
                          </a:schemeClr>
                        </a:gs>
                        <a:gs pos="48000">
                          <a:schemeClr val="bg1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2022 год </a:t>
                      </a:r>
                      <a:endParaRPr lang="ru-RU" sz="1400" b="0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8000">
                          <a:schemeClr val="accent6">
                            <a:lumMod val="20000"/>
                            <a:lumOff val="80000"/>
                          </a:schemeClr>
                        </a:gs>
                        <a:gs pos="48000">
                          <a:schemeClr val="bg1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2023 год </a:t>
                      </a:r>
                      <a:endParaRPr lang="ru-RU" sz="1400" b="0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8000">
                          <a:schemeClr val="accent6">
                            <a:lumMod val="20000"/>
                            <a:lumOff val="80000"/>
                          </a:schemeClr>
                        </a:gs>
                        <a:gs pos="48000">
                          <a:schemeClr val="bg1"/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48860696"/>
                  </a:ext>
                </a:extLst>
              </a:tr>
              <a:tr h="4321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8000">
                          <a:schemeClr val="accent6">
                            <a:lumMod val="20000"/>
                            <a:lumOff val="80000"/>
                          </a:schemeClr>
                        </a:gs>
                        <a:gs pos="48000">
                          <a:schemeClr val="bg1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Демография</a:t>
                      </a:r>
                      <a:endParaRPr lang="ru-RU" sz="1400" b="0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8000">
                          <a:schemeClr val="accent6">
                            <a:lumMod val="20000"/>
                            <a:lumOff val="80000"/>
                          </a:schemeClr>
                        </a:gs>
                        <a:gs pos="48000">
                          <a:schemeClr val="bg1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455,6</a:t>
                      </a:r>
                      <a:endParaRPr lang="ru-RU" sz="1400" b="0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8000">
                          <a:schemeClr val="accent6">
                            <a:lumMod val="20000"/>
                            <a:lumOff val="80000"/>
                          </a:schemeClr>
                        </a:gs>
                        <a:gs pos="48000">
                          <a:schemeClr val="bg1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38,3</a:t>
                      </a:r>
                      <a:endParaRPr lang="ru-RU" sz="1400" b="0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8000">
                          <a:schemeClr val="accent6">
                            <a:lumMod val="20000"/>
                            <a:lumOff val="80000"/>
                          </a:schemeClr>
                        </a:gs>
                        <a:gs pos="48000">
                          <a:schemeClr val="bg1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38,3</a:t>
                      </a:r>
                      <a:endParaRPr lang="ru-RU" sz="1400" b="0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8000">
                          <a:schemeClr val="accent6">
                            <a:lumMod val="20000"/>
                            <a:lumOff val="80000"/>
                          </a:schemeClr>
                        </a:gs>
                        <a:gs pos="48000">
                          <a:schemeClr val="bg1"/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52294029"/>
                  </a:ext>
                </a:extLst>
              </a:tr>
              <a:tr h="4321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8000">
                          <a:schemeClr val="accent6">
                            <a:lumMod val="20000"/>
                            <a:lumOff val="80000"/>
                          </a:schemeClr>
                        </a:gs>
                        <a:gs pos="48000">
                          <a:schemeClr val="bg1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Культура</a:t>
                      </a:r>
                      <a:endParaRPr lang="ru-RU" sz="1400" b="0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8000">
                          <a:schemeClr val="accent6">
                            <a:lumMod val="20000"/>
                            <a:lumOff val="80000"/>
                          </a:schemeClr>
                        </a:gs>
                        <a:gs pos="48000">
                          <a:schemeClr val="bg1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5,0</a:t>
                      </a:r>
                      <a:endParaRPr lang="ru-RU" sz="1400" b="0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8000">
                          <a:schemeClr val="accent6">
                            <a:lumMod val="20000"/>
                            <a:lumOff val="80000"/>
                          </a:schemeClr>
                        </a:gs>
                        <a:gs pos="48000">
                          <a:schemeClr val="bg1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7,6</a:t>
                      </a:r>
                      <a:endParaRPr lang="ru-RU" sz="1400" b="0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8000">
                          <a:schemeClr val="accent6">
                            <a:lumMod val="20000"/>
                            <a:lumOff val="80000"/>
                          </a:schemeClr>
                        </a:gs>
                        <a:gs pos="48000">
                          <a:schemeClr val="bg1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0,0</a:t>
                      </a:r>
                      <a:endParaRPr lang="ru-RU" sz="1400" b="0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8000">
                          <a:schemeClr val="accent6">
                            <a:lumMod val="20000"/>
                            <a:lumOff val="80000"/>
                          </a:schemeClr>
                        </a:gs>
                        <a:gs pos="48000">
                          <a:schemeClr val="bg1"/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42101574"/>
                  </a:ext>
                </a:extLst>
              </a:tr>
              <a:tr h="4321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8000">
                          <a:schemeClr val="accent6">
                            <a:lumMod val="20000"/>
                            <a:lumOff val="80000"/>
                          </a:schemeClr>
                        </a:gs>
                        <a:gs pos="48000">
                          <a:schemeClr val="bg1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Жилье и городская среда</a:t>
                      </a:r>
                      <a:endParaRPr lang="ru-RU" sz="1400" b="0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8000">
                          <a:schemeClr val="accent6">
                            <a:lumMod val="20000"/>
                            <a:lumOff val="80000"/>
                          </a:schemeClr>
                        </a:gs>
                        <a:gs pos="48000">
                          <a:schemeClr val="bg1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663,1</a:t>
                      </a:r>
                      <a:endParaRPr lang="ru-RU" sz="1400" b="0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8000">
                          <a:schemeClr val="accent6">
                            <a:lumMod val="20000"/>
                            <a:lumOff val="80000"/>
                          </a:schemeClr>
                        </a:gs>
                        <a:gs pos="48000">
                          <a:schemeClr val="bg1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635,5</a:t>
                      </a:r>
                      <a:endParaRPr lang="ru-RU" sz="1400" b="0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8000">
                          <a:schemeClr val="accent6">
                            <a:lumMod val="20000"/>
                            <a:lumOff val="80000"/>
                          </a:schemeClr>
                        </a:gs>
                        <a:gs pos="48000">
                          <a:schemeClr val="bg1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1 465,8</a:t>
                      </a:r>
                      <a:endParaRPr lang="ru-RU" sz="1400" b="0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8000">
                          <a:schemeClr val="accent6">
                            <a:lumMod val="20000"/>
                            <a:lumOff val="80000"/>
                          </a:schemeClr>
                        </a:gs>
                        <a:gs pos="48000">
                          <a:schemeClr val="bg1"/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55468902"/>
                  </a:ext>
                </a:extLst>
              </a:tr>
              <a:tr h="638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8000">
                          <a:schemeClr val="accent6">
                            <a:lumMod val="20000"/>
                            <a:lumOff val="80000"/>
                          </a:schemeClr>
                        </a:gs>
                        <a:gs pos="48000">
                          <a:schemeClr val="bg1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Безопасные и качественные автомобильные дороги</a:t>
                      </a:r>
                      <a:endParaRPr lang="ru-RU" sz="1400" b="0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8000">
                          <a:schemeClr val="accent6">
                            <a:lumMod val="20000"/>
                            <a:lumOff val="80000"/>
                          </a:schemeClr>
                        </a:gs>
                        <a:gs pos="48000">
                          <a:schemeClr val="bg1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1 300,0</a:t>
                      </a:r>
                      <a:endParaRPr lang="ru-RU" sz="1400" b="0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8000">
                          <a:schemeClr val="accent6">
                            <a:lumMod val="20000"/>
                            <a:lumOff val="80000"/>
                          </a:schemeClr>
                        </a:gs>
                        <a:gs pos="48000">
                          <a:schemeClr val="bg1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1 329,7</a:t>
                      </a:r>
                      <a:endParaRPr lang="ru-RU" sz="1400" b="0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8000">
                          <a:schemeClr val="accent6">
                            <a:lumMod val="20000"/>
                            <a:lumOff val="80000"/>
                          </a:schemeClr>
                        </a:gs>
                        <a:gs pos="48000">
                          <a:schemeClr val="bg1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1 329,7</a:t>
                      </a:r>
                      <a:endParaRPr lang="ru-RU" sz="1400" b="0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8000">
                          <a:schemeClr val="accent6">
                            <a:lumMod val="20000"/>
                            <a:lumOff val="80000"/>
                          </a:schemeClr>
                        </a:gs>
                        <a:gs pos="48000">
                          <a:schemeClr val="bg1"/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17084691"/>
                  </a:ext>
                </a:extLst>
              </a:tr>
              <a:tr h="4321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8000">
                          <a:schemeClr val="accent6">
                            <a:lumMod val="20000"/>
                            <a:lumOff val="80000"/>
                          </a:schemeClr>
                        </a:gs>
                        <a:gs pos="48000">
                          <a:schemeClr val="bg1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Образование </a:t>
                      </a:r>
                      <a:endParaRPr lang="ru-RU" sz="1400" b="0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8000">
                          <a:schemeClr val="accent6">
                            <a:lumMod val="20000"/>
                            <a:lumOff val="80000"/>
                          </a:schemeClr>
                        </a:gs>
                        <a:gs pos="48000">
                          <a:schemeClr val="bg1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902,7</a:t>
                      </a:r>
                      <a:endParaRPr lang="ru-RU" sz="1400" b="0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8000">
                          <a:schemeClr val="accent6">
                            <a:lumMod val="20000"/>
                            <a:lumOff val="80000"/>
                          </a:schemeClr>
                        </a:gs>
                        <a:gs pos="48000">
                          <a:schemeClr val="bg1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443,4</a:t>
                      </a:r>
                      <a:endParaRPr lang="ru-RU" sz="1400" b="0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8000">
                          <a:schemeClr val="accent6">
                            <a:lumMod val="20000"/>
                            <a:lumOff val="80000"/>
                          </a:schemeClr>
                        </a:gs>
                        <a:gs pos="48000">
                          <a:schemeClr val="bg1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8,1</a:t>
                      </a:r>
                      <a:endParaRPr lang="ru-RU" sz="1400" b="0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8000">
                          <a:schemeClr val="accent6">
                            <a:lumMod val="20000"/>
                            <a:lumOff val="80000"/>
                          </a:schemeClr>
                        </a:gs>
                        <a:gs pos="48000">
                          <a:schemeClr val="bg1"/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72731225"/>
                  </a:ext>
                </a:extLst>
              </a:tr>
              <a:tr h="432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8000">
                          <a:schemeClr val="accent6">
                            <a:lumMod val="20000"/>
                            <a:lumOff val="80000"/>
                          </a:schemeClr>
                        </a:gs>
                        <a:gs pos="48000">
                          <a:schemeClr val="bg1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Итого 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8000">
                          <a:schemeClr val="accent6">
                            <a:lumMod val="20000"/>
                            <a:lumOff val="80000"/>
                          </a:schemeClr>
                        </a:gs>
                        <a:gs pos="48000">
                          <a:schemeClr val="bg1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3 326,4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8000">
                          <a:schemeClr val="accent6">
                            <a:lumMod val="20000"/>
                            <a:lumOff val="80000"/>
                          </a:schemeClr>
                        </a:gs>
                        <a:gs pos="48000">
                          <a:schemeClr val="bg1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2 454,5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8000">
                          <a:schemeClr val="accent6">
                            <a:lumMod val="20000"/>
                            <a:lumOff val="80000"/>
                          </a:schemeClr>
                        </a:gs>
                        <a:gs pos="48000">
                          <a:schemeClr val="bg1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2 841,9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8000">
                          <a:schemeClr val="accent6">
                            <a:lumMod val="20000"/>
                            <a:lumOff val="80000"/>
                          </a:schemeClr>
                        </a:gs>
                        <a:gs pos="48000">
                          <a:schemeClr val="bg1"/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00180459"/>
                  </a:ext>
                </a:extLst>
              </a:tr>
            </a:tbl>
          </a:graphicData>
        </a:graphic>
      </p:graphicFrame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8804452" y="1228799"/>
            <a:ext cx="15841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 3" panose="05040102010807070707" pitchFamily="18" charset="2"/>
              <a:buNone/>
              <a:defRPr/>
            </a:pPr>
            <a:r>
              <a:rPr lang="ru-RU" altLang="ru-RU" sz="140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05271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1">
                <a:lumMod val="20000"/>
                <a:lumOff val="80000"/>
              </a:schemeClr>
            </a:gs>
            <a:gs pos="61000">
              <a:schemeClr val="bg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91962" y="152151"/>
            <a:ext cx="7268159" cy="606070"/>
          </a:xfrm>
        </p:spPr>
        <p:txBody>
          <a:bodyPr>
            <a:noAutofit/>
          </a:bodyPr>
          <a:lstStyle/>
          <a:p>
            <a:pPr algn="ctr"/>
            <a:r>
              <a:rPr lang="ru-RU" altLang="ru-RU" sz="2500" b="1" u="sng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НАЦИОНАЛЬНЫЕ ПРОЕКТЫ</a:t>
            </a:r>
            <a:endParaRPr lang="ru-RU" altLang="ru-RU" sz="2500" b="1" u="sng" dirty="0" smtClean="0">
              <a:solidFill>
                <a:srgbClr val="003300"/>
              </a:solidFill>
              <a:effectLst/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9549" y="128211"/>
            <a:ext cx="1021341" cy="80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31912544"/>
              </p:ext>
            </p:extLst>
          </p:nvPr>
        </p:nvGraphicFramePr>
        <p:xfrm>
          <a:off x="-111190" y="834645"/>
          <a:ext cx="4075814" cy="4933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Прямоугольник 39"/>
          <p:cNvSpPr>
            <a:spLocks noChangeArrowheads="1"/>
          </p:cNvSpPr>
          <p:nvPr/>
        </p:nvSpPr>
        <p:spPr bwMode="auto">
          <a:xfrm>
            <a:off x="1298062" y="758221"/>
            <a:ext cx="13925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u="sng" dirty="0" smtClean="0">
                <a:solidFill>
                  <a:srgbClr val="F9459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2021 год</a:t>
            </a:r>
            <a:endParaRPr lang="ru-RU" altLang="ru-RU" sz="1600" b="1" u="sng" dirty="0">
              <a:solidFill>
                <a:srgbClr val="F9459F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39"/>
          <p:cNvSpPr>
            <a:spLocks noChangeArrowheads="1"/>
          </p:cNvSpPr>
          <p:nvPr/>
        </p:nvSpPr>
        <p:spPr bwMode="auto">
          <a:xfrm>
            <a:off x="5179532" y="979582"/>
            <a:ext cx="14222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u="sng" dirty="0" smtClean="0">
                <a:solidFill>
                  <a:srgbClr val="F9459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2022 год</a:t>
            </a:r>
            <a:endParaRPr lang="ru-RU" altLang="ru-RU" sz="1600" b="1" u="sng" dirty="0">
              <a:solidFill>
                <a:srgbClr val="F9459F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39"/>
          <p:cNvSpPr>
            <a:spLocks noChangeArrowheads="1"/>
          </p:cNvSpPr>
          <p:nvPr/>
        </p:nvSpPr>
        <p:spPr bwMode="auto">
          <a:xfrm>
            <a:off x="8568213" y="1341038"/>
            <a:ext cx="13692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u="sng" dirty="0" smtClean="0">
                <a:solidFill>
                  <a:srgbClr val="F9459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2023 год</a:t>
            </a:r>
            <a:endParaRPr lang="ru-RU" altLang="ru-RU" sz="1600" b="1" u="sng" dirty="0">
              <a:solidFill>
                <a:srgbClr val="F9459F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22" y="5212515"/>
            <a:ext cx="1850201" cy="11112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3333805856"/>
              </p:ext>
            </p:extLst>
          </p:nvPr>
        </p:nvGraphicFramePr>
        <p:xfrm>
          <a:off x="3770791" y="1032264"/>
          <a:ext cx="3911170" cy="5166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3087702772"/>
              </p:ext>
            </p:extLst>
          </p:nvPr>
        </p:nvGraphicFramePr>
        <p:xfrm>
          <a:off x="7377471" y="1612750"/>
          <a:ext cx="3915777" cy="477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9" name="Прямоугольник 39"/>
          <p:cNvSpPr>
            <a:spLocks noChangeArrowheads="1"/>
          </p:cNvSpPr>
          <p:nvPr/>
        </p:nvSpPr>
        <p:spPr bwMode="auto">
          <a:xfrm>
            <a:off x="710243" y="3307605"/>
            <a:ext cx="25202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ED3B37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3 326,4 млн. рублей</a:t>
            </a:r>
            <a:endParaRPr lang="ru-RU" altLang="ru-RU" sz="1400" b="1" dirty="0">
              <a:solidFill>
                <a:srgbClr val="ED3B37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 rot="5400000">
            <a:off x="1956374" y="2059507"/>
            <a:ext cx="288030" cy="3170203"/>
          </a:xfrm>
          <a:prstGeom prst="rightBrace">
            <a:avLst/>
          </a:prstGeom>
          <a:ln w="444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39"/>
          <p:cNvSpPr>
            <a:spLocks noChangeArrowheads="1"/>
          </p:cNvSpPr>
          <p:nvPr/>
        </p:nvSpPr>
        <p:spPr bwMode="auto">
          <a:xfrm>
            <a:off x="4671259" y="3940327"/>
            <a:ext cx="21974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ED3B37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2 454,5 млн. рублей</a:t>
            </a:r>
            <a:endParaRPr lang="ru-RU" altLang="ru-RU" sz="1400" b="1" dirty="0">
              <a:solidFill>
                <a:srgbClr val="ED3B37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39"/>
          <p:cNvSpPr>
            <a:spLocks noChangeArrowheads="1"/>
          </p:cNvSpPr>
          <p:nvPr/>
        </p:nvSpPr>
        <p:spPr bwMode="auto">
          <a:xfrm>
            <a:off x="8371831" y="4286646"/>
            <a:ext cx="25374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ED3B37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2 841,9 млн. рублей</a:t>
            </a:r>
            <a:endParaRPr lang="ru-RU" altLang="ru-RU" sz="1400" b="1" dirty="0">
              <a:solidFill>
                <a:srgbClr val="ED3B37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авая фигурная скобка 16"/>
          <p:cNvSpPr/>
          <p:nvPr/>
        </p:nvSpPr>
        <p:spPr>
          <a:xfrm rot="5400000">
            <a:off x="5664084" y="2663711"/>
            <a:ext cx="288030" cy="3170203"/>
          </a:xfrm>
          <a:prstGeom prst="rightBrace">
            <a:avLst/>
          </a:prstGeom>
          <a:ln w="444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" name="Правая фигурная скобка 17"/>
          <p:cNvSpPr/>
          <p:nvPr/>
        </p:nvSpPr>
        <p:spPr>
          <a:xfrm rot="5400000">
            <a:off x="9427538" y="3016398"/>
            <a:ext cx="288030" cy="3170203"/>
          </a:xfrm>
          <a:prstGeom prst="rightBrace">
            <a:avLst/>
          </a:prstGeom>
          <a:ln w="444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11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1">
                <a:lumMod val="20000"/>
                <a:lumOff val="80000"/>
              </a:schemeClr>
            </a:gs>
            <a:gs pos="61000">
              <a:schemeClr val="bg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92485" y="75578"/>
            <a:ext cx="8640960" cy="554324"/>
          </a:xfrm>
        </p:spPr>
        <p:txBody>
          <a:bodyPr>
            <a:noAutofit/>
          </a:bodyPr>
          <a:lstStyle/>
          <a:p>
            <a:pPr algn="ctr"/>
            <a:r>
              <a:rPr lang="ru-RU" altLang="ru-RU" sz="2500" b="1" u="sng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МУНИЦИПАЛЬНЫЕ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795461"/>
              </p:ext>
            </p:extLst>
          </p:nvPr>
        </p:nvGraphicFramePr>
        <p:xfrm>
          <a:off x="228302" y="629902"/>
          <a:ext cx="10199315" cy="57384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367">
                  <a:extLst>
                    <a:ext uri="{9D8B030D-6E8A-4147-A177-3AD203B41FA5}">
                      <a16:colId xmlns:a16="http://schemas.microsoft.com/office/drawing/2014/main" val="3036611955"/>
                    </a:ext>
                  </a:extLst>
                </a:gridCol>
                <a:gridCol w="7275037">
                  <a:extLst>
                    <a:ext uri="{9D8B030D-6E8A-4147-A177-3AD203B41FA5}">
                      <a16:colId xmlns:a16="http://schemas.microsoft.com/office/drawing/2014/main" val="1644209792"/>
                    </a:ext>
                  </a:extLst>
                </a:gridCol>
                <a:gridCol w="784563">
                  <a:extLst>
                    <a:ext uri="{9D8B030D-6E8A-4147-A177-3AD203B41FA5}">
                      <a16:colId xmlns:a16="http://schemas.microsoft.com/office/drawing/2014/main" val="1035065528"/>
                    </a:ext>
                  </a:extLst>
                </a:gridCol>
                <a:gridCol w="807807">
                  <a:extLst>
                    <a:ext uri="{9D8B030D-6E8A-4147-A177-3AD203B41FA5}">
                      <a16:colId xmlns:a16="http://schemas.microsoft.com/office/drawing/2014/main" val="603206832"/>
                    </a:ext>
                  </a:extLst>
                </a:gridCol>
                <a:gridCol w="929541">
                  <a:extLst>
                    <a:ext uri="{9D8B030D-6E8A-4147-A177-3AD203B41FA5}">
                      <a16:colId xmlns:a16="http://schemas.microsoft.com/office/drawing/2014/main" val="1697131370"/>
                    </a:ext>
                  </a:extLst>
                </a:gridCol>
              </a:tblGrid>
              <a:tr h="31671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№  </a:t>
                      </a:r>
                      <a:r>
                        <a:rPr lang="ru-RU" sz="100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        п/п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Наименование муниципальной программы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     Объем финансирования         (млн. рублей)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223721"/>
                  </a:ext>
                </a:extLst>
              </a:tr>
              <a:tr h="2059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2021 </a:t>
                      </a:r>
                      <a:r>
                        <a:rPr lang="ru-RU" sz="100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2022 год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2023 год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31472690"/>
                  </a:ext>
                </a:extLst>
              </a:tr>
              <a:tr h="1759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1.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Развитие </a:t>
                      </a:r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субъектов малого и среднего предпринимательства  в городе </a:t>
                      </a:r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Кемерово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16,9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16,9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16,9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47573525"/>
                  </a:ext>
                </a:extLst>
              </a:tr>
              <a:tr h="1759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2.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Управление </a:t>
                      </a:r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муниципальными финансами города </a:t>
                      </a:r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Кемерово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172,0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162,0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142,0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22280946"/>
                  </a:ext>
                </a:extLst>
              </a:tr>
              <a:tr h="1759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3.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Социальная </a:t>
                      </a:r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поддержка населения города </a:t>
                      </a:r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Кемерово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904,2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903,6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903,9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38689832"/>
                  </a:ext>
                </a:extLst>
              </a:tr>
              <a:tr h="1759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4.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Культура </a:t>
                      </a:r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города </a:t>
                      </a:r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Кемерово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765,6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764,7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757,3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02087894"/>
                  </a:ext>
                </a:extLst>
              </a:tr>
              <a:tr h="1759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5.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Молодежь </a:t>
                      </a:r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города </a:t>
                      </a:r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Кемерово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5,8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5,8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5,8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81632078"/>
                  </a:ext>
                </a:extLst>
              </a:tr>
              <a:tr h="1759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6.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Спорт </a:t>
                      </a:r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города </a:t>
                      </a:r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Кемерово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641,7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568,1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568,1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55859585"/>
                  </a:ext>
                </a:extLst>
              </a:tr>
              <a:tr h="1759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7.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Образование </a:t>
                      </a:r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города </a:t>
                      </a:r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Кемерово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8 082,6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8 144,7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8 160,5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38685429"/>
                  </a:ext>
                </a:extLst>
              </a:tr>
              <a:tr h="1759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8.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Информационное </a:t>
                      </a:r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обеспечение деятельности администрации города </a:t>
                      </a:r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Кемерово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11,3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10,5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10,5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68464340"/>
                  </a:ext>
                </a:extLst>
              </a:tr>
              <a:tr h="1759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9.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Развитие </a:t>
                      </a:r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информационного общества в городе </a:t>
                      </a:r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Кемерово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18,7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13,7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13,7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98657068"/>
                  </a:ext>
                </a:extLst>
              </a:tr>
              <a:tr h="1759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10.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Развитие </a:t>
                      </a:r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инвестиционной и инновационной деятельности в городе </a:t>
                      </a:r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Кемерово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1,2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1,2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1,2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55080433"/>
                  </a:ext>
                </a:extLst>
              </a:tr>
              <a:tr h="216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11.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Обеспечение </a:t>
                      </a:r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жилыми помещениями отдельных категорий граждан на территории города </a:t>
                      </a:r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Кемерово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459,1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328,2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503,7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77386041"/>
                  </a:ext>
                </a:extLst>
              </a:tr>
              <a:tr h="1759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12.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Жилищная </a:t>
                      </a:r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и социальная инфраструктура города </a:t>
                      </a:r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Кемерово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3 332,4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1 064,8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1 171,0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06235197"/>
                  </a:ext>
                </a:extLst>
              </a:tr>
              <a:tr h="1759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13.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Жилищно-коммунальный </a:t>
                      </a:r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комплекс города </a:t>
                      </a:r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Кемерово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2 665,1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2 455,6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2 455,2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25957056"/>
                  </a:ext>
                </a:extLst>
              </a:tr>
              <a:tr h="1890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14.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Повышение </a:t>
                      </a:r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эффективности управления муниципальной собственностью города </a:t>
                      </a:r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Кемерово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110,6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85,0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85,0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15704941"/>
                  </a:ext>
                </a:extLst>
              </a:tr>
              <a:tr h="1759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15.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Развитие </a:t>
                      </a:r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общественных инициатив в городе </a:t>
                      </a:r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Кемерово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50,9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50,9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50,9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27174111"/>
                  </a:ext>
                </a:extLst>
              </a:tr>
              <a:tr h="3455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16.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Организация </a:t>
                      </a:r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транспортного обслуживания населения и создание условий для обеспечения жителей города Кемерово услугами </a:t>
                      </a:r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связи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443,8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469,5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462,6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59800424"/>
                  </a:ext>
                </a:extLst>
              </a:tr>
              <a:tr h="3585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17.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Организация </a:t>
                      </a:r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благоустройства территории города Кемерово, дорожная деятельность в отношении автомобильных дорог местного значения и обеспечение безопасности дорожного </a:t>
                      </a:r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движения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2 054,0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1 932,3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1 932,2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64855788"/>
                  </a:ext>
                </a:extLst>
              </a:tr>
              <a:tr h="3455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18.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Совершенствование </a:t>
                      </a:r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гражданской обороны и защиты населения от чрезвычайных ситуаций в городе </a:t>
                      </a:r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Кемерово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95,2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71,1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71,1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46339726"/>
                  </a:ext>
                </a:extLst>
              </a:tr>
              <a:tr h="1677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19.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Энергосбережение </a:t>
                      </a:r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и повышение энергетической эффективности на территории города </a:t>
                      </a:r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Кемерово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3,9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3,9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3,9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03743748"/>
                  </a:ext>
                </a:extLst>
              </a:tr>
              <a:tr h="1759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20.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Формирование </a:t>
                      </a:r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современной городской среды в городе </a:t>
                      </a:r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Кемерово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292,9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313,3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315,9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50142143"/>
                  </a:ext>
                </a:extLst>
              </a:tr>
              <a:tr h="1759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21.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Профилактика </a:t>
                      </a:r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терроризма и </a:t>
                      </a:r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экстремизма </a:t>
                      </a:r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на территории  города </a:t>
                      </a:r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Кемерово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98,2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64,9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64,9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55546912"/>
                  </a:ext>
                </a:extLst>
              </a:tr>
              <a:tr h="3455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22.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Профилактика </a:t>
                      </a:r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незаконного оборота и потребления наркотических средств и психотропных веществ в городе </a:t>
                      </a:r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Кемерово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2,0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2,0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2,0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02286573"/>
                  </a:ext>
                </a:extLst>
              </a:tr>
              <a:tr h="1759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23.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Развитие </a:t>
                      </a:r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туризма в городе </a:t>
                      </a:r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Кемерово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2,1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2,1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2,1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82990979"/>
                  </a:ext>
                </a:extLst>
              </a:tr>
              <a:tr h="162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24.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Обеспечение </a:t>
                      </a:r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деятельности органов местного </a:t>
                      </a:r>
                      <a:r>
                        <a:rPr lang="ru-RU" sz="10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самоуправления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769,0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795,6</a:t>
                      </a:r>
                      <a:endParaRPr lang="ru-RU" sz="10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795,6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56259167"/>
                  </a:ext>
                </a:extLst>
              </a:tr>
              <a:tr h="17590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50" u="none" strike="noStrike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ИТОГО</a:t>
                      </a:r>
                      <a:endParaRPr lang="ru-RU" sz="1050" b="1" i="0" u="none" strike="noStrike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20 999,2</a:t>
                      </a:r>
                      <a:endParaRPr lang="ru-RU" sz="1050" b="1" i="0" u="none" strike="noStrike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18 230,4</a:t>
                      </a:r>
                      <a:endParaRPr lang="ru-RU" sz="1050" b="1" i="0" u="none" strike="noStrike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18 496,0</a:t>
                      </a:r>
                      <a:endParaRPr lang="ru-RU" sz="1050" b="1" i="0" u="none" strike="noStrike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181" marR="6181" marT="6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bg2"/>
                        </a:gs>
                        <a:gs pos="52000">
                          <a:srgbClr val="F5F9DF"/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46494726"/>
                  </a:ext>
                </a:extLst>
              </a:tr>
            </a:tbl>
          </a:graphicData>
        </a:graphic>
      </p:graphicFrame>
      <p:pic>
        <p:nvPicPr>
          <p:cNvPr id="6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4792" y="128211"/>
            <a:ext cx="902831" cy="71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295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1">
                <a:lumMod val="20000"/>
                <a:lumOff val="80000"/>
              </a:schemeClr>
            </a:gs>
            <a:gs pos="61000">
              <a:schemeClr val="bg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782" y="5354477"/>
            <a:ext cx="1039930" cy="10280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4413" y="149914"/>
            <a:ext cx="9577064" cy="7049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8640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5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50" b="1" u="sng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ДОЛЯ МУНИЦИПАЛЬНЫХ ПРОГРАММ В РАСХОДАХ БЮДЖЕТА ГОРОДА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370447541"/>
              </p:ext>
            </p:extLst>
          </p:nvPr>
        </p:nvGraphicFramePr>
        <p:xfrm>
          <a:off x="985018" y="1210498"/>
          <a:ext cx="9549269" cy="1525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212528" y="1728253"/>
            <a:ext cx="7983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 3" panose="05040102010807070707" pitchFamily="18" charset="2"/>
              <a:buNone/>
              <a:defRPr/>
            </a:pPr>
            <a:r>
              <a:rPr lang="ru-RU" altLang="ru-RU" sz="1400" b="1" u="sng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2021           год</a:t>
            </a: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144413" y="3461574"/>
            <a:ext cx="9345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 3" panose="05040102010807070707" pitchFamily="18" charset="2"/>
              <a:buNone/>
              <a:defRPr/>
            </a:pPr>
            <a:r>
              <a:rPr lang="ru-RU" altLang="ru-RU" sz="1400" b="1" u="sng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2022           год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270410174"/>
              </p:ext>
            </p:extLst>
          </p:nvPr>
        </p:nvGraphicFramePr>
        <p:xfrm>
          <a:off x="985018" y="3034350"/>
          <a:ext cx="9549270" cy="1525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373547320"/>
              </p:ext>
            </p:extLst>
          </p:nvPr>
        </p:nvGraphicFramePr>
        <p:xfrm>
          <a:off x="1010837" y="4858203"/>
          <a:ext cx="9523451" cy="1504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144413" y="5279801"/>
            <a:ext cx="9345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 3" panose="05040102010807070707" pitchFamily="18" charset="2"/>
              <a:buNone/>
              <a:defRPr/>
            </a:pPr>
            <a:r>
              <a:rPr lang="ru-RU" altLang="ru-RU" sz="1400" b="1" u="sng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2023           год</a:t>
            </a:r>
          </a:p>
        </p:txBody>
      </p:sp>
      <p:pic>
        <p:nvPicPr>
          <p:cNvPr id="15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215576" y="149914"/>
            <a:ext cx="1131925" cy="89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454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1">
                <a:lumMod val="20000"/>
                <a:lumOff val="80000"/>
              </a:schemeClr>
            </a:gs>
            <a:gs pos="61000">
              <a:schemeClr val="bg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8429" y="149914"/>
            <a:ext cx="8496944" cy="523220"/>
          </a:xfrm>
          <a:prstGeom prst="rect">
            <a:avLst/>
          </a:prstGeom>
          <a:noFill/>
          <a:ln>
            <a:solidFill>
              <a:srgbClr val="0F594B"/>
            </a:solidFill>
          </a:ln>
          <a:effectLst>
            <a:softEdge rad="114300"/>
          </a:effectLst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altLang="ru-RU" sz="2800" b="1" u="sng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ИНИЦИАТИВНОЕ БЮДЖЕТИРОВАНИЕ</a:t>
            </a:r>
          </a:p>
        </p:txBody>
      </p:sp>
      <p:pic>
        <p:nvPicPr>
          <p:cNvPr id="7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5576" y="149914"/>
            <a:ext cx="1131925" cy="89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30" b="16000"/>
          <a:stretch/>
        </p:blipFill>
        <p:spPr>
          <a:xfrm>
            <a:off x="8929389" y="4938465"/>
            <a:ext cx="2208216" cy="12881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8" name="Прямоугольник 7"/>
          <p:cNvSpPr/>
          <p:nvPr/>
        </p:nvSpPr>
        <p:spPr>
          <a:xfrm>
            <a:off x="504453" y="1223863"/>
            <a:ext cx="10042521" cy="41044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just"/>
            <a:r>
              <a:rPr lang="ru-RU" sz="135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160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 рамках инициативного бюджетирования </a:t>
            </a:r>
            <a:r>
              <a:rPr lang="ru-RU" sz="16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«Твой Кузбасс – твоя инициатива» на 2021 год</a:t>
            </a:r>
            <a:r>
              <a:rPr lang="ru-RU" sz="160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в конкурсном отборе победили следующие проекты:</a:t>
            </a:r>
          </a:p>
          <a:p>
            <a:pPr algn="just"/>
            <a:endParaRPr lang="ru-RU" sz="1600" b="1" dirty="0" smtClean="0">
              <a:solidFill>
                <a:srgbClr val="0033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Благоустройство спортивной площадки </a:t>
            </a:r>
            <a:r>
              <a:rPr lang="ru-RU" sz="1600" b="1" dirty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(текущий ремонт) МКУ «Центры по работе с населением» (ЦРН «Северный</a:t>
            </a:r>
            <a:r>
              <a:rPr lang="ru-RU" sz="160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»)  </a:t>
            </a:r>
          </a:p>
          <a:p>
            <a:pPr marL="285750" indent="-285750" algn="just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Благоустройство </a:t>
            </a:r>
            <a:r>
              <a:rPr lang="ru-RU" sz="1600" b="1" dirty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спортивной площадки (текущий ремонт) МБОУ «Средняя общеобразовательная школа №91</a:t>
            </a:r>
            <a:r>
              <a:rPr lang="ru-RU" sz="160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»</a:t>
            </a:r>
          </a:p>
          <a:p>
            <a:pPr marL="285750" indent="-285750" algn="just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Благоустройство </a:t>
            </a:r>
            <a:r>
              <a:rPr lang="ru-RU" sz="1600" b="1" dirty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спортивной площадки (текущий ремонт) МБОУ «Средняя общеобразовательная школа № 95»</a:t>
            </a:r>
            <a:endParaRPr lang="ru-RU" sz="1600" b="1" dirty="0" smtClean="0">
              <a:solidFill>
                <a:srgbClr val="0033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Благоустройство </a:t>
            </a:r>
            <a:r>
              <a:rPr lang="ru-RU" sz="1600" b="1" dirty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спортивной площадки (текущий ремонт) </a:t>
            </a:r>
            <a:r>
              <a:rPr lang="ru-RU" sz="160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муниципального бюджетного общеобразовательного учреждения «Гимназия №1»</a:t>
            </a:r>
          </a:p>
          <a:p>
            <a:pPr marL="285750" indent="-285750" algn="just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Благоустройство </a:t>
            </a:r>
            <a:r>
              <a:rPr lang="ru-RU" sz="1600" b="1" dirty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спортивной площадки (текущий ремонт) МБОУ «Средняя общеобразовательная школа № 74»</a:t>
            </a:r>
            <a:endParaRPr lang="ru-RU" sz="1350" b="1" dirty="0" smtClean="0">
              <a:solidFill>
                <a:srgbClr val="0033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71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accent1">
                <a:lumMod val="20000"/>
                <a:lumOff val="80000"/>
              </a:schemeClr>
            </a:gs>
            <a:gs pos="50000">
              <a:schemeClr val="bg1"/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437" y="416636"/>
            <a:ext cx="9505056" cy="1543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u="sng" dirty="0" smtClean="0">
                <a:solidFill>
                  <a:srgbClr val="ED3B37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 КЕМЕРОВО </a:t>
            </a:r>
            <a:r>
              <a:rPr lang="ru-RU" sz="1800" dirty="0" smtClean="0">
                <a:solidFill>
                  <a:srgbClr val="0033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800" dirty="0">
                <a:solidFill>
                  <a:srgbClr val="0033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административный, а также крупный промышленный и культурный центр Кемеровской </a:t>
            </a:r>
            <a:r>
              <a:rPr lang="ru-RU" sz="1800" dirty="0" smtClean="0">
                <a:solidFill>
                  <a:srgbClr val="0033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 - Кузбасса, расположен в 3 482 км от города Москвы, на юго-востоке Западной Сибири. </a:t>
            </a:r>
            <a:endParaRPr lang="ru-RU" sz="1400" dirty="0">
              <a:solidFill>
                <a:srgbClr val="0033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4"/>
          <a:stretch/>
        </p:blipFill>
        <p:spPr>
          <a:xfrm>
            <a:off x="7752912" y="2231975"/>
            <a:ext cx="2904669" cy="4076718"/>
          </a:xfrm>
          <a:prstGeom prst="rect">
            <a:avLst/>
          </a:prstGeom>
          <a:effectLst>
            <a:glow rad="190500">
              <a:schemeClr val="tx2">
                <a:lumMod val="40000"/>
                <a:lumOff val="6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49" b="18886"/>
          <a:stretch/>
        </p:blipFill>
        <p:spPr>
          <a:xfrm>
            <a:off x="568245" y="2231975"/>
            <a:ext cx="2766041" cy="3827892"/>
          </a:xfrm>
          <a:prstGeom prst="rect">
            <a:avLst/>
          </a:prstGeom>
          <a:effectLst>
            <a:glow rad="190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63" b="7778"/>
          <a:stretch/>
        </p:blipFill>
        <p:spPr>
          <a:xfrm>
            <a:off x="3209176" y="1889347"/>
            <a:ext cx="4668846" cy="3332875"/>
          </a:xfrm>
          <a:prstGeom prst="rect">
            <a:avLst/>
          </a:prstGeom>
          <a:effectLst>
            <a:glow rad="190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8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15576" y="149914"/>
            <a:ext cx="1131925" cy="89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873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1">
                <a:lumMod val="20000"/>
                <a:lumOff val="80000"/>
              </a:schemeClr>
            </a:gs>
            <a:gs pos="61000">
              <a:schemeClr val="bg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8429" y="247587"/>
            <a:ext cx="8496944" cy="523220"/>
          </a:xfrm>
          <a:prstGeom prst="rect">
            <a:avLst/>
          </a:prstGeom>
          <a:noFill/>
          <a:ln>
            <a:solidFill>
              <a:srgbClr val="0F594B"/>
            </a:solidFill>
          </a:ln>
          <a:effectLst>
            <a:softEdge rad="114300"/>
          </a:effectLst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altLang="ru-RU" sz="2800" b="1" u="sng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ИНИЦИАТИВНОЕ БЮДЖЕТИРОВАНИЕ</a:t>
            </a:r>
          </a:p>
        </p:txBody>
      </p:sp>
      <p:pic>
        <p:nvPicPr>
          <p:cNvPr id="7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5576" y="149914"/>
            <a:ext cx="1131925" cy="89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18751" y="939351"/>
            <a:ext cx="10750842" cy="921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   </a:t>
            </a:r>
            <a:r>
              <a:rPr lang="ru-RU" sz="1800" b="1" u="sng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Общая стоимость 5 проектов инициативного бюджетирования составляет   </a:t>
            </a:r>
            <a:r>
              <a:rPr lang="ru-RU" b="1" u="sng" dirty="0" smtClean="0">
                <a:solidFill>
                  <a:srgbClr val="ED3B37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11 063,3 млн. рублей, </a:t>
            </a:r>
            <a:r>
              <a:rPr lang="ru-RU" b="1" u="sng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из них:    </a:t>
            </a:r>
          </a:p>
        </p:txBody>
      </p:sp>
      <p:sp>
        <p:nvSpPr>
          <p:cNvPr id="14" name="Прямоугольник 5"/>
          <p:cNvSpPr>
            <a:spLocks noChangeArrowheads="1"/>
          </p:cNvSpPr>
          <p:nvPr/>
        </p:nvSpPr>
        <p:spPr bwMode="auto">
          <a:xfrm>
            <a:off x="6618776" y="2200830"/>
            <a:ext cx="40390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sz="160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Средства областного бюджета –                    </a:t>
            </a:r>
            <a:r>
              <a:rPr lang="ru-RU" altLang="ru-RU" sz="1600" b="1" dirty="0" smtClean="0">
                <a:solidFill>
                  <a:srgbClr val="ED3B37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6 250,0 млн. рублей</a:t>
            </a: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4190527670"/>
              </p:ext>
            </p:extLst>
          </p:nvPr>
        </p:nvGraphicFramePr>
        <p:xfrm>
          <a:off x="118751" y="1663456"/>
          <a:ext cx="5950786" cy="5177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Прямоугольник 5"/>
          <p:cNvSpPr>
            <a:spLocks noChangeArrowheads="1"/>
          </p:cNvSpPr>
          <p:nvPr/>
        </p:nvSpPr>
        <p:spPr bwMode="auto">
          <a:xfrm>
            <a:off x="6618776" y="3335792"/>
            <a:ext cx="40390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sz="160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Средства бюджета города –            </a:t>
            </a:r>
            <a:r>
              <a:rPr lang="ru-RU" altLang="ru-RU" sz="1600" b="1" dirty="0" smtClean="0">
                <a:solidFill>
                  <a:srgbClr val="ED3B37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4 013,3 млн. рублей</a:t>
            </a:r>
          </a:p>
        </p:txBody>
      </p:sp>
      <p:sp>
        <p:nvSpPr>
          <p:cNvPr id="23" name="Прямоугольник 5"/>
          <p:cNvSpPr>
            <a:spLocks noChangeArrowheads="1"/>
          </p:cNvSpPr>
          <p:nvPr/>
        </p:nvSpPr>
        <p:spPr bwMode="auto">
          <a:xfrm>
            <a:off x="6644597" y="4491173"/>
            <a:ext cx="434907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sz="160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Средства физических лиц, средства юридических лиц  –   </a:t>
            </a:r>
            <a:r>
              <a:rPr lang="ru-RU" altLang="ru-RU" sz="1600" b="1" dirty="0" smtClean="0">
                <a:solidFill>
                  <a:srgbClr val="ED3B37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800,0 млн. рублей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986574" y="2421609"/>
            <a:ext cx="504056" cy="435556"/>
          </a:xfrm>
          <a:prstGeom prst="triangle">
            <a:avLst/>
          </a:prstGeom>
          <a:solidFill>
            <a:srgbClr val="9DDB53"/>
          </a:solidFill>
          <a:ln>
            <a:solidFill>
              <a:srgbClr val="9DD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5986574" y="3533512"/>
            <a:ext cx="504056" cy="435556"/>
          </a:xfrm>
          <a:prstGeom prst="triangle">
            <a:avLst/>
          </a:prstGeom>
          <a:solidFill>
            <a:srgbClr val="D777D7"/>
          </a:solidFill>
          <a:ln>
            <a:solidFill>
              <a:srgbClr val="D77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6021694" y="4693173"/>
            <a:ext cx="504056" cy="435556"/>
          </a:xfrm>
          <a:prstGeom prst="triangle">
            <a:avLst/>
          </a:prstGeom>
          <a:solidFill>
            <a:srgbClr val="FCF60A"/>
          </a:solidFill>
          <a:ln>
            <a:solidFill>
              <a:srgbClr val="FCF6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1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1">
                <a:lumMod val="20000"/>
                <a:lumOff val="80000"/>
              </a:schemeClr>
            </a:gs>
            <a:gs pos="61000">
              <a:schemeClr val="bg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68821" y="149914"/>
            <a:ext cx="8246755" cy="677108"/>
          </a:xfrm>
          <a:prstGeom prst="rect">
            <a:avLst/>
          </a:prstGeom>
          <a:noFill/>
          <a:ln>
            <a:solidFill>
              <a:srgbClr val="0F594B"/>
            </a:solidFill>
          </a:ln>
          <a:effectLst>
            <a:softEdge rad="114300"/>
          </a:effectLst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altLang="ru-RU" sz="3600" b="1" u="sng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КОНТАКТНАЯ</a:t>
            </a:r>
            <a:r>
              <a:rPr lang="ru-RU" altLang="ru-RU" sz="3800" b="1" u="sng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  </a:t>
            </a:r>
            <a:r>
              <a:rPr lang="ru-RU" altLang="ru-RU" sz="3600" b="1" u="sng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ИНФОРМАЦИЯ</a:t>
            </a:r>
            <a:endParaRPr lang="ru-RU" altLang="ru-RU" sz="3800" b="1" u="sng" dirty="0" smtClean="0">
              <a:solidFill>
                <a:srgbClr val="C00000"/>
              </a:solidFill>
              <a:effectLst/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12565" y="1799927"/>
            <a:ext cx="9093912" cy="4478149"/>
          </a:xfrm>
          <a:prstGeom prst="rect">
            <a:avLst/>
          </a:prstGeom>
          <a:noFill/>
          <a:ln>
            <a:solidFill>
              <a:srgbClr val="0F594B"/>
            </a:solidFill>
          </a:ln>
          <a:effectLst>
            <a:softEdge rad="114300"/>
          </a:effectLst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altLang="ru-RU" sz="2400" b="1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ИНАНСОВОЕ  УПРАВЛЕНИЕ</a:t>
            </a:r>
            <a:r>
              <a:rPr lang="en-US" altLang="ru-RU" sz="2400" b="1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ГОРОДА  КЕМЕРОВО</a:t>
            </a:r>
          </a:p>
          <a:p>
            <a:pPr algn="ctr">
              <a:spcAft>
                <a:spcPts val="1200"/>
              </a:spcAft>
              <a:defRPr/>
            </a:pPr>
            <a:r>
              <a:rPr lang="ru-RU" sz="2400" b="1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itchFamily="18" charset="0"/>
              </a:rPr>
              <a:t>Адрес</a:t>
            </a:r>
            <a:r>
              <a:rPr lang="ru-RU" sz="2400" b="1" dirty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itchFamily="18" charset="0"/>
              </a:rPr>
              <a:t>: </a:t>
            </a:r>
            <a:r>
              <a:rPr lang="ru-RU" sz="2400" b="1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itchFamily="18" charset="0"/>
              </a:rPr>
              <a:t>650991, </a:t>
            </a:r>
            <a:r>
              <a:rPr lang="ru-RU" sz="2400" b="1" dirty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itchFamily="18" charset="0"/>
              </a:rPr>
              <a:t>г. </a:t>
            </a:r>
            <a:r>
              <a:rPr lang="ru-RU" sz="2400" b="1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itchFamily="18" charset="0"/>
              </a:rPr>
              <a:t>Кемерово</a:t>
            </a:r>
          </a:p>
          <a:p>
            <a:pPr algn="ctr">
              <a:spcAft>
                <a:spcPts val="1200"/>
              </a:spcAft>
              <a:defRPr/>
            </a:pPr>
            <a:r>
              <a:rPr lang="ru-RU" sz="2400" b="1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itchFamily="18" charset="0"/>
              </a:rPr>
              <a:t>проспект Советский, </a:t>
            </a:r>
            <a:r>
              <a:rPr lang="ru-RU" sz="2400" b="1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itchFamily="18" charset="0"/>
              </a:rPr>
              <a:t>д.54</a:t>
            </a:r>
          </a:p>
          <a:p>
            <a:pPr algn="ctr">
              <a:spcAft>
                <a:spcPts val="1200"/>
              </a:spcAft>
              <a:defRPr/>
            </a:pPr>
            <a:r>
              <a:rPr lang="ru-RU" b="1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itchFamily="18" charset="0"/>
              </a:rPr>
              <a:t>Телефон</a:t>
            </a:r>
            <a:r>
              <a:rPr lang="ru-RU" b="1" dirty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itchFamily="18" charset="0"/>
              </a:rPr>
              <a:t>: 8 (384-2) </a:t>
            </a:r>
            <a:r>
              <a:rPr lang="ru-RU" b="1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itchFamily="18" charset="0"/>
              </a:rPr>
              <a:t>36-43-22</a:t>
            </a:r>
            <a:endParaRPr lang="ru-RU" b="1" dirty="0">
              <a:solidFill>
                <a:srgbClr val="003300"/>
              </a:solidFill>
              <a:effectLst/>
              <a:latin typeface="Arial Black" panose="020B0A04020102020204" pitchFamily="34" charset="0"/>
              <a:cs typeface="Times New Roman" pitchFamily="18" charset="0"/>
            </a:endParaRPr>
          </a:p>
          <a:p>
            <a:pPr algn="ctr">
              <a:spcAft>
                <a:spcPts val="1200"/>
              </a:spcAft>
              <a:defRPr/>
            </a:pPr>
            <a:r>
              <a:rPr lang="ru-RU" b="1" dirty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itchFamily="18" charset="0"/>
              </a:rPr>
              <a:t>Факс: 8 (384-2) 75-63-67</a:t>
            </a:r>
          </a:p>
          <a:p>
            <a:pPr algn="ctr">
              <a:spcAft>
                <a:spcPts val="1200"/>
              </a:spcAft>
              <a:defRPr/>
            </a:pPr>
            <a:r>
              <a:rPr lang="ru-RU" b="1" dirty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itchFamily="18" charset="0"/>
              </a:rPr>
              <a:t>Электронный адрес: </a:t>
            </a:r>
            <a:r>
              <a:rPr lang="en-US" u="sng" dirty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itchFamily="18" charset="0"/>
                <a:hlinkClick r:id="rId2"/>
              </a:rPr>
              <a:t>pr</a:t>
            </a:r>
            <a:r>
              <a:rPr lang="ru-RU" u="sng" dirty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itchFamily="18" charset="0"/>
                <a:hlinkClick r:id="rId2"/>
              </a:rPr>
              <a:t>@</a:t>
            </a:r>
            <a:r>
              <a:rPr lang="en-US" u="sng" dirty="0" err="1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itchFamily="18" charset="0"/>
                <a:hlinkClick r:id="rId2"/>
              </a:rPr>
              <a:t>kemgf</a:t>
            </a:r>
            <a:r>
              <a:rPr lang="ru-RU" u="sng" dirty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itchFamily="18" charset="0"/>
                <a:hlinkClick r:id="rId2"/>
              </a:rPr>
              <a:t>.</a:t>
            </a:r>
            <a:r>
              <a:rPr lang="en-US" u="sng" dirty="0" err="1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itchFamily="18" charset="0"/>
                <a:hlinkClick r:id="rId2"/>
              </a:rPr>
              <a:t>ofukem</a:t>
            </a:r>
            <a:r>
              <a:rPr lang="ru-RU" u="sng" dirty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itchFamily="18" charset="0"/>
                <a:hlinkClick r:id="rId2"/>
              </a:rPr>
              <a:t>.</a:t>
            </a:r>
            <a:r>
              <a:rPr lang="en-US" u="sng" dirty="0" err="1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itchFamily="18" charset="0"/>
                <a:hlinkClick r:id="rId2"/>
              </a:rPr>
              <a:t>ru</a:t>
            </a:r>
            <a:endParaRPr lang="ru-RU" u="sng" dirty="0" smtClean="0">
              <a:solidFill>
                <a:srgbClr val="003300"/>
              </a:solidFill>
              <a:effectLst/>
              <a:latin typeface="Arial Black" panose="020B0A04020102020204" pitchFamily="34" charset="0"/>
              <a:cs typeface="Times New Roman" pitchFamily="18" charset="0"/>
            </a:endParaRPr>
          </a:p>
          <a:p>
            <a:pPr algn="ctr">
              <a:spcAft>
                <a:spcPts val="1200"/>
              </a:spcAft>
              <a:defRPr/>
            </a:pPr>
            <a:endParaRPr lang="ru-RU" sz="900" u="sng" dirty="0" smtClean="0">
              <a:solidFill>
                <a:srgbClr val="003300"/>
              </a:solidFill>
              <a:effectLst/>
              <a:latin typeface="Arial Black" panose="020B0A04020102020204" pitchFamily="34" charset="0"/>
              <a:cs typeface="Times New Roman" pitchFamily="18" charset="0"/>
            </a:endParaRPr>
          </a:p>
          <a:p>
            <a:pPr algn="ctr">
              <a:spcAft>
                <a:spcPts val="1200"/>
              </a:spcAft>
              <a:defRPr/>
            </a:pPr>
            <a:r>
              <a:rPr lang="ru-RU" sz="1800" u="sng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itchFamily="18" charset="0"/>
              </a:rPr>
              <a:t>Порядок работы:</a:t>
            </a:r>
          </a:p>
          <a:p>
            <a:pPr algn="ctr">
              <a:spcAft>
                <a:spcPts val="1200"/>
              </a:spcAft>
              <a:defRPr/>
            </a:pPr>
            <a:r>
              <a:rPr lang="ru-RU" sz="1800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itchFamily="18" charset="0"/>
              </a:rPr>
              <a:t>Понедельник – Пятница      08.00 – 17.30</a:t>
            </a:r>
          </a:p>
          <a:p>
            <a:pPr algn="ctr">
              <a:spcAft>
                <a:spcPts val="1200"/>
              </a:spcAft>
              <a:defRPr/>
            </a:pPr>
            <a:r>
              <a:rPr lang="ru-RU" sz="1800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itchFamily="18" charset="0"/>
              </a:rPr>
              <a:t>Обеденный перерыв           13.00 – 14.00         </a:t>
            </a:r>
            <a:r>
              <a:rPr lang="ru-RU" sz="1800" dirty="0" smtClean="0">
                <a:solidFill>
                  <a:srgbClr val="0A4A3B"/>
                </a:solidFill>
                <a:effectLst/>
                <a:latin typeface="Arial Black" panose="020B0A04020102020204" pitchFamily="34" charset="0"/>
                <a:cs typeface="Times New Roman" pitchFamily="18" charset="0"/>
              </a:rPr>
              <a:t>       </a:t>
            </a:r>
          </a:p>
        </p:txBody>
      </p:sp>
      <p:pic>
        <p:nvPicPr>
          <p:cNvPr id="4" name="Picture 9" descr="F:\ФУ зна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94" y="935831"/>
            <a:ext cx="1104327" cy="1224136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6">
                <a:lumMod val="40000"/>
                <a:lumOff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15576" y="149914"/>
            <a:ext cx="1131925" cy="89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026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1">
                <a:lumMod val="20000"/>
                <a:lumOff val="80000"/>
              </a:schemeClr>
            </a:gs>
            <a:gs pos="64000">
              <a:schemeClr val="bg1"/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xn--80aabfqpcznkt4al0d8d.xn--p1ai/images/cms/data/kontro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518" y="5328319"/>
            <a:ext cx="1265984" cy="92297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6421" y="11796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ОСНОВНЫЕ ПОКАЗАТЕЛИ СОЦИАЛЬНО – ЭКОНОМИЧЕСКОГО РАЗВИТИЯ ГОРОДА</a:t>
            </a:r>
            <a:endParaRPr lang="ru-RU" sz="2400" b="1" u="sng" dirty="0">
              <a:solidFill>
                <a:srgbClr val="003300"/>
              </a:solidFill>
              <a:effectLst/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72879" y="1295871"/>
          <a:ext cx="10206874" cy="4608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1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2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4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4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4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94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Наименование </a:t>
                      </a:r>
                      <a:endParaRPr lang="ru-RU" sz="1800" u="none" strike="noStrike" dirty="0" smtClean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 rtl="0" fontAlgn="ctr"/>
                      <a:r>
                        <a:rPr lang="ru-RU" sz="18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показателя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0000">
                          <a:srgbClr val="F6BEB4"/>
                        </a:gs>
                        <a:gs pos="11000">
                          <a:schemeClr val="accent6">
                            <a:lumMod val="20000"/>
                            <a:lumOff val="80000"/>
                          </a:schemeClr>
                        </a:gs>
                        <a:gs pos="45000">
                          <a:srgbClr val="F8FFE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Единица измерения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0000">
                          <a:srgbClr val="F6BEB4"/>
                        </a:gs>
                        <a:gs pos="11000">
                          <a:schemeClr val="accent6">
                            <a:lumMod val="20000"/>
                            <a:lumOff val="80000"/>
                          </a:schemeClr>
                        </a:gs>
                        <a:gs pos="45000">
                          <a:srgbClr val="F8FFE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100" u="none" strike="noStrike" dirty="0" smtClean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 rtl="0" fontAlgn="t"/>
                      <a:r>
                        <a:rPr lang="ru-RU" sz="18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Прогноз </a:t>
                      </a:r>
                    </a:p>
                    <a:p>
                      <a:pPr algn="ctr" rtl="0" fontAlgn="t"/>
                      <a:r>
                        <a:rPr lang="ru-RU" sz="18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2021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0000">
                          <a:srgbClr val="F6BEB4"/>
                        </a:gs>
                        <a:gs pos="11000">
                          <a:schemeClr val="accent6">
                            <a:lumMod val="20000"/>
                            <a:lumOff val="80000"/>
                          </a:schemeClr>
                        </a:gs>
                        <a:gs pos="45000">
                          <a:srgbClr val="F8FFE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100" u="none" strike="noStrike" dirty="0" smtClean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 rtl="0" fontAlgn="t"/>
                      <a:r>
                        <a:rPr lang="ru-RU" sz="18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Прогноз </a:t>
                      </a:r>
                    </a:p>
                    <a:p>
                      <a:pPr algn="ctr" rtl="0" fontAlgn="t"/>
                      <a:r>
                        <a:rPr lang="ru-RU" sz="18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2022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0000">
                          <a:srgbClr val="F6BEB4"/>
                        </a:gs>
                        <a:gs pos="11000">
                          <a:schemeClr val="accent6">
                            <a:lumMod val="20000"/>
                            <a:lumOff val="80000"/>
                          </a:schemeClr>
                        </a:gs>
                        <a:gs pos="45000">
                          <a:srgbClr val="F8FFE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100" u="none" strike="noStrike" dirty="0" smtClean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 rtl="0" fontAlgn="t"/>
                      <a:r>
                        <a:rPr lang="ru-RU" sz="18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Прогноз </a:t>
                      </a:r>
                    </a:p>
                    <a:p>
                      <a:pPr algn="ctr" rtl="0" fontAlgn="t"/>
                      <a:r>
                        <a:rPr lang="ru-RU" sz="18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2023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0000">
                          <a:srgbClr val="F6BEB4"/>
                        </a:gs>
                        <a:gs pos="11000">
                          <a:schemeClr val="accent6">
                            <a:lumMod val="20000"/>
                            <a:lumOff val="80000"/>
                          </a:schemeClr>
                        </a:gs>
                        <a:gs pos="45000">
                          <a:srgbClr val="F8FFEF"/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2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 Численность населения (среднегодовая)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0000">
                          <a:srgbClr val="F6BEB4"/>
                        </a:gs>
                        <a:gs pos="11000">
                          <a:schemeClr val="accent6">
                            <a:lumMod val="20000"/>
                            <a:lumOff val="80000"/>
                          </a:schemeClr>
                        </a:gs>
                        <a:gs pos="45000">
                          <a:srgbClr val="F8FFE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чел.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0000">
                          <a:srgbClr val="F6BEB4"/>
                        </a:gs>
                        <a:gs pos="11000">
                          <a:schemeClr val="accent6">
                            <a:lumMod val="20000"/>
                            <a:lumOff val="80000"/>
                          </a:schemeClr>
                        </a:gs>
                        <a:gs pos="45000">
                          <a:srgbClr val="F8FFE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557 425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0000">
                          <a:srgbClr val="F6BEB4"/>
                        </a:gs>
                        <a:gs pos="11000">
                          <a:schemeClr val="accent6">
                            <a:lumMod val="20000"/>
                            <a:lumOff val="80000"/>
                          </a:schemeClr>
                        </a:gs>
                        <a:gs pos="45000">
                          <a:srgbClr val="F8FFE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558 992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0000">
                          <a:srgbClr val="F6BEB4"/>
                        </a:gs>
                        <a:gs pos="11000">
                          <a:schemeClr val="accent6">
                            <a:lumMod val="20000"/>
                            <a:lumOff val="80000"/>
                          </a:schemeClr>
                        </a:gs>
                        <a:gs pos="45000">
                          <a:srgbClr val="F8FFE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561 548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0000">
                          <a:srgbClr val="F6BEB4"/>
                        </a:gs>
                        <a:gs pos="11000">
                          <a:schemeClr val="accent6">
                            <a:lumMod val="20000"/>
                            <a:lumOff val="80000"/>
                          </a:schemeClr>
                        </a:gs>
                        <a:gs pos="45000">
                          <a:srgbClr val="F8FFEF"/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2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 Уровень безработицы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0000">
                          <a:srgbClr val="F6BEB4"/>
                        </a:gs>
                        <a:gs pos="11000">
                          <a:schemeClr val="accent6">
                            <a:lumMod val="20000"/>
                            <a:lumOff val="80000"/>
                          </a:schemeClr>
                        </a:gs>
                        <a:gs pos="45000">
                          <a:srgbClr val="F8FFE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%</a:t>
                      </a:r>
                      <a:endParaRPr lang="ru-RU" sz="18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0000">
                          <a:srgbClr val="F6BEB4"/>
                        </a:gs>
                        <a:gs pos="11000">
                          <a:schemeClr val="accent6">
                            <a:lumMod val="20000"/>
                            <a:lumOff val="80000"/>
                          </a:schemeClr>
                        </a:gs>
                        <a:gs pos="45000">
                          <a:srgbClr val="F8FFE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1,1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0000">
                          <a:srgbClr val="F6BEB4"/>
                        </a:gs>
                        <a:gs pos="11000">
                          <a:schemeClr val="accent6">
                            <a:lumMod val="20000"/>
                            <a:lumOff val="80000"/>
                          </a:schemeClr>
                        </a:gs>
                        <a:gs pos="45000">
                          <a:srgbClr val="F8FFE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1,1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0000">
                          <a:srgbClr val="F6BEB4"/>
                        </a:gs>
                        <a:gs pos="11000">
                          <a:schemeClr val="accent6">
                            <a:lumMod val="20000"/>
                            <a:lumOff val="80000"/>
                          </a:schemeClr>
                        </a:gs>
                        <a:gs pos="45000">
                          <a:srgbClr val="F8FFE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1,0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0000">
                          <a:srgbClr val="F6BEB4"/>
                        </a:gs>
                        <a:gs pos="11000">
                          <a:schemeClr val="accent6">
                            <a:lumMod val="20000"/>
                            <a:lumOff val="80000"/>
                          </a:schemeClr>
                        </a:gs>
                        <a:gs pos="45000">
                          <a:srgbClr val="F8FFEF"/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57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 Индекс потребительских цен</a:t>
                      </a:r>
                      <a:endParaRPr lang="ru-RU" sz="18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0000">
                          <a:srgbClr val="F6BEB4"/>
                        </a:gs>
                        <a:gs pos="11000">
                          <a:schemeClr val="accent6">
                            <a:lumMod val="20000"/>
                            <a:lumOff val="80000"/>
                          </a:schemeClr>
                        </a:gs>
                        <a:gs pos="45000">
                          <a:srgbClr val="F8FFE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%</a:t>
                      </a:r>
                      <a:endParaRPr lang="ru-RU" sz="1800" b="1" i="0" u="none" strike="noStrike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0000">
                          <a:srgbClr val="F6BEB4"/>
                        </a:gs>
                        <a:gs pos="11000">
                          <a:schemeClr val="accent6">
                            <a:lumMod val="20000"/>
                            <a:lumOff val="80000"/>
                          </a:schemeClr>
                        </a:gs>
                        <a:gs pos="45000">
                          <a:srgbClr val="F8FFE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104,1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0000">
                          <a:srgbClr val="F6BEB4"/>
                        </a:gs>
                        <a:gs pos="11000">
                          <a:schemeClr val="accent6">
                            <a:lumMod val="20000"/>
                            <a:lumOff val="80000"/>
                          </a:schemeClr>
                        </a:gs>
                        <a:gs pos="45000">
                          <a:srgbClr val="F8FFE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104,0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0000">
                          <a:srgbClr val="F6BEB4"/>
                        </a:gs>
                        <a:gs pos="11000">
                          <a:schemeClr val="accent6">
                            <a:lumMod val="20000"/>
                            <a:lumOff val="80000"/>
                          </a:schemeClr>
                        </a:gs>
                        <a:gs pos="45000">
                          <a:srgbClr val="F8FFE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104,0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0000">
                          <a:srgbClr val="F6BEB4"/>
                        </a:gs>
                        <a:gs pos="11000">
                          <a:schemeClr val="accent6">
                            <a:lumMod val="20000"/>
                            <a:lumOff val="80000"/>
                          </a:schemeClr>
                        </a:gs>
                        <a:gs pos="45000">
                          <a:srgbClr val="F8FFEF"/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57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 Объём жилищного  строительства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0000">
                          <a:srgbClr val="F6BEB4"/>
                        </a:gs>
                        <a:gs pos="11000">
                          <a:schemeClr val="accent6">
                            <a:lumMod val="20000"/>
                            <a:lumOff val="80000"/>
                          </a:schemeClr>
                        </a:gs>
                        <a:gs pos="45000">
                          <a:srgbClr val="F8FFE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err="1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кв.м</a:t>
                      </a:r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0000">
                          <a:srgbClr val="F6BEB4"/>
                        </a:gs>
                        <a:gs pos="11000">
                          <a:schemeClr val="accent6">
                            <a:lumMod val="20000"/>
                            <a:lumOff val="80000"/>
                          </a:schemeClr>
                        </a:gs>
                        <a:gs pos="45000">
                          <a:srgbClr val="F8FFE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360 000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0000">
                          <a:srgbClr val="F6BEB4"/>
                        </a:gs>
                        <a:gs pos="11000">
                          <a:schemeClr val="accent6">
                            <a:lumMod val="20000"/>
                            <a:lumOff val="80000"/>
                          </a:schemeClr>
                        </a:gs>
                        <a:gs pos="45000">
                          <a:srgbClr val="F8FFE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398 214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0000">
                          <a:srgbClr val="F6BEB4"/>
                        </a:gs>
                        <a:gs pos="11000">
                          <a:schemeClr val="accent6">
                            <a:lumMod val="20000"/>
                            <a:lumOff val="80000"/>
                          </a:schemeClr>
                        </a:gs>
                        <a:gs pos="45000">
                          <a:srgbClr val="F8FFEF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428 846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0000">
                          <a:srgbClr val="F6BEB4"/>
                        </a:gs>
                        <a:gs pos="11000">
                          <a:schemeClr val="accent6">
                            <a:lumMod val="20000"/>
                            <a:lumOff val="80000"/>
                          </a:schemeClr>
                        </a:gs>
                        <a:gs pos="45000">
                          <a:srgbClr val="F8FFEF"/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15576" y="149914"/>
            <a:ext cx="1131925" cy="89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730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1">
                <a:lumMod val="20000"/>
                <a:lumOff val="80000"/>
              </a:schemeClr>
            </a:gs>
            <a:gs pos="61000">
              <a:schemeClr val="bg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4413" y="143743"/>
            <a:ext cx="10441160" cy="901234"/>
          </a:xfrm>
          <a:noFill/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250" b="1" u="sng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ОСНОВНЫЕ НАПРАВЛЕНИЯ БЮДЖЕТНОЙ</a:t>
            </a:r>
            <a:r>
              <a:rPr lang="en-US" sz="2250" b="1" u="sng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  </a:t>
            </a:r>
            <a:r>
              <a:rPr lang="ru-RU" sz="2250" b="1" u="sng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И </a:t>
            </a:r>
            <a:r>
              <a:rPr lang="en-US" sz="2250" b="1" u="sng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250" b="1" u="sng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НАЛОГОВОЙ </a:t>
            </a:r>
            <a:r>
              <a:rPr lang="en-US" sz="2250" b="1" u="sng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250" b="1" u="sng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ПОЛИТИКИ </a:t>
            </a:r>
            <a:r>
              <a:rPr lang="ru-RU" sz="2250" b="1" u="sng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ГОРОДА КЕМЕРОВО</a:t>
            </a:r>
            <a:r>
              <a:rPr lang="en-US" sz="2250" b="1" u="sng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250" b="1" u="sng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НА</a:t>
            </a:r>
            <a:r>
              <a:rPr lang="en-US" sz="2250" b="1" u="sng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250" b="1" u="sng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2021 - 20</a:t>
            </a:r>
            <a:r>
              <a:rPr lang="en-US" sz="2250" b="1" u="sng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2</a:t>
            </a:r>
            <a:r>
              <a:rPr lang="ru-RU" sz="2250" b="1" u="sng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3</a:t>
            </a:r>
            <a:r>
              <a:rPr lang="ru-RU" sz="2250" b="1" u="sng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 ГОДЫ</a:t>
            </a:r>
            <a:endParaRPr lang="ru-RU" sz="2250" dirty="0">
              <a:solidFill>
                <a:srgbClr val="003300"/>
              </a:solidFill>
              <a:effectLst>
                <a:glow rad="127000">
                  <a:srgbClr val="F5EDBD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466" y="5040287"/>
            <a:ext cx="1625179" cy="1193663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068092"/>
              </p:ext>
            </p:extLst>
          </p:nvPr>
        </p:nvGraphicFramePr>
        <p:xfrm>
          <a:off x="395598" y="975988"/>
          <a:ext cx="10417992" cy="53270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17992">
                  <a:extLst>
                    <a:ext uri="{9D8B030D-6E8A-4147-A177-3AD203B41FA5}">
                      <a16:colId xmlns:a16="http://schemas.microsoft.com/office/drawing/2014/main" val="854031857"/>
                    </a:ext>
                  </a:extLst>
                </a:gridCol>
              </a:tblGrid>
              <a:tr h="353478">
                <a:tc>
                  <a:txBody>
                    <a:bodyPr/>
                    <a:lstStyle/>
                    <a:p>
                      <a:pPr marL="285750" indent="-285750" algn="l" rtl="0" fontAlgn="ctr">
                        <a:buClr>
                          <a:srgbClr val="000000"/>
                        </a:buClr>
                        <a:buSzPts val="1500"/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сбалансированность и устойчивость бюджета  города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202" marR="8489" marT="84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6612383"/>
                  </a:ext>
                </a:extLst>
              </a:tr>
              <a:tr h="304589">
                <a:tc>
                  <a:txBody>
                    <a:bodyPr/>
                    <a:lstStyle/>
                    <a:p>
                      <a:pPr marL="285750" indent="-285750" algn="l" rtl="0" fontAlgn="ctr">
                        <a:buClr>
                          <a:srgbClr val="000000"/>
                        </a:buClr>
                        <a:buSzPts val="1500"/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мораторий на рост  налоговой нагрузки  на экономику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202" marR="8489" marT="84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6321988"/>
                  </a:ext>
                </a:extLst>
              </a:tr>
              <a:tr h="304589">
                <a:tc>
                  <a:txBody>
                    <a:bodyPr/>
                    <a:lstStyle/>
                    <a:p>
                      <a:pPr marL="285750" indent="-285750" algn="l" rtl="0" fontAlgn="ctr">
                        <a:buClr>
                          <a:srgbClr val="000000"/>
                        </a:buClr>
                        <a:buSzPts val="1500"/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стимулирование деятельности малого и среднего бизнеса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202" marR="8489" marT="84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0962483"/>
                  </a:ext>
                </a:extLst>
              </a:tr>
              <a:tr h="304589">
                <a:tc>
                  <a:txBody>
                    <a:bodyPr/>
                    <a:lstStyle/>
                    <a:p>
                      <a:pPr marL="285750" indent="-285750" algn="l" rtl="0" fontAlgn="ctr">
                        <a:buClr>
                          <a:srgbClr val="000000"/>
                        </a:buClr>
                        <a:buSzPts val="1500"/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увеличение объема налоговых и неналоговых доходов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202" marR="8489" marT="84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4467744"/>
                  </a:ext>
                </a:extLst>
              </a:tr>
              <a:tr h="304589">
                <a:tc>
                  <a:txBody>
                    <a:bodyPr/>
                    <a:lstStyle/>
                    <a:p>
                      <a:pPr marL="285750" indent="-285750" algn="l" rtl="0" fontAlgn="ctr">
                        <a:buClr>
                          <a:srgbClr val="000000"/>
                        </a:buClr>
                        <a:buSzPts val="1500"/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эффективность использования  муниципальной собственности 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202" marR="8489" marT="84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851182"/>
                  </a:ext>
                </a:extLst>
              </a:tr>
              <a:tr h="312954">
                <a:tc>
                  <a:txBody>
                    <a:bodyPr/>
                    <a:lstStyle/>
                    <a:p>
                      <a:pPr marL="285750" indent="-285750" algn="l" rtl="0" fontAlgn="ctr">
                        <a:buClr>
                          <a:srgbClr val="000000"/>
                        </a:buClr>
                        <a:buSzPts val="1500"/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сокращение задолженности по платежам в бюджет юридических и физических лиц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202" marR="8489" marT="84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206946"/>
                  </a:ext>
                </a:extLst>
              </a:tr>
              <a:tr h="304589">
                <a:tc>
                  <a:txBody>
                    <a:bodyPr/>
                    <a:lstStyle/>
                    <a:p>
                      <a:pPr marL="285750" indent="-285750" algn="l" rtl="0" fontAlgn="ctr">
                        <a:buClr>
                          <a:srgbClr val="000000"/>
                        </a:buClr>
                        <a:buSzPts val="1500"/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учет и оценка налоговых расходов, обусловленных предоставлением налоговых льгот, </a:t>
                      </a:r>
                      <a:r>
                        <a:rPr lang="ru-RU" sz="1600" b="1" dirty="0" smtClean="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освобождений и иных преференций по налогам и сборам, таможенным платежам 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202" marR="8489" marT="84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682917"/>
                  </a:ext>
                </a:extLst>
              </a:tr>
              <a:tr h="304589">
                <a:tc>
                  <a:txBody>
                    <a:bodyPr/>
                    <a:lstStyle/>
                    <a:p>
                      <a:pPr marL="285750" indent="-285750" algn="l" rtl="0" fontAlgn="ctr">
                        <a:buClr>
                          <a:srgbClr val="000000"/>
                        </a:buClr>
                        <a:buSzPts val="1500"/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эффективность оказания муниципальных услуг (выполнения работ)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202" marR="8489" marT="84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3173068"/>
                  </a:ext>
                </a:extLst>
              </a:tr>
              <a:tr h="304589">
                <a:tc>
                  <a:txBody>
                    <a:bodyPr/>
                    <a:lstStyle/>
                    <a:p>
                      <a:pPr marL="285750" indent="-285750" algn="l" rtl="0" fontAlgn="ctr">
                        <a:buClr>
                          <a:srgbClr val="000000"/>
                        </a:buClr>
                        <a:buSzPts val="1500"/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повышение качества муниципальных программ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202" marR="8489" marT="84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928759"/>
                  </a:ext>
                </a:extLst>
              </a:tr>
              <a:tr h="598933">
                <a:tc>
                  <a:txBody>
                    <a:bodyPr/>
                    <a:lstStyle/>
                    <a:p>
                      <a:pPr marL="285750" indent="-285750" algn="l" rtl="0" fontAlgn="ctr">
                        <a:buClr>
                          <a:srgbClr val="000000"/>
                        </a:buClr>
                        <a:buSzPts val="1500"/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повышение прозрачности, открытости, качества бюджетного процесса и  эффективности использования бюджетных расходов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202" marR="8489" marT="84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910210"/>
                  </a:ext>
                </a:extLst>
              </a:tr>
              <a:tr h="304589">
                <a:tc>
                  <a:txBody>
                    <a:bodyPr/>
                    <a:lstStyle/>
                    <a:p>
                      <a:pPr marL="285750" indent="-285750" algn="l" rtl="0" fontAlgn="ctr">
                        <a:buClr>
                          <a:srgbClr val="000000"/>
                        </a:buClr>
                        <a:buSzPts val="1500"/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совершенствование управления исполнением бюджета города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202" marR="8489" marT="84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0376204"/>
                  </a:ext>
                </a:extLst>
              </a:tr>
              <a:tr h="304589">
                <a:tc>
                  <a:txBody>
                    <a:bodyPr/>
                    <a:lstStyle/>
                    <a:p>
                      <a:pPr marL="285750" indent="-285750" algn="l" rtl="0" fontAlgn="ctr">
                        <a:buClr>
                          <a:srgbClr val="000000"/>
                        </a:buClr>
                        <a:buSzPts val="1500"/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управление муниципальным долгом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202" marR="8489" marT="84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318725"/>
                  </a:ext>
                </a:extLst>
              </a:tr>
              <a:tr h="304589">
                <a:tc>
                  <a:txBody>
                    <a:bodyPr/>
                    <a:lstStyle/>
                    <a:p>
                      <a:pPr marL="285750" indent="-285750" algn="l" rtl="0" fontAlgn="ctr">
                        <a:buClr>
                          <a:srgbClr val="000000"/>
                        </a:buClr>
                        <a:buSzPts val="1500"/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развитие  системы муниципального финансового </a:t>
                      </a:r>
                      <a:r>
                        <a:rPr lang="ru-RU" sz="1600" b="1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контроля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202" marR="8489" marT="84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9482045"/>
                  </a:ext>
                </a:extLst>
              </a:tr>
              <a:tr h="275788">
                <a:tc>
                  <a:txBody>
                    <a:bodyPr/>
                    <a:lstStyle/>
                    <a:p>
                      <a:pPr marL="285750" indent="-285750" algn="l" rtl="0" fontAlgn="ctr">
                        <a:buClr>
                          <a:srgbClr val="000000"/>
                        </a:buClr>
                        <a:buSzPts val="1500"/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безусловное выполнение социальных </a:t>
                      </a:r>
                      <a:r>
                        <a:rPr lang="ru-RU" sz="1600" b="1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обязательств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202" marR="8489" marT="84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2589350"/>
                  </a:ext>
                </a:extLst>
              </a:tr>
              <a:tr h="304589">
                <a:tc>
                  <a:txBody>
                    <a:bodyPr/>
                    <a:lstStyle/>
                    <a:p>
                      <a:pPr marL="285750" indent="-285750" algn="l" rtl="0" fontAlgn="ctr">
                        <a:buClr>
                          <a:srgbClr val="000000"/>
                        </a:buClr>
                        <a:buSzPts val="1500"/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эффективность капитальных вложений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202" marR="8489" marT="84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6128262"/>
                  </a:ext>
                </a:extLst>
              </a:tr>
            </a:tbl>
          </a:graphicData>
        </a:graphic>
      </p:graphicFrame>
      <p:pic>
        <p:nvPicPr>
          <p:cNvPr id="7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15576" y="149914"/>
            <a:ext cx="1131925" cy="89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114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1">
                <a:lumMod val="20000"/>
                <a:lumOff val="80000"/>
              </a:schemeClr>
            </a:gs>
            <a:gs pos="61000">
              <a:schemeClr val="bg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576" y="5435947"/>
            <a:ext cx="1175366" cy="92457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4413" y="958148"/>
            <a:ext cx="10303367" cy="53553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350" b="1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Предоставление дополнительных нормативов отчислений от НДФЛ, заменяющих часть дотации на выравнивание бюджетной обеспеченности бюджета города, в соответствии с Законом Кемеровско</a:t>
            </a:r>
            <a:r>
              <a:rPr lang="ru-RU" sz="135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й области - Кузбасса</a:t>
            </a:r>
            <a:r>
              <a:rPr lang="ru-RU" sz="1350" b="1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 на 2021 год </a:t>
            </a:r>
            <a:r>
              <a:rPr lang="ru-RU" sz="135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–</a:t>
            </a:r>
            <a:r>
              <a:rPr lang="ru-RU" sz="1350" b="1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1350" b="1" dirty="0" smtClean="0">
                <a:solidFill>
                  <a:srgbClr val="ED3B37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14,05%</a:t>
            </a:r>
            <a:r>
              <a:rPr lang="ru-RU" sz="1350" b="1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, на 2022 год – </a:t>
            </a:r>
            <a:r>
              <a:rPr lang="ru-RU" sz="1350" b="1" dirty="0" smtClean="0">
                <a:solidFill>
                  <a:srgbClr val="EE444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14,08%</a:t>
            </a:r>
            <a:r>
              <a:rPr lang="ru-RU" sz="1350" b="1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,</a:t>
            </a:r>
            <a:r>
              <a:rPr lang="ru-RU" sz="1350" b="1" dirty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1350" b="1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на 2023 год  -  </a:t>
            </a:r>
            <a:r>
              <a:rPr lang="ru-RU" sz="1350" b="1" dirty="0" smtClean="0">
                <a:solidFill>
                  <a:srgbClr val="EE444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14,20%</a:t>
            </a:r>
            <a:endParaRPr lang="en-US" sz="1350" b="1" dirty="0" smtClean="0">
              <a:solidFill>
                <a:srgbClr val="003300"/>
              </a:solidFill>
              <a:effectLst/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35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Предоставление дифференцированного </a:t>
            </a:r>
            <a:r>
              <a:rPr lang="ru-RU" sz="1350" b="1" dirty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норматива отчислений от акцизов на нефтепродукты в бюджет города на </a:t>
            </a:r>
            <a:r>
              <a:rPr lang="ru-RU" sz="135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2021 - 2023 </a:t>
            </a:r>
            <a:r>
              <a:rPr lang="ru-RU" sz="1350" b="1" dirty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годы </a:t>
            </a:r>
            <a:r>
              <a:rPr lang="ru-RU" sz="135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 размере </a:t>
            </a:r>
            <a:r>
              <a:rPr lang="ru-RU" sz="1350" b="1" dirty="0" smtClean="0">
                <a:solidFill>
                  <a:srgbClr val="ED3B37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0,7183 %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35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 </a:t>
            </a:r>
            <a:r>
              <a:rPr lang="ru-RU" sz="1350" b="1" dirty="0" smtClean="0">
                <a:solidFill>
                  <a:srgbClr val="ED3B37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01.01.2021</a:t>
            </a:r>
            <a:r>
              <a:rPr lang="ru-RU" sz="135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отменяется специальный налоговый режим – система налогообложения в виде единого налога на вмененный доход для отдельных видов деятельности </a:t>
            </a:r>
            <a:r>
              <a:rPr lang="ru-RU" sz="1350" b="1" dirty="0" smtClean="0">
                <a:solidFill>
                  <a:srgbClr val="ED3B37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(ЕНВД)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35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Проведение государственной кадастровой оценки земельных участков в 2022 году, в 2023 году зданий, помещений, сооружений, объектов незавершенного строительства, </a:t>
            </a:r>
            <a:r>
              <a:rPr lang="ru-RU" sz="1350" b="1" dirty="0" err="1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машино</a:t>
            </a:r>
            <a:r>
              <a:rPr lang="ru-RU" sz="1350" b="1" dirty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-</a:t>
            </a:r>
            <a:r>
              <a:rPr lang="ru-RU" sz="135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мест в соответствии с Федеральным законом от 31.07.2020 № 269-ФЗ «О внесении изменений в отдельные законодательные акты Российской Федерации»</a:t>
            </a:r>
            <a:endParaRPr lang="en-US" sz="1350" b="1" dirty="0" smtClean="0">
              <a:solidFill>
                <a:srgbClr val="0033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35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Предоставление норматива отчислений от НДФЛ в бюджеты городских округов в части суммы налога, превышающий 650 тысяч рублей, относящейся к части налоговой базы, превышающей 5 миллионов рублей, в размере – 13%, в соответствии с Федеральным законом от 15.10.2020   № 327-ФЗ «О внесении изменений в Бюджетный кодекс Российской Федерации и отдельные законодательные акты Российской Федерации и установлении особенностей исполнения бюджетов бюджетной системы Российской Федерации в 2021 году»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35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Учет и оценка налоговых расходов, обусловленных предоставлением налоговых льгот, освобождений и иных преференций по налогам и сборам, таможенным платежам в соответствии с постановлением администрации города Кемерово от 30.04.2020 № 1251 «Об утверждении Положения о формировании перечня налоговых расходов города Кемерово и оценке налоговых расходов города Кемерово»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44413" y="115266"/>
            <a:ext cx="96490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b="1" u="sng" dirty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ИЗМЕНЕНИЯ </a:t>
            </a:r>
            <a:r>
              <a:rPr lang="ru-RU" altLang="ru-RU" sz="2200" b="1" u="sng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ЗАКОНОДАТЕЛЬСТВА</a:t>
            </a:r>
            <a:r>
              <a:rPr lang="ru-RU" altLang="ru-RU" sz="2200" b="1" u="sng" dirty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,</a:t>
            </a:r>
            <a:r>
              <a:rPr lang="ru-RU" altLang="ru-RU" sz="2200" b="1" u="sng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200" b="1" u="sng" dirty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УЧТЕННЫЕ </a:t>
            </a:r>
            <a:r>
              <a:rPr lang="ru-RU" altLang="ru-RU" sz="2200" b="1" u="sng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ПРИ</a:t>
            </a:r>
            <a:r>
              <a:rPr lang="en-US" altLang="ru-RU" sz="2200" b="1" u="sng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ru-RU" altLang="ru-RU" sz="2200" b="1" u="sng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ФОРМИРОВАНИИ </a:t>
            </a:r>
            <a:r>
              <a:rPr lang="ru-RU" altLang="ru-RU" sz="2200" b="1" u="sng" dirty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ДОХОДНОЙ ЧАСТИ БЮДЖЕТА </a:t>
            </a:r>
            <a:r>
              <a:rPr lang="ru-RU" altLang="ru-RU" sz="2200" b="1" u="sng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ГОРОДА</a:t>
            </a:r>
            <a:endParaRPr lang="ru-RU" altLang="ru-RU" sz="2200" b="1" u="sng" dirty="0">
              <a:solidFill>
                <a:srgbClr val="003300"/>
              </a:solidFill>
              <a:effectLst/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4453" y="5445847"/>
            <a:ext cx="99845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         </a:t>
            </a:r>
            <a:endParaRPr lang="ru-RU" sz="1800" b="1" dirty="0">
              <a:solidFill>
                <a:srgbClr val="0033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15576" y="149914"/>
            <a:ext cx="1131925" cy="89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79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1">
                <a:lumMod val="20000"/>
                <a:lumOff val="80000"/>
              </a:schemeClr>
            </a:gs>
            <a:gs pos="61000">
              <a:schemeClr val="bg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трелка влево 44"/>
          <p:cNvSpPr/>
          <p:nvPr/>
        </p:nvSpPr>
        <p:spPr>
          <a:xfrm rot="1885385">
            <a:off x="7232774" y="4360429"/>
            <a:ext cx="1202309" cy="594313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66FF3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Стрелка влево 45"/>
          <p:cNvSpPr/>
          <p:nvPr/>
        </p:nvSpPr>
        <p:spPr>
          <a:xfrm>
            <a:off x="7328850" y="3277189"/>
            <a:ext cx="1202309" cy="644532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66FF3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" name="Группа 13"/>
          <p:cNvGrpSpPr/>
          <p:nvPr/>
        </p:nvGrpSpPr>
        <p:grpSpPr>
          <a:xfrm>
            <a:off x="7959710" y="3038195"/>
            <a:ext cx="3129920" cy="1112032"/>
            <a:chOff x="6189048" y="2592281"/>
            <a:chExt cx="2157124" cy="1044454"/>
          </a:xfrm>
          <a:scene3d>
            <a:camera prst="orthographicFront"/>
            <a:lightRig rig="threePt" dir="t"/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6189048" y="2592281"/>
              <a:ext cx="2157124" cy="1044454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1750">
              <a:solidFill>
                <a:srgbClr val="194B61"/>
              </a:solidFill>
            </a:ln>
            <a:effectLst/>
            <a:sp3d>
              <a:bevelT prst="angle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6219639" y="2622872"/>
              <a:ext cx="2095942" cy="983272"/>
            </a:xfrm>
            <a:prstGeom prst="rect">
              <a:avLst/>
            </a:prstGeom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1300" b="1" kern="1200" dirty="0" smtClean="0">
                  <a:solidFill>
                    <a:srgbClr val="07372C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Проведение </a:t>
              </a:r>
              <a:r>
                <a:rPr lang="ru-RU" altLang="ru-RU" sz="1300" b="1" kern="1200" dirty="0" err="1" smtClean="0">
                  <a:solidFill>
                    <a:srgbClr val="07372C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претензионно</a:t>
              </a:r>
              <a:r>
                <a:rPr lang="ru-RU" altLang="ru-RU" sz="1300" b="1" kern="1200" dirty="0" smtClean="0">
                  <a:solidFill>
                    <a:srgbClr val="07372C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-исковой работы по налоговым и неналоговым платежам  </a:t>
              </a:r>
              <a:endParaRPr lang="ru-RU" altLang="ru-RU" sz="1300" b="1" kern="1200" dirty="0">
                <a:solidFill>
                  <a:srgbClr val="07372C"/>
                </a:solidFill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Стрелка влево 43"/>
          <p:cNvSpPr/>
          <p:nvPr/>
        </p:nvSpPr>
        <p:spPr>
          <a:xfrm rot="20191281">
            <a:off x="7308110" y="2321335"/>
            <a:ext cx="1202309" cy="627706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66FF3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Стрелка влево 42"/>
          <p:cNvSpPr/>
          <p:nvPr/>
        </p:nvSpPr>
        <p:spPr>
          <a:xfrm rot="12351205">
            <a:off x="2993929" y="2346322"/>
            <a:ext cx="1202309" cy="561451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66FF3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Стрелка влево 41"/>
          <p:cNvSpPr/>
          <p:nvPr/>
        </p:nvSpPr>
        <p:spPr>
          <a:xfrm rot="10800000">
            <a:off x="3042185" y="3314177"/>
            <a:ext cx="1202309" cy="639834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66FF3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Стрелка влево 39"/>
          <p:cNvSpPr/>
          <p:nvPr/>
        </p:nvSpPr>
        <p:spPr>
          <a:xfrm rot="5409524">
            <a:off x="5107724" y="4665092"/>
            <a:ext cx="1202309" cy="558360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66FF3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Стрелка влево 46"/>
          <p:cNvSpPr/>
          <p:nvPr/>
        </p:nvSpPr>
        <p:spPr>
          <a:xfrm rot="16200000">
            <a:off x="5081929" y="1973520"/>
            <a:ext cx="1202309" cy="591467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66FF3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Стрелка влево 40"/>
          <p:cNvSpPr/>
          <p:nvPr/>
        </p:nvSpPr>
        <p:spPr>
          <a:xfrm rot="9282234">
            <a:off x="3023458" y="4405826"/>
            <a:ext cx="1154216" cy="620033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66FF3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Прямоугольник 2"/>
          <p:cNvSpPr/>
          <p:nvPr/>
        </p:nvSpPr>
        <p:spPr>
          <a:xfrm>
            <a:off x="73996" y="130427"/>
            <a:ext cx="10322816" cy="7386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ru-RU" sz="2100" b="1" u="sng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ОСНОВНЫЕ </a:t>
            </a:r>
            <a:r>
              <a:rPr lang="ru-RU" altLang="ru-RU" sz="2100" b="1" u="sng" dirty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НАПРАВЛЕНИЯ ПЛАНА МЕРОПРИЯТИЙ ПО ПОВЫШЕНИЮ </a:t>
            </a:r>
            <a:r>
              <a:rPr lang="ru-RU" altLang="ru-RU" sz="2100" b="1" u="sng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НАЛОГОВОГО ПОТЕНЦИАЛА БЮДЖЕТА ГОРОДА</a:t>
            </a:r>
            <a:endParaRPr lang="ru-RU" altLang="ru-RU" sz="2100" b="1" u="sng" dirty="0">
              <a:solidFill>
                <a:srgbClr val="003300"/>
              </a:solidFill>
              <a:effectLst/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119556" y="2733169"/>
            <a:ext cx="3209294" cy="1880591"/>
            <a:chOff x="2939236" y="2016338"/>
            <a:chExt cx="2525727" cy="1562690"/>
          </a:xfrm>
          <a:scene3d>
            <a:camera prst="orthographicFront"/>
            <a:lightRig rig="threePt" dir="t"/>
          </a:scene3d>
        </p:grpSpPr>
        <p:sp>
          <p:nvSpPr>
            <p:cNvPr id="5" name="Прямоугольник 4"/>
            <p:cNvSpPr/>
            <p:nvPr/>
          </p:nvSpPr>
          <p:spPr>
            <a:xfrm>
              <a:off x="2939236" y="2036075"/>
              <a:ext cx="2525727" cy="1429417"/>
            </a:xfrm>
            <a:prstGeom prst="rect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effectLst/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2943657" y="2016338"/>
              <a:ext cx="2507272" cy="1562690"/>
            </a:xfrm>
            <a:prstGeom prst="rect">
              <a:avLst/>
            </a:prstGeom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1">
              <a:noAutofit/>
              <a:sp3d extrusionH="57150">
                <a:bevelT w="38100" h="38100"/>
              </a:sp3d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900" b="1" kern="1200" dirty="0" smtClean="0">
                  <a:solidFill>
                    <a:srgbClr val="0033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НАЛОГОВЫЙ ПОТЕНЦИАЛ</a:t>
              </a:r>
              <a:endParaRPr lang="ru-RU" sz="2900" b="1" kern="1200" dirty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617916" y="1043063"/>
            <a:ext cx="4108628" cy="1401837"/>
            <a:chOff x="2626409" y="173732"/>
            <a:chExt cx="3021823" cy="1249404"/>
          </a:xfrm>
          <a:scene3d>
            <a:camera prst="orthographicFront"/>
            <a:lightRig rig="threePt" dir="t"/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626409" y="173732"/>
              <a:ext cx="3021823" cy="1197444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1750">
              <a:solidFill>
                <a:srgbClr val="194B61"/>
              </a:solidFill>
            </a:ln>
            <a:effectLst/>
            <a:sp3d>
              <a:bevelT prst="angle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2772700" y="177707"/>
              <a:ext cx="2743141" cy="12454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1300" b="1" kern="1200" dirty="0" smtClean="0">
                  <a:solidFill>
                    <a:srgbClr val="0033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Выполнение плана мероприятий по повышению инвестиционной привлекательности и созданию благоприятных условий для развития бизнеса на территории города</a:t>
              </a:r>
              <a:endParaRPr lang="ru-RU" sz="1300" b="1" kern="1200" dirty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7988382" y="4647298"/>
            <a:ext cx="3056862" cy="1219022"/>
            <a:chOff x="5973004" y="3999139"/>
            <a:chExt cx="2277458" cy="1065124"/>
          </a:xfrm>
          <a:effectLst/>
          <a:scene3d>
            <a:camera prst="orthographicFront"/>
            <a:lightRig rig="threePt" dir="t"/>
          </a:scene3d>
        </p:grpSpPr>
        <p:sp>
          <p:nvSpPr>
            <p:cNvPr id="19" name="Скругленный прямоугольник 4"/>
            <p:cNvSpPr/>
            <p:nvPr/>
          </p:nvSpPr>
          <p:spPr>
            <a:xfrm>
              <a:off x="6004200" y="4030335"/>
              <a:ext cx="2215066" cy="10027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1300" b="1" kern="1200" dirty="0" smtClean="0">
                  <a:solidFill>
                    <a:srgbClr val="0033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Работа по снижению неформальной занятости, легализации заработной платы</a:t>
              </a:r>
              <a:endParaRPr lang="ru-RU" sz="1300" kern="1200" dirty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5973004" y="3999139"/>
              <a:ext cx="2277458" cy="1065124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1750">
              <a:solidFill>
                <a:srgbClr val="194B61"/>
              </a:solidFill>
            </a:ln>
            <a:effectLst/>
            <a:sp3d>
              <a:bevelT prst="angle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grpSp>
        <p:nvGrpSpPr>
          <p:cNvPr id="28" name="Группа 27"/>
          <p:cNvGrpSpPr/>
          <p:nvPr/>
        </p:nvGrpSpPr>
        <p:grpSpPr>
          <a:xfrm>
            <a:off x="3988427" y="4849754"/>
            <a:ext cx="3641821" cy="1482010"/>
            <a:chOff x="2804668" y="4205422"/>
            <a:chExt cx="2799816" cy="1532966"/>
          </a:xfrm>
          <a:effectLst/>
          <a:scene3d>
            <a:camera prst="orthographicFront"/>
            <a:lightRig rig="threePt" dir="t"/>
          </a:scene3d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804668" y="4205422"/>
              <a:ext cx="2799816" cy="1532966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1750">
              <a:solidFill>
                <a:srgbClr val="194B61"/>
              </a:solidFill>
            </a:ln>
            <a:effectLst/>
            <a:sp3d>
              <a:bevelT prst="angle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2853057" y="4251323"/>
              <a:ext cx="2710018" cy="1443168"/>
            </a:xfrm>
            <a:prstGeom prst="rect">
              <a:avLst/>
            </a:prstGeom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1200" b="1" kern="1200" dirty="0" smtClean="0">
                  <a:solidFill>
                    <a:srgbClr val="0033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Работа с администраторами доходов бюджета по повышению качества администрирования доходных источников и уровня ответственности за выполнение прогнозных показателей </a:t>
              </a:r>
              <a:endParaRPr lang="ru-RU" sz="1200" kern="1200" dirty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80669" y="4626408"/>
            <a:ext cx="2917511" cy="1260611"/>
            <a:chOff x="180972" y="3839366"/>
            <a:chExt cx="2197283" cy="1406320"/>
          </a:xfrm>
          <a:effectLst/>
          <a:scene3d>
            <a:camera prst="orthographicFront"/>
            <a:lightRig rig="threePt" dir="t"/>
          </a:scene3d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80972" y="3864406"/>
              <a:ext cx="2197283" cy="1381280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1750">
              <a:solidFill>
                <a:srgbClr val="194B61"/>
              </a:solidFill>
            </a:ln>
            <a:effectLst/>
            <a:sp3d>
              <a:bevelT prst="angle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254828" y="3839366"/>
              <a:ext cx="2116371" cy="1383228"/>
            </a:xfrm>
            <a:prstGeom prst="rect">
              <a:avLst/>
            </a:prstGeom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1300" b="1" kern="1200" dirty="0" smtClean="0">
                  <a:solidFill>
                    <a:srgbClr val="0033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Проведение мероприятий, по снижению недоимки по платежам в бюджет </a:t>
              </a:r>
              <a:endParaRPr lang="ru-RU" sz="1300" kern="1200" dirty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500424" y="3135610"/>
            <a:ext cx="3014997" cy="1177728"/>
            <a:chOff x="-181345" y="2617703"/>
            <a:chExt cx="2094587" cy="1044454"/>
          </a:xfrm>
          <a:effectLst>
            <a:glow rad="12700">
              <a:srgbClr val="FEFDCA"/>
            </a:glow>
          </a:effectLst>
          <a:scene3d>
            <a:camera prst="orthographicFront"/>
            <a:lightRig rig="threePt" dir="t"/>
          </a:scene3d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-181345" y="2617703"/>
              <a:ext cx="2094587" cy="1044454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1750">
              <a:solidFill>
                <a:schemeClr val="bg2">
                  <a:lumMod val="25000"/>
                </a:schemeClr>
              </a:solidFill>
            </a:ln>
            <a:effectLst/>
            <a:sp3d>
              <a:bevelT prst="angle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6" name="Скругленный прямоугольник 4"/>
            <p:cNvSpPr/>
            <p:nvPr/>
          </p:nvSpPr>
          <p:spPr>
            <a:xfrm>
              <a:off x="21556" y="2727630"/>
              <a:ext cx="1715873" cy="8242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1300" b="1" kern="1200" dirty="0" smtClean="0">
                  <a:solidFill>
                    <a:srgbClr val="0033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Привлечение к налогообложению неучтенных объектов недвижимости и земельных участков</a:t>
              </a:r>
              <a:endParaRPr lang="ru-RU" sz="1300" kern="1200" dirty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510121" y="1510935"/>
            <a:ext cx="2797285" cy="1289160"/>
            <a:chOff x="428399" y="1181062"/>
            <a:chExt cx="1983888" cy="1090942"/>
          </a:xfrm>
          <a:effectLst/>
          <a:scene3d>
            <a:camera prst="orthographicFront"/>
            <a:lightRig rig="threePt" dir="t"/>
          </a:scene3d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428399" y="1181062"/>
              <a:ext cx="1983888" cy="1090942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1750">
              <a:solidFill>
                <a:srgbClr val="194B61"/>
              </a:solidFill>
            </a:ln>
            <a:effectLst/>
            <a:sp3d>
              <a:bevelT prst="angle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460352" y="1213016"/>
              <a:ext cx="1919982" cy="102703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1300" b="1" kern="1200" dirty="0" smtClean="0">
                  <a:solidFill>
                    <a:srgbClr val="0033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Организация работы по информированию граждан о сроках уплаты налогов  </a:t>
              </a:r>
              <a:r>
                <a:rPr lang="ru-RU" sz="1400" b="1" kern="1200" dirty="0" smtClean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1400" b="1" kern="1200" dirty="0" smtClean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ru-RU" sz="1400" b="1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Скругленный прямоугольник 47"/>
          <p:cNvSpPr/>
          <p:nvPr/>
        </p:nvSpPr>
        <p:spPr>
          <a:xfrm>
            <a:off x="7909264" y="1432443"/>
            <a:ext cx="3363086" cy="1241219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rgbClr val="194B6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49" name="Скругленный прямоугольник 4"/>
          <p:cNvSpPr/>
          <p:nvPr/>
        </p:nvSpPr>
        <p:spPr>
          <a:xfrm>
            <a:off x="7966564" y="1600676"/>
            <a:ext cx="3123066" cy="93451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altLang="ru-RU" sz="1300" b="1" kern="1200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Работа </a:t>
            </a:r>
            <a:r>
              <a:rPr lang="ru-RU" altLang="ru-RU" sz="130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штаба по </a:t>
            </a:r>
            <a:r>
              <a:rPr lang="ru-RU" altLang="ru-RU" sz="1300" b="1" dirty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финансовому мониторингу и выработке мер поддержки отраслей экономики на территории </a:t>
            </a:r>
            <a:r>
              <a:rPr lang="ru-RU" altLang="ru-RU" sz="130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города</a:t>
            </a:r>
            <a:endParaRPr lang="ru-RU" altLang="ru-RU" sz="1300" b="1" kern="1200" dirty="0">
              <a:solidFill>
                <a:srgbClr val="0033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15576" y="149914"/>
            <a:ext cx="1131925" cy="89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362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1">
                <a:lumMod val="20000"/>
                <a:lumOff val="80000"/>
              </a:schemeClr>
            </a:gs>
            <a:gs pos="61000">
              <a:schemeClr val="bg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704" y="5400326"/>
            <a:ext cx="1358823" cy="920717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4413" y="248936"/>
            <a:ext cx="9649072" cy="45326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altLang="ru-RU" sz="2500" b="1" u="sng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ОСНОВНЫЕ ХАРАКТЕРИСТИКИ БЮДЖЕТА ГОРОДА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592637" y="823952"/>
            <a:ext cx="15841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 3" panose="05040102010807070707" pitchFamily="18" charset="2"/>
              <a:buNone/>
              <a:defRPr/>
            </a:pPr>
            <a:r>
              <a:rPr lang="ru-RU" altLang="ru-RU" sz="140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млн.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882999"/>
              </p:ext>
            </p:extLst>
          </p:nvPr>
        </p:nvGraphicFramePr>
        <p:xfrm>
          <a:off x="427978" y="1136815"/>
          <a:ext cx="10225137" cy="46014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0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6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2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6394">
                <a:tc>
                  <a:txBody>
                    <a:bodyPr/>
                    <a:lstStyle/>
                    <a:p>
                      <a:pPr algn="ctr" rtl="0" fontAlgn="t"/>
                      <a:endParaRPr lang="ru-RU" sz="2000" u="none" strike="noStrike" dirty="0" smtClean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 rtl="0" fontAlgn="t"/>
                      <a:r>
                        <a:rPr lang="ru-RU" sz="200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Наименование </a:t>
                      </a:r>
                    </a:p>
                    <a:p>
                      <a:pPr algn="ctr" rtl="0" fontAlgn="t"/>
                      <a:r>
                        <a:rPr lang="ru-RU" sz="200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показателя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2000">
                          <a:srgbClr val="EEFFDD"/>
                        </a:gs>
                        <a:gs pos="93000">
                          <a:srgbClr val="FCFA96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2021 </a:t>
                      </a:r>
                    </a:p>
                    <a:p>
                      <a:pPr algn="ctr" rtl="0" fontAlgn="ctr"/>
                      <a:r>
                        <a:rPr lang="ru-RU" sz="200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2000">
                          <a:srgbClr val="EEFFDD"/>
                        </a:gs>
                        <a:gs pos="93000">
                          <a:srgbClr val="FCFA96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2022</a:t>
                      </a:r>
                    </a:p>
                    <a:p>
                      <a:pPr algn="ctr" rtl="0" fontAlgn="ctr"/>
                      <a:r>
                        <a:rPr lang="ru-RU" sz="200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2000">
                          <a:srgbClr val="EEFFDD"/>
                        </a:gs>
                        <a:gs pos="93000">
                          <a:srgbClr val="FCFA96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2023</a:t>
                      </a:r>
                    </a:p>
                    <a:p>
                      <a:pPr algn="ctr" rtl="0" fontAlgn="ctr"/>
                      <a:r>
                        <a:rPr lang="ru-RU" sz="200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2000">
                          <a:srgbClr val="EEFFDD"/>
                        </a:gs>
                        <a:gs pos="93000">
                          <a:srgbClr val="FCFA96"/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7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8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 Доходы</a:t>
                      </a:r>
                      <a:endParaRPr lang="ru-RU" sz="28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2000">
                          <a:srgbClr val="EEFFDD"/>
                        </a:gs>
                        <a:gs pos="93000">
                          <a:srgbClr val="FCFA96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20 867,4</a:t>
                      </a:r>
                      <a:endParaRPr lang="ru-RU" sz="28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2000">
                          <a:srgbClr val="EEFFDD"/>
                        </a:gs>
                        <a:gs pos="93000">
                          <a:srgbClr val="FCFA96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18 299,5</a:t>
                      </a:r>
                      <a:endParaRPr lang="ru-RU" sz="28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2000">
                          <a:srgbClr val="EEFFDD"/>
                        </a:gs>
                        <a:gs pos="93000">
                          <a:srgbClr val="FCFA96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18 722,1</a:t>
                      </a:r>
                      <a:endParaRPr lang="ru-RU" sz="28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2000">
                          <a:srgbClr val="EEFFDD"/>
                        </a:gs>
                        <a:gs pos="93000">
                          <a:srgbClr val="FCFA96"/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7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8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 Расходы</a:t>
                      </a:r>
                      <a:endParaRPr lang="ru-RU" sz="28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2000">
                          <a:srgbClr val="EEFFDD"/>
                        </a:gs>
                        <a:gs pos="93000">
                          <a:srgbClr val="FCFA96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21 149,3</a:t>
                      </a:r>
                      <a:endParaRPr lang="ru-RU" sz="28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2000">
                          <a:srgbClr val="EEFFDD"/>
                        </a:gs>
                        <a:gs pos="93000">
                          <a:srgbClr val="FCFA96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18 551,6</a:t>
                      </a:r>
                      <a:endParaRPr lang="ru-RU" sz="28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2000">
                          <a:srgbClr val="EEFFDD"/>
                        </a:gs>
                        <a:gs pos="93000">
                          <a:srgbClr val="FCFA96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19 025,1</a:t>
                      </a:r>
                      <a:endParaRPr lang="ru-RU" sz="28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2000">
                          <a:srgbClr val="EEFFDD"/>
                        </a:gs>
                        <a:gs pos="93000">
                          <a:srgbClr val="FCFA96"/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7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8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 Профицит (+)</a:t>
                      </a:r>
                      <a:endParaRPr lang="ru-RU" sz="28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2000">
                          <a:srgbClr val="EEFFDD"/>
                        </a:gs>
                        <a:gs pos="93000">
                          <a:srgbClr val="FCFA96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-</a:t>
                      </a:r>
                      <a:endParaRPr lang="ru-RU" sz="28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2000">
                          <a:srgbClr val="EEFFDD"/>
                        </a:gs>
                        <a:gs pos="93000">
                          <a:srgbClr val="FCFA96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-</a:t>
                      </a:r>
                      <a:endParaRPr lang="ru-RU" sz="28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2000">
                          <a:srgbClr val="EEFFDD"/>
                        </a:gs>
                        <a:gs pos="93000">
                          <a:srgbClr val="FCFA96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-</a:t>
                      </a:r>
                      <a:endParaRPr lang="ru-RU" sz="28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2000">
                          <a:srgbClr val="EEFFDD"/>
                        </a:gs>
                        <a:gs pos="93000">
                          <a:srgbClr val="FCFA96"/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87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800" u="none" strike="noStrike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 Дефицит (-)</a:t>
                      </a:r>
                      <a:endParaRPr lang="ru-RU" sz="28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2000">
                          <a:srgbClr val="EEFFDD"/>
                        </a:gs>
                        <a:gs pos="93000">
                          <a:srgbClr val="FCFA96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281,9</a:t>
                      </a:r>
                      <a:endParaRPr lang="ru-RU" sz="28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2000">
                          <a:srgbClr val="EEFFDD"/>
                        </a:gs>
                        <a:gs pos="93000">
                          <a:srgbClr val="FCFA96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252,1</a:t>
                      </a:r>
                      <a:endParaRPr lang="ru-RU" sz="28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2000">
                          <a:srgbClr val="EEFFDD"/>
                        </a:gs>
                        <a:gs pos="93000">
                          <a:srgbClr val="FCFA96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303,0</a:t>
                      </a:r>
                      <a:endParaRPr lang="ru-RU" sz="2800" b="1" i="0" u="none" strike="noStrike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2000">
                          <a:srgbClr val="EEFFDD"/>
                        </a:gs>
                        <a:gs pos="93000">
                          <a:srgbClr val="FCFA96"/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15576" y="149914"/>
            <a:ext cx="1131925" cy="89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994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1">
                <a:lumMod val="20000"/>
                <a:lumOff val="80000"/>
              </a:schemeClr>
            </a:gs>
            <a:gs pos="61000">
              <a:schemeClr val="bg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37" y="1160974"/>
            <a:ext cx="1300070" cy="998994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841874789"/>
              </p:ext>
            </p:extLst>
          </p:nvPr>
        </p:nvGraphicFramePr>
        <p:xfrm>
          <a:off x="5550750" y="3627660"/>
          <a:ext cx="5915346" cy="2758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99191725"/>
              </p:ext>
            </p:extLst>
          </p:nvPr>
        </p:nvGraphicFramePr>
        <p:xfrm>
          <a:off x="0" y="3482686"/>
          <a:ext cx="5977061" cy="2778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4413" y="161026"/>
            <a:ext cx="8555324" cy="569913"/>
          </a:xfrm>
          <a:effectLst>
            <a:glow rad="63500">
              <a:srgbClr val="F4EBB6"/>
            </a:glow>
          </a:effectLst>
        </p:spPr>
        <p:txBody>
          <a:bodyPr>
            <a:noAutofit/>
          </a:bodyPr>
          <a:lstStyle/>
          <a:p>
            <a:r>
              <a:rPr lang="ru-RU" altLang="ru-RU" sz="2700" b="1" u="sng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СТРУКТУРА ДОХОДОВ БЮДЖЕТА ГОРОДА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673026421"/>
              </p:ext>
            </p:extLst>
          </p:nvPr>
        </p:nvGraphicFramePr>
        <p:xfrm>
          <a:off x="190683" y="836227"/>
          <a:ext cx="10571548" cy="3067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Прямоугольник 39"/>
          <p:cNvSpPr>
            <a:spLocks noChangeArrowheads="1"/>
          </p:cNvSpPr>
          <p:nvPr/>
        </p:nvSpPr>
        <p:spPr bwMode="auto">
          <a:xfrm>
            <a:off x="5040957" y="1086262"/>
            <a:ext cx="42192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b="1" u="sng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Всего – 20 867,4 млн</a:t>
            </a:r>
            <a:r>
              <a:rPr lang="ru-RU" altLang="ru-RU" sz="1800" b="1" u="sng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 рублей </a:t>
            </a:r>
          </a:p>
        </p:txBody>
      </p:sp>
      <p:sp>
        <p:nvSpPr>
          <p:cNvPr id="13" name="Прямоугольник 39"/>
          <p:cNvSpPr>
            <a:spLocks noChangeArrowheads="1"/>
          </p:cNvSpPr>
          <p:nvPr/>
        </p:nvSpPr>
        <p:spPr bwMode="auto">
          <a:xfrm>
            <a:off x="2376661" y="3904991"/>
            <a:ext cx="33123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u="sng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Всего – 18 299,5 млн</a:t>
            </a:r>
            <a:r>
              <a:rPr lang="ru-RU" altLang="ru-RU" sz="1400" b="1" u="sng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 рублей </a:t>
            </a:r>
          </a:p>
        </p:txBody>
      </p:sp>
      <p:pic>
        <p:nvPicPr>
          <p:cNvPr id="15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15576" y="149914"/>
            <a:ext cx="1131925" cy="89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87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1">
                <a:lumMod val="20000"/>
                <a:lumOff val="80000"/>
              </a:schemeClr>
            </a:gs>
            <a:gs pos="61000">
              <a:schemeClr val="bg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72405" y="107247"/>
            <a:ext cx="10186887" cy="676224"/>
          </a:xfrm>
          <a:effectLst>
            <a:glow rad="63500">
              <a:srgbClr val="F4EBB6"/>
            </a:glow>
          </a:effectLst>
        </p:spPr>
        <p:txBody>
          <a:bodyPr>
            <a:noAutofit/>
          </a:bodyPr>
          <a:lstStyle/>
          <a:p>
            <a:r>
              <a:rPr lang="ru-RU" altLang="ru-RU" sz="2400" b="1" u="sng" dirty="0" smtClean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СТРУКТУРА НАЛОГОВЫХ ДОХОДОВ БЮДЖЕТА ГОРОДА</a:t>
            </a: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3670997423"/>
              </p:ext>
            </p:extLst>
          </p:nvPr>
        </p:nvGraphicFramePr>
        <p:xfrm>
          <a:off x="360437" y="1293549"/>
          <a:ext cx="11348868" cy="57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TextBox 3"/>
          <p:cNvSpPr txBox="1">
            <a:spLocks noChangeArrowheads="1"/>
          </p:cNvSpPr>
          <p:nvPr/>
        </p:nvSpPr>
        <p:spPr bwMode="auto">
          <a:xfrm>
            <a:off x="2170781" y="1210779"/>
            <a:ext cx="10081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 3" panose="05040102010807070707" pitchFamily="18" charset="2"/>
              <a:buNone/>
              <a:defRPr/>
            </a:pPr>
            <a:r>
              <a:rPr lang="ru-RU" altLang="ru-RU" sz="12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2021 год</a:t>
            </a:r>
          </a:p>
        </p:txBody>
      </p:sp>
      <p:sp>
        <p:nvSpPr>
          <p:cNvPr id="44" name="TextBox 3"/>
          <p:cNvSpPr txBox="1">
            <a:spLocks noChangeArrowheads="1"/>
          </p:cNvSpPr>
          <p:nvPr/>
        </p:nvSpPr>
        <p:spPr bwMode="auto">
          <a:xfrm>
            <a:off x="4548385" y="1228356"/>
            <a:ext cx="10081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 3" panose="05040102010807070707" pitchFamily="18" charset="2"/>
              <a:buNone/>
              <a:defRPr/>
            </a:pPr>
            <a:r>
              <a:rPr lang="ru-RU" altLang="ru-RU" sz="12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2022 год</a:t>
            </a:r>
          </a:p>
        </p:txBody>
      </p:sp>
      <p:sp>
        <p:nvSpPr>
          <p:cNvPr id="45" name="TextBox 3"/>
          <p:cNvSpPr txBox="1">
            <a:spLocks noChangeArrowheads="1"/>
          </p:cNvSpPr>
          <p:nvPr/>
        </p:nvSpPr>
        <p:spPr bwMode="auto">
          <a:xfrm>
            <a:off x="6943550" y="1226134"/>
            <a:ext cx="10081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 3" panose="05040102010807070707" pitchFamily="18" charset="2"/>
              <a:buNone/>
              <a:defRPr/>
            </a:pPr>
            <a:r>
              <a:rPr lang="ru-RU" altLang="ru-RU" sz="12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2023 год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16421" y="1121599"/>
            <a:ext cx="14215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 3" panose="05040102010807070707" pitchFamily="18" charset="2"/>
              <a:buNone/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млн. рублей</a:t>
            </a:r>
          </a:p>
        </p:txBody>
      </p:sp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15576" y="149914"/>
            <a:ext cx="1131925" cy="89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754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5894</TotalTime>
  <Words>1829</Words>
  <Application>Microsoft Office PowerPoint</Application>
  <PresentationFormat>Произвольный</PresentationFormat>
  <Paragraphs>466</Paragraphs>
  <Slides>21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Times New Roman</vt:lpstr>
      <vt:lpstr>Wingdings</vt:lpstr>
      <vt:lpstr>Wingdings 3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ОСНОВНЫЕ НАПРАВЛЕНИЯ БЮДЖЕТНОЙ  И  НАЛОГОВОЙ  ПОЛИТИКИ ГОРОДА КЕМЕРОВО НА 2021 - 2023 ГОДЫ</vt:lpstr>
      <vt:lpstr>Презентация PowerPoint</vt:lpstr>
      <vt:lpstr>Презентация PowerPoint</vt:lpstr>
      <vt:lpstr>ОСНОВНЫЕ ХАРАКТЕРИСТИКИ БЮДЖЕТА ГОРОДА</vt:lpstr>
      <vt:lpstr>СТРУКТУРА ДОХОДОВ БЮДЖЕТА ГОРОДА</vt:lpstr>
      <vt:lpstr>СТРУКТУРА НАЛОГОВЫХ ДОХОДОВ БЮДЖЕТА ГОРОДА</vt:lpstr>
      <vt:lpstr>СТРУКТУРА НЕНАЛОГОВЫХ ДОХОДОВ  БЮДЖЕТА  ГОРОДА</vt:lpstr>
      <vt:lpstr>БЕЗВОЗМЕЗДНЫЕ ПОСТУПЛЕНИЯ В БЮДЖЕТ ГОРОДА</vt:lpstr>
      <vt:lpstr>РАСХОДЫ БЮДЖЕТА ГОРОДА КЕМЕРОВО  ПО РАЗДЕЛАМ БЮДЖЕТНОЙ КЛАССИФИКАЦИИ</vt:lpstr>
      <vt:lpstr>Презентация PowerPoint</vt:lpstr>
      <vt:lpstr>Презентация PowerPoint</vt:lpstr>
      <vt:lpstr>НАЦИОНАЛЬНЫЕ ПРОЕКТЫ</vt:lpstr>
      <vt:lpstr>НАЦИОНАЛЬНЫЕ ПРОЕКТЫ</vt:lpstr>
      <vt:lpstr>МУНИЦИПАЛЬНЫЕ ПРОГРАММЫ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Бахтигиреев Роман Иванович</dc:creator>
  <cp:lastModifiedBy>krapivina</cp:lastModifiedBy>
  <cp:revision>780</cp:revision>
  <cp:lastPrinted>2020-12-29T07:01:38Z</cp:lastPrinted>
  <dcterms:created xsi:type="dcterms:W3CDTF">2018-10-19T07:56:24Z</dcterms:created>
  <dcterms:modified xsi:type="dcterms:W3CDTF">2020-12-29T07:52:25Z</dcterms:modified>
</cp:coreProperties>
</file>