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1" r:id="rId20"/>
    <p:sldId id="272" r:id="rId21"/>
  </p:sldIdLst>
  <p:sldSz cx="9144000" cy="6858000" type="screen4x3"/>
  <p:notesSz cx="7100888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09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11D4-EA78-42A6-9411-E8A0C9B341A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4152-7925-4350-A3F1-BECEA2E45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21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11D4-EA78-42A6-9411-E8A0C9B341A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4152-7925-4350-A3F1-BECEA2E45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19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11D4-EA78-42A6-9411-E8A0C9B341A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4152-7925-4350-A3F1-BECEA2E45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49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11D4-EA78-42A6-9411-E8A0C9B341A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4152-7925-4350-A3F1-BECEA2E45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2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11D4-EA78-42A6-9411-E8A0C9B341A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4152-7925-4350-A3F1-BECEA2E45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80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11D4-EA78-42A6-9411-E8A0C9B341A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4152-7925-4350-A3F1-BECEA2E45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9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11D4-EA78-42A6-9411-E8A0C9B341A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4152-7925-4350-A3F1-BECEA2E45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7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11D4-EA78-42A6-9411-E8A0C9B341A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4152-7925-4350-A3F1-BECEA2E45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47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11D4-EA78-42A6-9411-E8A0C9B341A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4152-7925-4350-A3F1-BECEA2E45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05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11D4-EA78-42A6-9411-E8A0C9B341A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4152-7925-4350-A3F1-BECEA2E45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20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11D4-EA78-42A6-9411-E8A0C9B341A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4152-7925-4350-A3F1-BECEA2E45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9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511D4-EA78-42A6-9411-E8A0C9B341A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94152-7925-4350-A3F1-BECEA2E45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65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eg"/><Relationship Id="rId7" Type="http://schemas.openxmlformats.org/officeDocument/2006/relationships/image" Target="../media/image4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10" Type="http://schemas.openxmlformats.org/officeDocument/2006/relationships/image" Target="../media/image49.jpg"/><Relationship Id="rId4" Type="http://schemas.openxmlformats.org/officeDocument/2006/relationships/image" Target="../media/image43.jpg"/><Relationship Id="rId9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7" b="23488"/>
          <a:stretch/>
        </p:blipFill>
        <p:spPr>
          <a:xfrm>
            <a:off x="0" y="-10391"/>
            <a:ext cx="9144000" cy="686839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561109"/>
            <a:ext cx="9144000" cy="3927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14550" y="489602"/>
            <a:ext cx="4914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Село </a:t>
            </a:r>
            <a:r>
              <a:rPr lang="ru-RU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Верхотомское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2059" y="3827354"/>
            <a:ext cx="5419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ОСТРОГА ДО НАШИХ ДНЕЙ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4708" y="5186473"/>
            <a:ext cx="24626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работы:</a:t>
            </a:r>
          </a:p>
          <a:p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Салмина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Ольга Юрьевна </a:t>
            </a:r>
          </a:p>
          <a:p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9" y="4817677"/>
            <a:ext cx="1286811" cy="1711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43300" y="634419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Кемерово 2021 год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043"/>
            <a:ext cx="9144000" cy="2531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64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3" r="15235" b="28672"/>
          <a:stretch/>
        </p:blipFill>
        <p:spPr>
          <a:xfrm>
            <a:off x="0" y="-21265"/>
            <a:ext cx="9154633" cy="68792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8941" y="247757"/>
            <a:ext cx="4578282" cy="3570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Великая Отечественная война</a:t>
            </a:r>
            <a:endParaRPr lang="ru-RU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1941 год. Над землёй прогремели первые залпы Великой Отечественной войны. Эту ужасную весть в деревне узнали по радио, а тем, кто работал в поле, сообщили ребятишки, прибежавшие из деревни. Мирный труд колхозов окончился. Наступило суровое военное время. Все мужчины ушли на фронт. В деревне в это время было 2 колхоза «Крепи оборону» - председатель </a:t>
            </a:r>
            <a:r>
              <a:rPr lang="ru-RU" sz="1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Устиненко</a:t>
            </a:r>
            <a:r>
              <a:rPr lang="ru-RU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П.Р. и «Вперёд к социализму» – председатель Клопов Ф.К. В обоих колхозах было по 2 бригады. В них имелось много скота (коров, лошадей, телят) и большая по тому времени посевная площадь.</a:t>
            </a:r>
          </a:p>
          <a:p>
            <a:r>
              <a:rPr lang="ru-RU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Казалось бы, кто будет работать? Женщины, старики, дети? Да, они и работали. Самую трудную, основную работу выполняли женщины. Почти всё выполняли вручную.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12327" y="3569263"/>
            <a:ext cx="3730337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Вспоминает Полина Петровна Усова: «Всю войну проработала дояркой, вставали в 5 часов утра, на каждую доярку 15-16 коров, доили вручную, питались плохо, хотя и держали дома хозяйство – все отдавали на фронт. В доме 4 ребенка, нет ни хлеба, ни других продуктов. С молотого овса варили кисель, собирали мерзлую картошку и пекли «</a:t>
            </a:r>
            <a:r>
              <a:rPr lang="ru-RU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тошнотики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». Так и выжили, и дождались солдат с </a:t>
            </a:r>
            <a:r>
              <a:rPr lang="ru-RU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фронта».</a:t>
            </a:r>
            <a:endParaRPr lang="ru-RU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450" y="702777"/>
            <a:ext cx="3793214" cy="2731975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0" y="3920105"/>
            <a:ext cx="4144283" cy="2632388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38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1" b="23405"/>
          <a:stretch/>
        </p:blipFill>
        <p:spPr>
          <a:xfrm>
            <a:off x="0" y="-31898"/>
            <a:ext cx="9144000" cy="69005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6446" y="441408"/>
            <a:ext cx="47636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деревне в то время была семилетняя школа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Школьники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лето и дома, и в поле работали наравне со взрослыми. Во время уборки урожая было особенно тяжело. Днём серпами жали хлеб, а ночью его молотили. Потом сортировали и на машинах увозили в город – для фронта. Женщины и старики до поздней ночи работали, не покладая рук. Но как бы ни было трудно, с работой всегда справлялись вовремя. Все, без исключения, платили налог (хлеб, шерсть, кожа, 100 яиц, 32 кг мяса). Женщинам – солдаткам платили пенсию. Во время войны работали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верхотомцы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на военном заводе в Кемерово. Работали по 12 часов, были взрывы, гибли люди или оставались инвалидами. Надорвали здоровье долгой ходьбой и тяжёлой работой.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6" y="4356947"/>
            <a:ext cx="7940105" cy="2015103"/>
          </a:xfrm>
          <a:prstGeom prst="rect">
            <a:avLst/>
          </a:prstGeom>
          <a:ln w="38100">
            <a:solidFill>
              <a:srgbClr val="FFFBEF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419" y="441408"/>
            <a:ext cx="2868132" cy="2122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419" y="2666501"/>
            <a:ext cx="2868132" cy="1588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32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3" b="23323"/>
          <a:stretch/>
        </p:blipFill>
        <p:spPr>
          <a:xfrm>
            <a:off x="0" y="-21265"/>
            <a:ext cx="9144000" cy="69005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0003" y="1124259"/>
            <a:ext cx="3697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Жила до войны в селе рабочая семья Герасимовых из которой на фронт ушли и не вернулись 7 человек. 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127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земляков навсегда остались лежать на полях Великой Отечественной.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3563" y="2909155"/>
            <a:ext cx="5584268" cy="37548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Среди наших земляков был кавалер трех орденов Славы! Клопов Михаил Иванович являлся учеником </a:t>
            </a:r>
            <a:r>
              <a:rPr lang="ru-RU" sz="1400" dirty="0" err="1"/>
              <a:t>верхотомской</a:t>
            </a:r>
            <a:r>
              <a:rPr lang="ru-RU" sz="1400" dirty="0"/>
              <a:t> школы, он закончил восьмилетнюю школу в с. </a:t>
            </a:r>
            <a:r>
              <a:rPr lang="ru-RU" sz="1400" dirty="0" err="1"/>
              <a:t>Верхотомском</a:t>
            </a:r>
            <a:r>
              <a:rPr lang="ru-RU" sz="1400" dirty="0"/>
              <a:t>, и в 16 лет ушел добровольцем на фронт.</a:t>
            </a:r>
          </a:p>
          <a:p>
            <a:r>
              <a:rPr lang="ru-RU" sz="1400" dirty="0"/>
              <a:t>В ожесточенном бою под Мозырем (Белоруссия) Клопов М.И. пулеметным огнем в упор уничтожил более двухсот солдат противника. За этот подвиг он был награжден орденом Славы </a:t>
            </a:r>
            <a:r>
              <a:rPr lang="en-US" sz="1400" dirty="0"/>
              <a:t>III</a:t>
            </a:r>
            <a:r>
              <a:rPr lang="ru-RU" sz="1400" dirty="0"/>
              <a:t>-й степени.</a:t>
            </a:r>
          </a:p>
          <a:p>
            <a:r>
              <a:rPr lang="ru-RU" sz="1400" dirty="0"/>
              <a:t>За мужество и отвагу, проявленные в многочисленных боях за овладение городами Белград, </a:t>
            </a:r>
            <a:r>
              <a:rPr lang="ru-RU" sz="1400" dirty="0" err="1"/>
              <a:t>Трептов</a:t>
            </a:r>
            <a:r>
              <a:rPr lang="ru-RU" sz="1400" dirty="0"/>
              <a:t>, Плате, а также за уничтожение танка и автоколонны гитлеровцев у г. </a:t>
            </a:r>
            <a:r>
              <a:rPr lang="ru-RU" sz="1400" dirty="0" err="1"/>
              <a:t>Грайденберга</a:t>
            </a:r>
            <a:r>
              <a:rPr lang="ru-RU" sz="1400" dirty="0"/>
              <a:t> 6 марта </a:t>
            </a:r>
            <a:r>
              <a:rPr lang="ru-RU" sz="1400" dirty="0" smtClean="0"/>
              <a:t>1945 г. </a:t>
            </a:r>
            <a:r>
              <a:rPr lang="ru-RU" sz="1400" dirty="0"/>
              <a:t>был награжден орденом Славы </a:t>
            </a:r>
            <a:r>
              <a:rPr lang="en-US" sz="1400" dirty="0"/>
              <a:t>II</a:t>
            </a:r>
            <a:r>
              <a:rPr lang="ru-RU" sz="1400" dirty="0"/>
              <a:t>-й степени.</a:t>
            </a:r>
          </a:p>
          <a:p>
            <a:r>
              <a:rPr lang="ru-RU" sz="1400" dirty="0"/>
              <a:t>В апреле 1945 года, за подбитые гранатами два танка в бою на улицах города </a:t>
            </a:r>
            <a:r>
              <a:rPr lang="ru-RU" sz="1400" dirty="0" err="1"/>
              <a:t>Ратенов</a:t>
            </a:r>
            <a:r>
              <a:rPr lang="ru-RU" sz="1400" dirty="0"/>
              <a:t> (Германия) наш земляк был награжден орденом Славы </a:t>
            </a:r>
            <a:r>
              <a:rPr lang="en-US" sz="1400" dirty="0"/>
              <a:t>I</a:t>
            </a:r>
            <a:r>
              <a:rPr lang="ru-RU" sz="1400" dirty="0"/>
              <a:t>-й степени. Так, одновременно с окончанием войны, 19 – летний Михаил Иванович Клопов стал полным кавалером ордена Славы.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34" y="257996"/>
            <a:ext cx="3372757" cy="2555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10" y="2909155"/>
            <a:ext cx="2630394" cy="369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5" b="23241"/>
          <a:stretch/>
        </p:blipFill>
        <p:spPr>
          <a:xfrm>
            <a:off x="0" y="0"/>
            <a:ext cx="9144000" cy="69005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2659" y="390798"/>
            <a:ext cx="4569825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 мая 1945 года. Победа! Радостно и облегчённо вздохнули люди. С фронта стали возвращаться мужья, сыновья. В деревне царили одновременно и радость и горе</a:t>
            </a:r>
            <a:r>
              <a:rPr lang="ru-RU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</a:p>
          <a:p>
            <a:r>
              <a:rPr lang="ru-RU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Очень 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много солдат погибло, защищая Родину.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91651" y="5377927"/>
            <a:ext cx="4165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 было восстанавливать разрушенное хозяйство. Но население с жаром взялось за работу. Постепенно поднимали голову и крепли колхозы.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0" y="1815246"/>
            <a:ext cx="3104706" cy="4565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"/>
          <a:stretch/>
        </p:blipFill>
        <p:spPr>
          <a:xfrm>
            <a:off x="4291651" y="2279687"/>
            <a:ext cx="4554637" cy="302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41" y="390798"/>
            <a:ext cx="3067826" cy="1702443"/>
          </a:xfrm>
          <a:prstGeom prst="rect">
            <a:avLst/>
          </a:prstGeom>
          <a:ln w="28575">
            <a:solidFill>
              <a:srgbClr val="FFFBEF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63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5" b="23406"/>
          <a:stretch/>
        </p:blipFill>
        <p:spPr>
          <a:xfrm>
            <a:off x="0" y="-10633"/>
            <a:ext cx="9144000" cy="68792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1805" y="369963"/>
            <a:ext cx="7827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Послевоенные годы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1957 году прекратили существование колхозы. В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Верхотомске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они все вошли в состав совхоза «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Щегловский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В селе была создана животноводческая ферма №4. На ферме было 400 дойных коров, много телят, выращивали свиней. Ферма снабжала город Кемерово молоком и мясом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2862" y="4800167"/>
            <a:ext cx="354064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Совхоз «</a:t>
            </a:r>
            <a:r>
              <a:rPr lang="ru-RU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Щегловский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» просуществовал до 1991 года, а в годы перестройки он преобразовался в коллективное предприятие.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1" y="1701570"/>
            <a:ext cx="3660898" cy="2304056"/>
          </a:xfrm>
          <a:prstGeom prst="rect">
            <a:avLst/>
          </a:prstGeom>
          <a:ln w="28575">
            <a:solidFill>
              <a:srgbClr val="FFFBEF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36" y="1701570"/>
            <a:ext cx="3888094" cy="2304056"/>
          </a:xfrm>
          <a:prstGeom prst="rect">
            <a:avLst/>
          </a:prstGeom>
          <a:ln w="38100">
            <a:solidFill>
              <a:srgbClr val="FFFBEF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1" y="4179492"/>
            <a:ext cx="3660897" cy="2318568"/>
          </a:xfrm>
          <a:prstGeom prst="rect">
            <a:avLst/>
          </a:prstGeom>
          <a:ln w="38100">
            <a:solidFill>
              <a:srgbClr val="FFFBEF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69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3" b="23488"/>
          <a:stretch/>
        </p:blipFill>
        <p:spPr>
          <a:xfrm>
            <a:off x="0" y="-21265"/>
            <a:ext cx="9144000" cy="68792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9609" y="457200"/>
            <a:ext cx="3955312" cy="6001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Вознесенская </a:t>
            </a:r>
            <a:r>
              <a:rPr lang="ru-RU" sz="1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церковь</a:t>
            </a:r>
          </a:p>
          <a:p>
            <a:r>
              <a:rPr lang="ru-RU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Первая 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Вознесенская деревянная церковь была построена рядом с </a:t>
            </a:r>
            <a:r>
              <a:rPr lang="ru-RU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Верхотомским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острогом в конце XVII в. После пожара 1912 г. здание церкви через год выстроили заново на прежнем месте на каменном </a:t>
            </a:r>
            <a:r>
              <a:rPr lang="ru-RU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фундаменте. 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После закрытия в 1930 г. здание Вознесенской церкви временно использовалась под хозяйственные нужды. Восстанавливался приход дважды: первый раз он просуществовал с 1946 по 1961 гг., после чего решением Кемеровского облисполкома здание храма было переоборудовано под детское учреждение.</a:t>
            </a:r>
          </a:p>
          <a:p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1962 г. здание разобрали и перевезли в Барановку, где использовали для строительства фельдшерского пункта.</a:t>
            </a:r>
          </a:p>
          <a:p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1994 г. стараниями благочинного протоиерея Алексия </a:t>
            </a:r>
            <a:r>
              <a:rPr lang="ru-RU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Курлюты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приход Вознесенской церкви был восстановлен, службы проводятся в здании бывшего продовольственного магазина, переоборудованного под </a:t>
            </a:r>
            <a:r>
              <a:rPr lang="ru-RU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церковь.</a:t>
            </a:r>
            <a:endParaRPr lang="ru-RU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66" y="457200"/>
            <a:ext cx="3968427" cy="2744829"/>
          </a:xfrm>
          <a:prstGeom prst="rect">
            <a:avLst/>
          </a:prstGeom>
          <a:ln w="38100">
            <a:solidFill>
              <a:srgbClr val="FFFBEF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65" y="3341053"/>
            <a:ext cx="1992529" cy="3054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38968" y="3341053"/>
            <a:ext cx="1583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ерковь Вознесения Господня 50-е годы. 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3766" y="5833690"/>
            <a:ext cx="158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Церковь Вознесения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Господня наши дни.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162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3" b="23405"/>
          <a:stretch/>
        </p:blipFill>
        <p:spPr>
          <a:xfrm>
            <a:off x="0" y="-21265"/>
            <a:ext cx="9144000" cy="68898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9254" y="358789"/>
            <a:ext cx="3647209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1878 г.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церковно-приходская , начальная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1922 г.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школа грамоты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1937 г. –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рабочей молодежи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1957 г.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семилетняя школа, располагалась в трех купеческих домах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1960 г.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восьмилетняя, неполная средняя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1966-67 гг.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полная средняя 10-летняя, выполнена кирпичная пристройка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1978, 8 октября – открыта новая двухэтажная средняя школа с котельной и стадионом на берегу р. Томи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78482" y="3608234"/>
            <a:ext cx="40732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Сейчас в школе 127 обучающихся, есть компьютерный класс, большой актовый зал, спортивный зал, столовая, новый медицинский кабинет, школьный музей.</a:t>
            </a:r>
          </a:p>
          <a:p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мая 2020 года носит имя полного кавалера ордена Славы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Клопова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Михаила Ивановича, удостоенного высоких наград за мужество и героизм, проявленные в годы Великой Отечественной войны.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82" y="783961"/>
            <a:ext cx="3886200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22" y="4300403"/>
            <a:ext cx="2569672" cy="217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28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5" b="23488"/>
          <a:stretch/>
        </p:blipFill>
        <p:spPr>
          <a:xfrm>
            <a:off x="0" y="-10633"/>
            <a:ext cx="9144000" cy="68686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2121" y="2923431"/>
            <a:ext cx="2114308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 краеведы школы ежегодно убирают на сельском кладбище могилы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Кремлёва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Д.С. и Голикова М.П., (одного из первых председателей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Верхотомского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совета) которые похоронены рядом. Памятники из мраморной крошки установили на могилах старшеклассники школы.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121" y="446567"/>
            <a:ext cx="3894174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Известно, что первый памятник в селе был открыт по инициативе общешкольного коллектива Верхотомской средней школы 9 мая 1966 года. Это был памятник землякам, погибшим в годы Великой Отечественной войны. 9 мая 1966 года, в день открытия состоялась первая спортивная эстафета.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5674" y="446567"/>
            <a:ext cx="4221126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мая 1977 года были открыты мемориальные доски, на которых высечены 127 фамилий погибших односельчан, и мы гордимся, что работу эту выполнили наши учителя и школьники старших классов. В настоящее время школа осуществляет шефство над памятником погибшим землякам в годы Великой Отечественной войны.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94" y="2358424"/>
            <a:ext cx="2914650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09" y="2326527"/>
            <a:ext cx="2914650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174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3" b="23405"/>
          <a:stretch/>
        </p:blipFill>
        <p:spPr>
          <a:xfrm>
            <a:off x="0" y="-21265"/>
            <a:ext cx="9144000" cy="68898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8374" y="231703"/>
            <a:ext cx="56335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Верхотомская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общеобразовательная школа является настоящей достопримечательностью села и не раз доказывала это на деле. 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победе учащихся в проекте «100 классных проектов», на полученный грант в размере 100 000 рублей в 2007-2008 гг. установлено три памятных знака: мемориальная доска </a:t>
            </a:r>
            <a:r>
              <a:rPr lang="ru-RU" sz="1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Клопову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М.И.; памятник первому учителю деревни </a:t>
            </a:r>
            <a:r>
              <a:rPr lang="ru-RU" sz="1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Кремлеву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Д.С.; камень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основанию </a:t>
            </a:r>
            <a:r>
              <a:rPr lang="ru-RU" sz="1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Верхотомскому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острогу, на плите которого высечено: «Того, 1665 году был поставлен по Томи реке </a:t>
            </a:r>
            <a:r>
              <a:rPr lang="ru-RU" sz="1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Верхотомский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Острог». </a:t>
            </a:r>
            <a:endParaRPr lang="ru-RU" sz="1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766" y="5378677"/>
            <a:ext cx="8091377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Есть и ещё одно достопримечательное место в селе – это место </a:t>
            </a:r>
            <a:r>
              <a:rPr lang="ru-RU" sz="1400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Верхотомского</a:t>
            </a:r>
            <a:r>
              <a:rPr lang="ru-RU" sz="14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Острога. Оно находится сразу за территорией Верхотомской школы, на высоком берегу реки Томи. Предположительно в центре Острога </a:t>
            </a:r>
            <a:r>
              <a:rPr lang="ru-RU" sz="1400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верхотомские</a:t>
            </a:r>
            <a:r>
              <a:rPr lang="ru-RU" sz="14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школьники установили 5-метровый казачий деревянный крест, который был привезён в село по инициативе директора </a:t>
            </a:r>
            <a:r>
              <a:rPr lang="ru-RU" sz="1400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экомузея</a:t>
            </a:r>
            <a:r>
              <a:rPr lang="ru-RU" sz="14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заповедника «</a:t>
            </a:r>
            <a:r>
              <a:rPr lang="ru-RU" sz="1400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Тюльберский</a:t>
            </a:r>
            <a:r>
              <a:rPr lang="ru-RU" sz="14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городок» Валерия </a:t>
            </a:r>
            <a:r>
              <a:rPr lang="ru-RU" sz="1400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Макаровича</a:t>
            </a:r>
            <a:r>
              <a:rPr lang="ru-RU" sz="14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400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Кимеева</a:t>
            </a:r>
            <a:r>
              <a:rPr lang="ru-RU" sz="14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4" y="2200938"/>
            <a:ext cx="2264736" cy="3019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636" y="425301"/>
            <a:ext cx="2275367" cy="3400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14" y="2200938"/>
            <a:ext cx="2203014" cy="3019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37274" y="4104166"/>
            <a:ext cx="278572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Недавно недалеко от креста был установлен памятник Святой Великомученице Варваре – покровительнице шахтеров.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64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5" b="23406"/>
          <a:stretch/>
        </p:blipFill>
        <p:spPr>
          <a:xfrm>
            <a:off x="0" y="-10633"/>
            <a:ext cx="9144000" cy="68792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4464" y="325985"/>
            <a:ext cx="8489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инициативе педагогического состава Верхотомской общеобразовательной школы был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организован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Верхотомский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музей.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9813" y="964528"/>
            <a:ext cx="3017955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Разделы музея: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История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Верхотомского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села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Крестьянская Изба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Великая Отечественная Война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История Верхотомской школы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624" y="2545323"/>
            <a:ext cx="3246855" cy="2239599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32" y="2416315"/>
            <a:ext cx="1654875" cy="19901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7" y="2792158"/>
            <a:ext cx="2776072" cy="2798688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7" y="954798"/>
            <a:ext cx="2751258" cy="1642796"/>
          </a:xfrm>
          <a:prstGeom prst="rect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97" y="4544571"/>
            <a:ext cx="1665994" cy="2068882"/>
          </a:xfrm>
          <a:prstGeom prst="rect">
            <a:avLst/>
          </a:prstGeom>
          <a:ln w="57150">
            <a:solidFill>
              <a:srgbClr val="FFFBEF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40" y="4913270"/>
            <a:ext cx="1275137" cy="1700183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27" y="712380"/>
            <a:ext cx="1486850" cy="1740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16" y="4912377"/>
            <a:ext cx="1279832" cy="1706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67833" y="5869172"/>
            <a:ext cx="254923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Большая часть экспонатов собрана школьниками.</a:t>
            </a:r>
            <a:endParaRPr lang="ru-RU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09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7" b="23488"/>
          <a:stretch/>
        </p:blipFill>
        <p:spPr>
          <a:xfrm>
            <a:off x="0" y="-10391"/>
            <a:ext cx="9144000" cy="6868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9856" y="462395"/>
            <a:ext cx="302375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2011 году я впервые оказалась в </a:t>
            </a:r>
            <a:r>
              <a:rPr lang="ru-RU" sz="1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Верхотомке</a:t>
            </a:r>
            <a:r>
              <a:rPr lang="ru-RU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и сразу была очарована красотой этого места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874491" y="3129190"/>
            <a:ext cx="3656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с мужем приобрели дачный участок, каждое лето проживаем в селе, а в дальнейшем планируем перебраться сюда на постоянное место жительства.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005" y="4784253"/>
            <a:ext cx="442248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Сейчас к моей любви к красотам с. </a:t>
            </a:r>
            <a:r>
              <a:rPr lang="ru-RU" sz="1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Верхотомского</a:t>
            </a:r>
            <a:r>
              <a:rPr lang="ru-RU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добавились гордость и понимание исторического значения этого места, его поистине можно назвать местом силы. Историческим местом силы Кемеровского района!</a:t>
            </a:r>
            <a:endParaRPr lang="ru-RU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91" y="462395"/>
            <a:ext cx="3485284" cy="2613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9" y="1550037"/>
            <a:ext cx="4070190" cy="3052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537" y="4136130"/>
            <a:ext cx="3081192" cy="2310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8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5" b="23406"/>
          <a:stretch/>
        </p:blipFill>
        <p:spPr>
          <a:xfrm>
            <a:off x="0" y="-10633"/>
            <a:ext cx="9144000" cy="68792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30" y="311727"/>
            <a:ext cx="1778508" cy="2365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70038" y="311727"/>
            <a:ext cx="18720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гербе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Кемеровского района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символически изображен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Верхотомский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острог, пояс символизирует реку Томь, сноп – сельское хозяйство.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5583" y="311727"/>
            <a:ext cx="4675908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августе 1924 года в состав Кемеровского района из Верхотомской волости вошли д. Журавлева, Осиновка,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Елыкаева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Панина,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Силинский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Родионовский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Красный Яр. В состав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Щегловского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района из </a:t>
            </a:r>
            <a:r>
              <a:rPr lang="ru-RU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Верхотомской волости 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вошли: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Ягуново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Черемочкина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Таловка, Кобелева, Куро-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Искитим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Сухова, Давыдова, Мазурова, Камышева, Топки,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Дадеево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Ново-Ключевской, д.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Мозжуха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улус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Мозжухинский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Березовка,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Корчуганова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Комиссарова, Салтыкова, п.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Ягуновский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Пинагина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Шкуновский</a:t>
            </a:r>
            <a:endParaRPr lang="ru-RU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524" y="2862062"/>
            <a:ext cx="5727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Село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Верхотомское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настоящее время активно расширяется. С каждым годом строится все больше новых домов, пустые и заброшенные участки пропадают с улиц села.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территории села расположена спец. школа. Есть ДК, продуктовые магазины, почта, мед. пункт, администрация. В этом году откроет свои двери новый детский сад на 120 мест. А школа будет отремонтирована.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524" y="4247057"/>
            <a:ext cx="23032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2008 года работает ООО «Берег» (добыча песчано-гравийной смеси)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2011 году АНО АСК «Кузбасс» была зарегистрирована взлетно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посадочная площадка «Боровой»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04" y="4346438"/>
            <a:ext cx="3449782" cy="1878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969577" y="2665412"/>
            <a:ext cx="2841914" cy="35394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завершении хочу выразить благодарность всем тем, благодаря стараниям которых была собрана и сохранилась используемая мною информация. А это не одно поколение учащихся и педагогов Верхотомской школы. Спасибо администрации и работникам школы за открытость и отзывчивость, за то, что знакомят всех желающих с историей родного края.</a:t>
            </a:r>
            <a:endParaRPr lang="ru-RU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91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7" b="23568"/>
          <a:stretch/>
        </p:blipFill>
        <p:spPr>
          <a:xfrm>
            <a:off x="-74428" y="-87164"/>
            <a:ext cx="9345312" cy="70302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5" y="430830"/>
            <a:ext cx="4019717" cy="326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478482" y="398059"/>
            <a:ext cx="4239491" cy="32932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/>
              <a:t>Отправной точкой освоения Кузбасса принято считать основание города Томск в 1604 г. Уже в 1607-08 </a:t>
            </a:r>
            <a:r>
              <a:rPr lang="ru-RU" sz="1600" dirty="0" smtClean="0"/>
              <a:t>гг. </a:t>
            </a:r>
            <a:r>
              <a:rPr lang="ru-RU" sz="1600" dirty="0"/>
              <a:t>томский воевода отправляет первые вооруженные отряды вверх по Томи, чтобы обложить всех местных жителей ясаком (натуральный налог с народов Сибири и Севера, главным образом пушной). </a:t>
            </a:r>
            <a:r>
              <a:rPr lang="ru-RU" sz="1600" dirty="0" smtClean="0"/>
              <a:t>Однако, </a:t>
            </a:r>
            <a:r>
              <a:rPr lang="ru-RU" sz="1600" dirty="0"/>
              <a:t>достигнув верхнего </a:t>
            </a:r>
            <a:r>
              <a:rPr lang="ru-RU" sz="1600" dirty="0" err="1" smtClean="0"/>
              <a:t>Притомья</a:t>
            </a:r>
            <a:r>
              <a:rPr lang="ru-RU" sz="1600" dirty="0" smtClean="0"/>
              <a:t>, </a:t>
            </a:r>
            <a:r>
              <a:rPr lang="ru-RU" sz="1600" dirty="0"/>
              <a:t>вооруженные отряды столкнулись с ожесточенным сопротивлением местного населения (кыргызской, </a:t>
            </a:r>
            <a:r>
              <a:rPr lang="ru-RU" sz="1600" dirty="0" err="1"/>
              <a:t>телеутской</a:t>
            </a:r>
            <a:r>
              <a:rPr lang="ru-RU" sz="1600" dirty="0"/>
              <a:t> и </a:t>
            </a:r>
            <a:r>
              <a:rPr lang="ru-RU" sz="1600" dirty="0" err="1"/>
              <a:t>калмацкой</a:t>
            </a:r>
            <a:r>
              <a:rPr lang="ru-RU" sz="1600" dirty="0"/>
              <a:t> знати). Это заставило возвести на территории будущей Кемеровской области первый острог.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765" y="3875809"/>
            <a:ext cx="8259208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Острог – крепостное сооружение, позволявшее контролировать определенную территорию и заниматься сбором налогов с местного населения. Чаще всего остроги старались расположить на возвышенности, в месте слияния двух рек. Сначала строилось небольшое «зимовье» - оборонительный лагерь, имеющий стену, состоящую из заостренных кольев высотой 4-6 метров. Затем острог перестраивался, расширялся, а его стены оснащались оборонительными и дозорными башнями. Острог мог быть дополнен рвом и земляными насыпями. В архитектурном плане чаще всего имел четырехугольную форму. Внутри крепости возводились административные здания (воеводская, приказная, ясачная избы), складские и хозяйственные постройки, мастерские, баня, жилые дома, казармы, церковь или часовня, конюшни и загоны для скота. Со временем вокруг острога возникали поселения крестьян, и в том случае, если крепость имела важное стратегическое значение, она могла получить статус города.</a:t>
            </a:r>
          </a:p>
          <a:p>
            <a:r>
              <a:rPr lang="ru-RU" sz="1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Первые остроги на территории будущего Кузбасса появились в </a:t>
            </a:r>
            <a:r>
              <a:rPr lang="ru-RU" sz="14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17 в</a:t>
            </a:r>
            <a:r>
              <a:rPr lang="ru-RU" sz="1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Кузнецкий острог (</a:t>
            </a:r>
            <a:r>
              <a:rPr lang="ru-RU" sz="14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1615, с 1622 получил статус города и стал называться г. Кузнецк), </a:t>
            </a:r>
            <a:r>
              <a:rPr lang="ru-RU" sz="1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Сосновский острог (1657), </a:t>
            </a:r>
            <a:r>
              <a:rPr lang="ru-RU" sz="1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Верхотомский</a:t>
            </a:r>
            <a:r>
              <a:rPr lang="ru-RU" sz="1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(1665</a:t>
            </a:r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).</a:t>
            </a:r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280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62" b="30770"/>
          <a:stretch/>
        </p:blipFill>
        <p:spPr>
          <a:xfrm>
            <a:off x="0" y="-3031276"/>
            <a:ext cx="9144000" cy="9885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930" y="451369"/>
            <a:ext cx="2773889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Одним из приказчиков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Верхотомского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острога в начале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был потомок польского ссыльного, томский сын боярский Роман Жуковский, который в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1700 г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 главе отряда из 100 конных казаков пробился к осажденному киргизами Кузнецку и после ожесточенного сражения снял осаду с города.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2117" y="3630971"/>
            <a:ext cx="8489373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Верхотомский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острог стал первым поселением русских сибиряков в окрестностях </a:t>
            </a:r>
            <a:r>
              <a:rPr lang="ru-RU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Кемерова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Основан в 1665 году вверх по течению реки Томи на границе </a:t>
            </a:r>
            <a:r>
              <a:rPr lang="ru-RU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существовавших 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Томского и Кузнецкого уездов как военная крепость от набегов киргизов и калмыков. Через него проходила дорога из Томска в Кузнецк. Вскоре после возведения острог стал важным центром освоения земель в Среднем </a:t>
            </a:r>
            <a:r>
              <a:rPr lang="ru-RU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Притомье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По описанию академика Г.Ф</a:t>
            </a:r>
            <a:r>
              <a:rPr lang="ru-RU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Миллера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созданному в </a:t>
            </a:r>
            <a:r>
              <a:rPr lang="ru-RU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1734 г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.: «</a:t>
            </a:r>
            <a:r>
              <a:rPr lang="ru-RU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Верхотомский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острог, на восточном берегу Томи, в 94 верстах выше Сосновского острога. Построен в 7173, или 1665 году, и получил свое название от того, что расположен в верховьях Томи, на границе Кузнецкого уезда. Он находится на высокой горе и построен четырехугольным палисадом с боевой башней над воротами, которая снабжена одной медной полуфунтовой и одной чугунной двухфунтовой пушкой. В остроге находятся изба приказчика, судная изба и амбары. Вокруг </a:t>
            </a:r>
            <a:r>
              <a:rPr lang="ru-RU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становлены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рогатки и надолбы. Вне острога находятся частные дома вместе с церковью Вознесения господня».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2255" y="2818306"/>
            <a:ext cx="230015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на реку с исторического места расположения </a:t>
            </a:r>
            <a:r>
              <a:rPr lang="ru-RU" sz="1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Верхотомского</a:t>
            </a: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острога</a:t>
            </a:r>
            <a:endParaRPr lang="ru-RU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10" y="789709"/>
            <a:ext cx="5435953" cy="2665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87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3" b="23405"/>
          <a:stretch/>
        </p:blipFill>
        <p:spPr>
          <a:xfrm>
            <a:off x="0" y="-21265"/>
            <a:ext cx="9144000" cy="6889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"/>
          <a:stretch/>
        </p:blipFill>
        <p:spPr>
          <a:xfrm>
            <a:off x="2484047" y="128802"/>
            <a:ext cx="6499754" cy="6538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73122" y="952764"/>
            <a:ext cx="3345873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 </a:t>
            </a:r>
            <a:r>
              <a:rPr lang="ru-RU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Верхотомского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острога начиналось заселение крестьянами сибирских земель. В </a:t>
            </a:r>
            <a:r>
              <a:rPr lang="ru-RU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1670 г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в остроге числилось 29 пашенных крестьян, обрабатывающих 14,5 десятин казенной пашни. В 1672 году все население насчитывало 28 дворов, в 1690 году – 49 дворов, в 1703 году – 60.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123" y="3398046"/>
            <a:ext cx="3345873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первой половине </a:t>
            </a:r>
            <a:r>
              <a:rPr lang="en-US" sz="1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XVIII </a:t>
            </a:r>
            <a:r>
              <a:rPr lang="ru-RU" sz="1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в., как следует из описания Миллера, </a:t>
            </a:r>
            <a:r>
              <a:rPr lang="ru-RU" sz="14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Верхотомский</a:t>
            </a:r>
            <a:r>
              <a:rPr lang="ru-RU" sz="1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острог уже являлся важным административным центром седьмого дистрикта, насчитывающим 35 деревень, включая крупное монастырское село </a:t>
            </a:r>
            <a:r>
              <a:rPr lang="ru-RU" sz="14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Пача</a:t>
            </a:r>
            <a:r>
              <a:rPr lang="ru-RU" sz="1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с церковью Иоанна Предтечи. Среди первых учетных деревень переписью </a:t>
            </a:r>
            <a:r>
              <a:rPr lang="ru-RU" sz="14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1703 г</a:t>
            </a:r>
            <a:r>
              <a:rPr lang="ru-RU" sz="1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обозначены: деревня Щеглова, при устье реки Глубокой и Макарова. При правлении Екатерины </a:t>
            </a:r>
            <a:r>
              <a:rPr lang="en-US" sz="1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II</a:t>
            </a:r>
            <a:r>
              <a:rPr lang="ru-RU" sz="1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дистрикты преобразовались в слободы, </a:t>
            </a:r>
            <a:r>
              <a:rPr lang="ru-RU" sz="14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Верхотомская</a:t>
            </a:r>
            <a:r>
              <a:rPr lang="ru-RU" sz="1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слобода насчитывала 25 деревень.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8353" y="5429371"/>
            <a:ext cx="483781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В своем развитии этот острог прошел путь от военной крепости до обыкновенного земледельческого села. Во второй половине </a:t>
            </a:r>
            <a:r>
              <a:rPr lang="en-US" sz="1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XVIII</a:t>
            </a:r>
            <a:r>
              <a:rPr lang="ru-RU" sz="1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в. </a:t>
            </a:r>
            <a:r>
              <a:rPr lang="ru-RU" sz="16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это </a:t>
            </a:r>
            <a:r>
              <a:rPr lang="ru-RU" sz="1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поселение уже считалось обыкновенным селом</a:t>
            </a:r>
            <a:r>
              <a:rPr lang="ru-RU" sz="1600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116" y="1246997"/>
            <a:ext cx="3903307" cy="387789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252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6" presetClass="emph" presetSubtype="0" accel="50000" decel="2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5" b="23488"/>
          <a:stretch/>
        </p:blipFill>
        <p:spPr>
          <a:xfrm>
            <a:off x="0" y="-10633"/>
            <a:ext cx="9144000" cy="68686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9431" y="744035"/>
            <a:ext cx="2185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археологические раскопки на месте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Верхотомского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острога в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1959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47835" y="2860823"/>
            <a:ext cx="2584532" cy="33239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1997 г. </a:t>
            </a:r>
            <a:r>
              <a:rPr lang="ru-RU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была организована совместная экспедиция НГПИ и </a:t>
            </a:r>
            <a:r>
              <a:rPr lang="ru-RU" sz="1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КемГУ</a:t>
            </a:r>
            <a:r>
              <a:rPr lang="ru-RU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в целях археологической разведки на месте Сосновского, </a:t>
            </a:r>
            <a:r>
              <a:rPr lang="ru-RU" sz="1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Мунгатского</a:t>
            </a:r>
            <a:r>
              <a:rPr lang="ru-RU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и </a:t>
            </a:r>
            <a:r>
              <a:rPr lang="ru-RU" sz="1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Верхотомского</a:t>
            </a:r>
            <a:r>
              <a:rPr lang="ru-RU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острогов. По результатам раскопок была произведена их графическая реконструкция и предприняты экспериментальные архитектурные реконструкции оборонительного комплекса в составе </a:t>
            </a:r>
            <a:r>
              <a:rPr lang="ru-RU" sz="1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экомузея</a:t>
            </a:r>
            <a:r>
              <a:rPr lang="ru-RU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-заповедника «</a:t>
            </a:r>
            <a:r>
              <a:rPr lang="ru-RU" sz="1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Тюльберский</a:t>
            </a:r>
            <a:r>
              <a:rPr lang="ru-RU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городок».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1824" y="636928"/>
            <a:ext cx="2272718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Также полную реконструкцию острога можно увидеть в музее-заповеднике «Томская </a:t>
            </a:r>
            <a:r>
              <a:rPr lang="ru-RU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писаница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». Здесь острог возведен в полную величину.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07" y="276757"/>
            <a:ext cx="2998651" cy="24561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8" y="2452810"/>
            <a:ext cx="2663544" cy="3873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393" y="2719289"/>
            <a:ext cx="2551580" cy="3607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734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1" b="23241"/>
          <a:stretch/>
        </p:blipFill>
        <p:spPr>
          <a:xfrm>
            <a:off x="0" y="-63797"/>
            <a:ext cx="9144000" cy="69217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28288" y="296747"/>
            <a:ext cx="3792427" cy="3293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 1859 по 1911 гг. число жителей села </a:t>
            </a:r>
            <a:r>
              <a:rPr lang="ru-RU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Верхотомского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увеличилось до 1100 жителей и 192 хозяйств. Действовало несколько лавок, мельница и школа грамоты. Активно прибывающие с 1885 г. российские переселенцы - т.н. «</a:t>
            </a:r>
            <a:r>
              <a:rPr lang="ru-RU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посельга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» расселялись или по старожильческим деревням и селам Верхотомской волости, или, с разрешения начальства, образовали </a:t>
            </a:r>
            <a:r>
              <a:rPr lang="ru-RU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заселки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Воскресенский (1885 г.), </a:t>
            </a:r>
            <a:r>
              <a:rPr lang="ru-RU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Подъяковский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(1887 г.), </a:t>
            </a:r>
            <a:r>
              <a:rPr lang="ru-RU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Осиновский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(1890 г.) и Хмелевский (1892 г.).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28289" y="3692639"/>
            <a:ext cx="3792426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1882 г. в Верхотомской волости насчитывалось 5 селений, 31 деревня и 4 вновь образованных </a:t>
            </a:r>
            <a:r>
              <a:rPr lang="ru-RU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заселков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в которых проживало 4689 душ мужского и 4122 женского пола. Кроме хлебопашества и скотоводства некоторые семьи стали активно заниматься пчеловодством. Сохранялись также 4 «инородных» улуса.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5" y="261837"/>
            <a:ext cx="4529881" cy="625592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14036" y="5994539"/>
            <a:ext cx="3792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Многие из деревень и сел существуют до сих пор и образуют Кемеровский район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22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5" b="23406"/>
          <a:stretch/>
        </p:blipFill>
        <p:spPr>
          <a:xfrm>
            <a:off x="0" y="-10633"/>
            <a:ext cx="9144000" cy="68792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2367" y="620554"/>
            <a:ext cx="37199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Начало </a:t>
            </a:r>
            <a:r>
              <a: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XX </a:t>
            </a:r>
            <a:r>
              <a:rPr lang="ru-RU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</a:t>
            </a:r>
            <a:endParaRPr lang="ru-RU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sz="1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 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время Первой Мировой войны </a:t>
            </a:r>
            <a:r>
              <a:rPr lang="ru-RU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верхотомские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крестьяне ушли воевать и многие не вернулись с фронтов. А в 1917 году грянула революция. В селе власть в руки народа перешла мирным путем.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2049" y="620554"/>
            <a:ext cx="4210492" cy="47705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Но грянула гражданская война. В декабре 1918 года в Острог пришли колчаковцы, в основном это были </a:t>
            </a:r>
            <a:r>
              <a:rPr lang="ru-RU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белочехи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Колчаковцы отбирали у населения продукты, лошадей и мобилизовали крестьян в свою армию. Мужики убегали в тайгу, некоторые уходили в партизанские отряды. </a:t>
            </a:r>
            <a:r>
              <a:rPr lang="ru-RU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Белочехи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в селе буйствовали. Окончательно изгнали Колчака из нашего района в 1919 году. И в нашем селе была установлена Советская власть. Выбрали Совет депутатов, земля была поделена. Во главе совета встал Кремлёв Дмитрий </a:t>
            </a:r>
            <a:r>
              <a:rPr lang="ru-RU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Самсонович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В эти годы он был первым учителем в нашем селе, организовал комсомольскую организацию, вовлекая туда молодёжь. Первые комсомольцы села: </a:t>
            </a:r>
            <a:r>
              <a:rPr lang="ru-RU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Клоповы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Павел и Михаил, </a:t>
            </a:r>
            <a:r>
              <a:rPr lang="ru-RU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Чубасовы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Мария и Георгий, </a:t>
            </a:r>
            <a:r>
              <a:rPr lang="ru-RU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Шпанова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Герасимова Анна. Коммунисты: Котенков, </a:t>
            </a:r>
            <a:r>
              <a:rPr lang="ru-RU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Надеев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Ефремов.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67" y="2935074"/>
            <a:ext cx="3719946" cy="2452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19268" y="5545224"/>
            <a:ext cx="7705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октября 2008 года открыт памятник первому учителю деревни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Кремлёву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Дмитрию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Самсоновичу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1916 году его приняли в партию большевиков. В 1918 году был избран председателем образовавшегося ревкома Вознесенской волости. 3 ноября 1926 года был убит от пули кулака.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3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7" b="23159"/>
          <a:stretch/>
        </p:blipFill>
        <p:spPr>
          <a:xfrm>
            <a:off x="0" y="-53163"/>
            <a:ext cx="9144000" cy="69536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" y="108481"/>
            <a:ext cx="446543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Коллективизация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Накануне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1924 года село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Верхотомское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было центром Верхотомской волости в которую входило более 25 сел и деревень. 15 августа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Верхотомский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ВИК (волостной исполнительный комитет) был ликвидирован, а сёла Верхотомской волости вошли в Кемеровский и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Щегловский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районы. Началась коллективизация.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9219" y="2256325"/>
            <a:ext cx="4794206" cy="18466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1929 году решили объединиться в колхоз «Путь к социализму». Вступали только желающие, они сдавали скот, зерно, плуги, сено. Но в 1931 году колхоз распался на 3 колхоза. Образовались «Заря», «Красная горка», «Вперёд к социализму». В этом году в колхозы вступили почти все крестьяне. Первые председатели: Литвинов, Бутаков, Котенков, Клопов, </a:t>
            </a:r>
            <a:r>
              <a:rPr lang="ru-RU" sz="1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Шпанов</a:t>
            </a:r>
            <a:r>
              <a:rPr lang="ru-RU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В 1934 году все колхозы снова объединились, но проработали сообща только год</a:t>
            </a:r>
            <a:r>
              <a:rPr lang="ru-RU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98466" y="4215463"/>
            <a:ext cx="2537316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1935 году образовались колхозы: «Крепи оборону» и «Вперёд к социализму». До войны председателем колхоза был избран </a:t>
            </a:r>
            <a:r>
              <a:rPr lang="ru-RU" sz="1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Устиненко</a:t>
            </a:r>
            <a:r>
              <a:rPr lang="ru-RU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Пётр Романович, ему было только 26 лет, но люди его уважали и доверили ему этот пост. Колхоз креп, становился зажиточным.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333" y="333861"/>
            <a:ext cx="3655184" cy="1809985"/>
          </a:xfrm>
          <a:prstGeom prst="rect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6" y="1869302"/>
            <a:ext cx="3407024" cy="2454320"/>
          </a:xfrm>
          <a:prstGeom prst="rect">
            <a:avLst/>
          </a:prstGeom>
          <a:ln w="38100">
            <a:solidFill>
              <a:srgbClr val="FFFBE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48" y="4206138"/>
            <a:ext cx="1378128" cy="24690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3" y="4500256"/>
            <a:ext cx="3290067" cy="2174894"/>
          </a:xfrm>
          <a:prstGeom prst="rect">
            <a:avLst/>
          </a:prstGeom>
          <a:ln w="38100">
            <a:solidFill>
              <a:srgbClr val="FFFBE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23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868</TotalTime>
  <Words>2836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Kanc1</cp:lastModifiedBy>
  <cp:revision>75</cp:revision>
  <cp:lastPrinted>2021-04-17T08:10:12Z</cp:lastPrinted>
  <dcterms:created xsi:type="dcterms:W3CDTF">2021-04-16T10:13:25Z</dcterms:created>
  <dcterms:modified xsi:type="dcterms:W3CDTF">2021-05-17T03:49:39Z</dcterms:modified>
</cp:coreProperties>
</file>