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9" r:id="rId2"/>
    <p:sldId id="260" r:id="rId3"/>
    <p:sldId id="270" r:id="rId4"/>
    <p:sldId id="271" r:id="rId5"/>
    <p:sldId id="278" r:id="rId6"/>
    <p:sldId id="272" r:id="rId7"/>
    <p:sldId id="274" r:id="rId8"/>
    <p:sldId id="273" r:id="rId9"/>
    <p:sldId id="277" r:id="rId10"/>
    <p:sldId id="276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F"/>
    <a:srgbClr val="0B1322"/>
    <a:srgbClr val="142440"/>
    <a:srgbClr val="0071B9"/>
    <a:srgbClr val="46A5DA"/>
    <a:srgbClr val="7FCEF4"/>
    <a:srgbClr val="1D4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2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3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3E736-5812-4DC2-B19E-42A02D0B21D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14A95-8937-4361-A968-81BE03984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1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83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53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0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5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92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06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98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7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5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9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2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26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Заявка на конкурс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03386" y="1107971"/>
            <a:ext cx="7406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ru-RU" dirty="0">
                <a:ln w="0"/>
                <a:cs typeface="Times New Roman" panose="02020603050405020304" pitchFamily="18" charset="0"/>
              </a:rPr>
              <a:t>Название конкурса: </a:t>
            </a:r>
            <a:r>
              <a:rPr lang="en-US" dirty="0">
                <a:ln w="0"/>
                <a:cs typeface="Times New Roman" panose="02020603050405020304" pitchFamily="18" charset="0"/>
              </a:rPr>
              <a:t>III</a:t>
            </a:r>
            <a:r>
              <a:rPr lang="ru-RU" dirty="0">
                <a:ln w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Городской </a:t>
            </a:r>
            <a:r>
              <a:rPr lang="ru-RU" dirty="0">
                <a:ln w="0"/>
                <a:cs typeface="Times New Roman" panose="02020603050405020304" pitchFamily="18" charset="0"/>
              </a:rPr>
              <a:t>проект «Люди, события, факты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…»</a:t>
            </a:r>
          </a:p>
          <a:p>
            <a:pPr indent="266700"/>
            <a:r>
              <a:rPr lang="ru-RU" dirty="0" smtClean="0">
                <a:ln w="0"/>
                <a:cs typeface="Times New Roman" panose="02020603050405020304" pitchFamily="18" charset="0"/>
              </a:rPr>
              <a:t>Номинация</a:t>
            </a:r>
            <a:r>
              <a:rPr lang="ru-RU" dirty="0">
                <a:ln w="0"/>
                <a:cs typeface="Times New Roman" panose="02020603050405020304" pitchFamily="18" charset="0"/>
              </a:rPr>
              <a:t>: «Династия – начало истории…»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3385" y="4953167"/>
            <a:ext cx="8050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ru-RU" b="1" dirty="0">
                <a:ln w="0"/>
                <a:cs typeface="Times New Roman" panose="02020603050405020304" pitchFamily="18" charset="0"/>
              </a:rPr>
              <a:t>ПАО «Кокс»</a:t>
            </a:r>
          </a:p>
          <a:p>
            <a:pPr indent="266700"/>
            <a:r>
              <a:rPr lang="ru-RU" b="1" dirty="0">
                <a:ln w="0"/>
                <a:cs typeface="Times New Roman" panose="02020603050405020304" pitchFamily="18" charset="0"/>
              </a:rPr>
              <a:t>Авторский состав проекта: </a:t>
            </a:r>
          </a:p>
          <a:p>
            <a:pPr indent="266700"/>
            <a:r>
              <a:rPr lang="ru-RU" b="1" dirty="0">
                <a:ln w="0"/>
                <a:cs typeface="Times New Roman" panose="02020603050405020304" pitchFamily="18" charset="0"/>
              </a:rPr>
              <a:t>Булаевская М.Б. </a:t>
            </a:r>
            <a:r>
              <a:rPr lang="ru-RU" dirty="0">
                <a:ln w="0"/>
                <a:cs typeface="Times New Roman" panose="02020603050405020304" pitchFamily="18" charset="0"/>
              </a:rPr>
              <a:t>– директор по персоналу и социальным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вопросам</a:t>
            </a:r>
          </a:p>
          <a:p>
            <a:pPr indent="266700"/>
            <a:r>
              <a:rPr lang="ru-RU" b="1" dirty="0" smtClean="0">
                <a:ln w="0"/>
                <a:cs typeface="Times New Roman" panose="02020603050405020304" pitchFamily="18" charset="0"/>
              </a:rPr>
              <a:t>Субботин </a:t>
            </a:r>
            <a:r>
              <a:rPr lang="ru-RU" b="1" dirty="0">
                <a:ln w="0"/>
                <a:cs typeface="Times New Roman" panose="02020603050405020304" pitchFamily="18" charset="0"/>
              </a:rPr>
              <a:t>С.П. </a:t>
            </a:r>
            <a:r>
              <a:rPr lang="ru-RU" dirty="0">
                <a:ln w="0"/>
                <a:cs typeface="Times New Roman" panose="02020603050405020304" pitchFamily="18" charset="0"/>
              </a:rPr>
              <a:t>–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cs typeface="Times New Roman" panose="02020603050405020304" pitchFamily="18" charset="0"/>
              </a:rPr>
              <a:t>директор по науке и инновационным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технологиям</a:t>
            </a:r>
          </a:p>
          <a:p>
            <a:pPr indent="266700"/>
            <a:r>
              <a:rPr lang="ru-RU" b="1" dirty="0" smtClean="0">
                <a:ln w="0"/>
                <a:cs typeface="Times New Roman" panose="02020603050405020304" pitchFamily="18" charset="0"/>
              </a:rPr>
              <a:t>Клещева </a:t>
            </a:r>
            <a:r>
              <a:rPr lang="ru-RU" b="1" dirty="0">
                <a:ln w="0"/>
                <a:cs typeface="Times New Roman" panose="02020603050405020304" pitchFamily="18" charset="0"/>
              </a:rPr>
              <a:t>Т.Ю. </a:t>
            </a:r>
            <a:r>
              <a:rPr lang="ru-RU" dirty="0">
                <a:ln w="0"/>
                <a:cs typeface="Times New Roman" panose="02020603050405020304" pitchFamily="18" charset="0"/>
              </a:rPr>
              <a:t>– начальник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УИОС</a:t>
            </a:r>
            <a:endParaRPr lang="ru-RU" dirty="0">
              <a:ln w="0"/>
              <a:cs typeface="Times New Roman" panose="02020603050405020304" pitchFamily="18" charset="0"/>
            </a:endParaRPr>
          </a:p>
          <a:p>
            <a:pPr indent="266700"/>
            <a:r>
              <a:rPr lang="ru-RU" b="1" dirty="0">
                <a:ln w="0"/>
                <a:cs typeface="Times New Roman" panose="02020603050405020304" pitchFamily="18" charset="0"/>
              </a:rPr>
              <a:t>Сокотухин Д.А. </a:t>
            </a:r>
            <a:r>
              <a:rPr lang="ru-RU" dirty="0">
                <a:ln w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художник-конструктор (дизайнер)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659124" y="2731097"/>
            <a:ext cx="674151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Династии - опора завода, </a:t>
            </a:r>
          </a:p>
          <a:p>
            <a:pPr algn="ctr"/>
            <a:r>
              <a:rPr lang="ru-RU" sz="33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его прошлое, настоящее </a:t>
            </a:r>
          </a:p>
          <a:p>
            <a:pPr algn="ctr"/>
            <a:r>
              <a:rPr lang="ru-RU" sz="33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будущее…</a:t>
            </a:r>
            <a:endParaRPr lang="ru-RU" sz="3300" b="1" dirty="0">
              <a:solidFill>
                <a:srgbClr val="0065A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4601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Цели проекта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5" y="1058262"/>
            <a:ext cx="1713499" cy="24911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5" y="3765732"/>
            <a:ext cx="1717256" cy="24966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335522" y="1272742"/>
            <a:ext cx="537569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Сохранение, поддержание и развитие семейных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трудовых 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традиций ПАО «Кокс»;</a:t>
            </a:r>
          </a:p>
          <a:p>
            <a:pPr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Укрепление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авторитета человека труда и формирование позитивного общественного 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мнения;</a:t>
            </a:r>
          </a:p>
          <a:p>
            <a:pPr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Ориентация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молодого поколения 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на продолжение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семейных трудовых 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традиций;</a:t>
            </a:r>
          </a:p>
          <a:p>
            <a:pPr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оспитание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у молодежи уважительного отношения к 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труду;</a:t>
            </a:r>
          </a:p>
          <a:p>
            <a:pPr>
              <a:spcAft>
                <a:spcPts val="0"/>
              </a:spcAft>
            </a:pPr>
            <a:endParaRPr lang="ru-RU" sz="20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Поощрение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представителей трудовых династий.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97701" y="1334771"/>
            <a:ext cx="675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807058" y="2311892"/>
            <a:ext cx="675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797701" y="3507214"/>
            <a:ext cx="675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797701" y="4407788"/>
            <a:ext cx="675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807057" y="5326798"/>
            <a:ext cx="675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74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514601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9144000" cy="280034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rgbClr val="142440"/>
              </a:gs>
              <a:gs pos="43000">
                <a:srgbClr val="1D4971"/>
              </a:gs>
              <a:gs pos="72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1438" y="3328568"/>
            <a:ext cx="89611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Контактные данные: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Клещева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Татьяна Юрьевна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начальник УИОС</a:t>
            </a:r>
          </a:p>
          <a:p>
            <a:pPr algn="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650021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Кемерово, ул. 1-я Стахановская, 6</a:t>
            </a:r>
          </a:p>
          <a:p>
            <a:pPr algn="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kleshcheva_tiu@metholding.com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ru-RU" sz="1400" dirty="0" smtClean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ru-RU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Телефоны для связи</a:t>
            </a:r>
          </a:p>
          <a:p>
            <a:pPr algn="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(3842) 57-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(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905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069-95-84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924550"/>
            <a:ext cx="9143999" cy="93345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6394" y="3703651"/>
            <a:ext cx="244027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43"/>
          <a:stretch/>
        </p:blipFill>
        <p:spPr>
          <a:xfrm>
            <a:off x="0" y="471515"/>
            <a:ext cx="9144000" cy="2213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2389201" y="3657022"/>
            <a:ext cx="2440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rgbClr val="142440"/>
              </a:gs>
              <a:gs pos="43000">
                <a:srgbClr val="1D4971"/>
              </a:gs>
              <a:gs pos="72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32548" r="4405" b="27061"/>
          <a:stretch/>
        </p:blipFill>
        <p:spPr>
          <a:xfrm>
            <a:off x="0" y="-1"/>
            <a:ext cx="9144000" cy="2962338"/>
          </a:xfrm>
          <a:prstGeom prst="rect">
            <a:avLst/>
          </a:prstGeom>
          <a:effectLst>
            <a:reflection blurRad="88900" stA="52000" endPos="20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754766" y="5685734"/>
            <a:ext cx="6340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информации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общественных связей ПАО «Кокс»</a:t>
            </a:r>
          </a:p>
          <a:p>
            <a:pPr algn="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(Входит в Промышленно-металлургический холдинг)</a:t>
            </a:r>
            <a:endParaRPr lang="ru-RU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ru-RU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3664" y="3728638"/>
            <a:ext cx="674151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Династии</a:t>
            </a:r>
            <a:r>
              <a:rPr lang="ru-RU" sz="3300" b="1" dirty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33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опора завода, его прошлое, настоящее и будущее…</a:t>
            </a:r>
            <a:endParaRPr lang="ru-RU" sz="33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7CE9199-1DD8-4314-9C7F-96B9FAEC4033}"/>
              </a:ext>
            </a:extLst>
          </p:cNvPr>
          <p:cNvGrpSpPr/>
          <p:nvPr/>
        </p:nvGrpSpPr>
        <p:grpSpPr>
          <a:xfrm>
            <a:off x="927007" y="-1068059"/>
            <a:ext cx="13728729" cy="1718954"/>
            <a:chOff x="-4584727" y="6393990"/>
            <a:chExt cx="13728729" cy="171895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B2C233-8FB8-4BC4-8278-E747781DE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55525" y="3824467"/>
              <a:ext cx="1718953" cy="6858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EA7EF37-129E-465A-B20B-7F7BBE6C7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015204" y="3824468"/>
              <a:ext cx="1718953" cy="68580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4" b="32917"/>
          <a:stretch/>
        </p:blipFill>
        <p:spPr>
          <a:xfrm>
            <a:off x="0" y="-30778"/>
            <a:ext cx="9144000" cy="36587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0372" y="-64131"/>
            <a:ext cx="1602683" cy="5300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E99865E-BDDE-4836-8062-01F89D592B85}"/>
              </a:ext>
            </a:extLst>
          </p:cNvPr>
          <p:cNvGrpSpPr/>
          <p:nvPr/>
        </p:nvGrpSpPr>
        <p:grpSpPr>
          <a:xfrm>
            <a:off x="-12311853" y="-1068060"/>
            <a:ext cx="21455853" cy="2007859"/>
            <a:chOff x="-4584727" y="6393990"/>
            <a:chExt cx="13728729" cy="171895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94FFCD-6721-45A5-9F49-E3120119A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55525" y="3824467"/>
              <a:ext cx="1718953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E8C0D83-0866-4BC9-B86A-F2CA3877E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015204" y="3824468"/>
              <a:ext cx="1718953" cy="6858000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1" y="3605845"/>
            <a:ext cx="117611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98556" y="10343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0065A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Традиции предприятия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07" y="4963508"/>
            <a:ext cx="3066655" cy="18944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0132" y="993755"/>
            <a:ext cx="7559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B1322"/>
                </a:solidFill>
              </a:rPr>
              <a:t>Династии в </a:t>
            </a:r>
            <a:r>
              <a:rPr lang="ru-RU" sz="1600" dirty="0" smtClean="0">
                <a:solidFill>
                  <a:srgbClr val="0B1322"/>
                </a:solidFill>
              </a:rPr>
              <a:t>любой сфере деятельности </a:t>
            </a:r>
            <a:r>
              <a:rPr lang="ru-RU" sz="1600" dirty="0">
                <a:solidFill>
                  <a:srgbClr val="0B1322"/>
                </a:solidFill>
              </a:rPr>
              <a:t>вызывают уважение. Преемственность традиций, сопричастность к общему делу и высокая ответственность - именно эти черты характерны для тех, кто из поколения в поколение остается верен </a:t>
            </a:r>
            <a:r>
              <a:rPr lang="ru-RU" sz="1600" dirty="0" smtClean="0">
                <a:solidFill>
                  <a:srgbClr val="0B1322"/>
                </a:solidFill>
              </a:rPr>
              <a:t>профессии, передавая опыт от родителей детям. </a:t>
            </a:r>
            <a:r>
              <a:rPr lang="ru-RU" sz="1600" dirty="0">
                <a:solidFill>
                  <a:srgbClr val="0B1322"/>
                </a:solidFill>
              </a:rPr>
              <a:t>Особенно много династий на крупных производственных предприятиях</a:t>
            </a:r>
            <a:r>
              <a:rPr lang="ru-RU" sz="1600" dirty="0" smtClean="0">
                <a:solidFill>
                  <a:srgbClr val="0B1322"/>
                </a:solidFill>
              </a:rPr>
              <a:t>. Одним из таких в городе Кемерово является ПАО «Кокс».</a:t>
            </a:r>
          </a:p>
          <a:p>
            <a:endParaRPr lang="ru-RU" sz="1600" dirty="0">
              <a:solidFill>
                <a:srgbClr val="142440"/>
              </a:solidFill>
            </a:endParaRPr>
          </a:p>
          <a:p>
            <a:r>
              <a:rPr lang="ru-RU" sz="1600" dirty="0" smtClean="0">
                <a:solidFill>
                  <a:srgbClr val="142440"/>
                </a:solidFill>
              </a:rPr>
              <a:t>Предприятие доказало, что связанные </a:t>
            </a:r>
            <a:r>
              <a:rPr lang="ru-RU" sz="1600" dirty="0">
                <a:solidFill>
                  <a:srgbClr val="142440"/>
                </a:solidFill>
              </a:rPr>
              <a:t>родственными узами, работники стараются </a:t>
            </a:r>
            <a:r>
              <a:rPr lang="ru-RU" sz="1600" dirty="0" smtClean="0">
                <a:solidFill>
                  <a:srgbClr val="142440"/>
                </a:solidFill>
              </a:rPr>
              <a:t>прославлять </a:t>
            </a:r>
            <a:r>
              <a:rPr lang="ru-RU" sz="1600" dirty="0">
                <a:solidFill>
                  <a:srgbClr val="142440"/>
                </a:solidFill>
              </a:rPr>
              <a:t>честь </a:t>
            </a:r>
            <a:r>
              <a:rPr lang="ru-RU" sz="1600" dirty="0" smtClean="0">
                <a:solidFill>
                  <a:srgbClr val="142440"/>
                </a:solidFill>
              </a:rPr>
              <a:t>фамилии и семьи, как правило, проявляют большое трудолюбие</a:t>
            </a:r>
            <a:r>
              <a:rPr lang="ru-RU" sz="1600" dirty="0">
                <a:solidFill>
                  <a:srgbClr val="142440"/>
                </a:solidFill>
              </a:rPr>
              <a:t>, </a:t>
            </a:r>
            <a:r>
              <a:rPr lang="ru-RU" sz="1600" dirty="0" smtClean="0">
                <a:solidFill>
                  <a:srgbClr val="142440"/>
                </a:solidFill>
              </a:rPr>
              <a:t>старательность, порядочность </a:t>
            </a:r>
            <a:r>
              <a:rPr lang="ru-RU" sz="1600" dirty="0">
                <a:solidFill>
                  <a:srgbClr val="142440"/>
                </a:solidFill>
              </a:rPr>
              <a:t>и добросовестность</a:t>
            </a:r>
            <a:r>
              <a:rPr lang="ru-RU" sz="1600" dirty="0" smtClean="0">
                <a:solidFill>
                  <a:srgbClr val="14244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51357" y="3651333"/>
            <a:ext cx="256753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700" b="1" dirty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09564" y="3866420"/>
            <a:ext cx="51941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42440"/>
                </a:solidFill>
              </a:rPr>
              <a:t>В ПАО «Кокс», история которого насчитывает почти 100 лет </a:t>
            </a:r>
            <a:r>
              <a:rPr lang="ru-RU" sz="1600" dirty="0" smtClean="0">
                <a:solidFill>
                  <a:srgbClr val="142440"/>
                </a:solidFill>
              </a:rPr>
              <a:t>(со 2 </a:t>
            </a:r>
            <a:r>
              <a:rPr lang="ru-RU" sz="1600" dirty="0">
                <a:solidFill>
                  <a:srgbClr val="142440"/>
                </a:solidFill>
              </a:rPr>
              <a:t>марта 1924 года), </a:t>
            </a:r>
            <a:r>
              <a:rPr lang="ru-RU" sz="1600" dirty="0" smtClean="0">
                <a:solidFill>
                  <a:srgbClr val="142440"/>
                </a:solidFill>
              </a:rPr>
              <a:t>сегодня работают </a:t>
            </a:r>
            <a:r>
              <a:rPr lang="ru-RU" sz="1600" dirty="0">
                <a:solidFill>
                  <a:srgbClr val="142440"/>
                </a:solidFill>
              </a:rPr>
              <a:t>70 трудовых </a:t>
            </a:r>
            <a:r>
              <a:rPr lang="ru-RU" sz="1600" dirty="0" smtClean="0">
                <a:solidFill>
                  <a:srgbClr val="142440"/>
                </a:solidFill>
              </a:rPr>
              <a:t>династий (ежегодно ведется реестр династий). </a:t>
            </a:r>
          </a:p>
          <a:p>
            <a:endParaRPr lang="ru-RU" sz="1600" dirty="0">
              <a:solidFill>
                <a:srgbClr val="142440"/>
              </a:solidFill>
            </a:endParaRPr>
          </a:p>
          <a:p>
            <a:r>
              <a:rPr lang="ru-RU" sz="1600" dirty="0" smtClean="0">
                <a:solidFill>
                  <a:srgbClr val="142440"/>
                </a:solidFill>
              </a:rPr>
              <a:t>Несомненно, они </a:t>
            </a:r>
            <a:r>
              <a:rPr lang="ru-RU" sz="1600" dirty="0">
                <a:solidFill>
                  <a:srgbClr val="142440"/>
                </a:solidFill>
              </a:rPr>
              <a:t>являются гордостью предприятия, ведь биографии людей, история каждой семьи - это и история </a:t>
            </a:r>
            <a:r>
              <a:rPr lang="ru-RU" sz="1600" dirty="0" smtClean="0">
                <a:solidFill>
                  <a:srgbClr val="142440"/>
                </a:solidFill>
              </a:rPr>
              <a:t>завода с момента </a:t>
            </a:r>
            <a:r>
              <a:rPr lang="ru-RU" sz="1600" dirty="0">
                <a:solidFill>
                  <a:srgbClr val="142440"/>
                </a:solidFill>
              </a:rPr>
              <a:t>его создания и до сегодняшних дней.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2412" y="5220926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24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рудовых</a:t>
            </a:r>
          </a:p>
          <a:p>
            <a:r>
              <a:rPr lang="ru-RU" sz="24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династий</a:t>
            </a:r>
            <a:endParaRPr lang="ru-RU" sz="2400" b="1" dirty="0">
              <a:solidFill>
                <a:srgbClr val="0065A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5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31007" y="-10343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1755" y="317860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Критерии династии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9508" y="1329220"/>
            <a:ext cx="43453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Трудовой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династией ПАО «Кокс»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признаются члены одной семьи и их близкие родственники в количестве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3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и более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человек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- последователей семейной традиции, занятые в настоящее время или ранее осуществлявшие свою трудовую деятельность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на заводе.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Суммарный общий трудовой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стаж должен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быть не менее 50 лет.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51193" y="4193691"/>
            <a:ext cx="65983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Трудовая династия формируется из потомков основателя трудовой династии по прямой нисходящей линии: дети, внуки и правнуки (в том числе усыновленные в установленном действующим законодательством порядке). 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342900"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342900">
              <a:spcAft>
                <a:spcPts val="0"/>
              </a:spcAft>
            </a:pP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В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состав трудовой династии также включаются супруг (супруга) основателя трудовой династии, супруг (супруга) детей, внуков и правнуков основателя трудовой династии.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042"/>
            <a:ext cx="3903011" cy="29037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0910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31007" y="-10343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1755" y="317860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Династии в цифрах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1985" y="887553"/>
            <a:ext cx="6120921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60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династий всего:</a:t>
            </a:r>
          </a:p>
          <a:p>
            <a:pPr indent="342900" algn="just">
              <a:spcAft>
                <a:spcPts val="0"/>
              </a:spcAft>
            </a:pP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342900" algn="just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</a:t>
            </a:r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династий имеют общий трудовой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стаж</a:t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                                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более 100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лет,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</a:t>
            </a:r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династии от 50 до 100 лет.</a:t>
            </a:r>
          </a:p>
          <a:p>
            <a:pPr indent="342900" algn="just">
              <a:spcAft>
                <a:spcPts val="0"/>
              </a:spcAft>
            </a:pP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sz="60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460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членов династий работали в ПАО «Кокс»:</a:t>
            </a:r>
          </a:p>
          <a:p>
            <a:pPr indent="342900" algn="just">
              <a:spcAft>
                <a:spcPts val="0"/>
              </a:spcAft>
            </a:pP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из них </a:t>
            </a:r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220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трудятся сейчас,</a:t>
            </a:r>
          </a:p>
          <a:p>
            <a:pPr indent="342900" algn="just">
              <a:spcAft>
                <a:spcPts val="0"/>
              </a:spcAft>
            </a:pPr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</a:t>
            </a:r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240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работали ранее на предприятии.</a:t>
            </a:r>
          </a:p>
          <a:p>
            <a:pPr indent="342900" algn="just"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292"/>
            <a:ext cx="3021522" cy="20068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48478"/>
            <a:ext cx="3023806" cy="20300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499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4601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Династии-рекордсмены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613563" y="1804504"/>
            <a:ext cx="42478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dirty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486</a:t>
            </a:r>
            <a:r>
              <a:rPr lang="ru-RU" sz="2800" b="1" dirty="0" smtClean="0">
                <a:solidFill>
                  <a:srgbClr val="0065AF"/>
                </a:solidFill>
              </a:rPr>
              <a:t> лет </a:t>
            </a:r>
            <a:r>
              <a:rPr lang="ru-RU" sz="3600" b="1" dirty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ru-RU" sz="2800" b="1" dirty="0" smtClean="0">
                <a:solidFill>
                  <a:srgbClr val="0065AF"/>
                </a:solidFill>
              </a:rPr>
              <a:t> месяцев </a:t>
            </a:r>
            <a:r>
              <a:rPr lang="ru-RU" sz="2800" dirty="0" smtClean="0">
                <a:solidFill>
                  <a:srgbClr val="0065AF"/>
                </a:solidFill>
              </a:rPr>
              <a:t>– </a:t>
            </a:r>
            <a:r>
              <a:rPr lang="ru-RU" sz="2800" dirty="0" smtClean="0"/>
              <a:t>общий трудовой стаж </a:t>
            </a:r>
            <a:r>
              <a:rPr lang="en-US" sz="3600" b="1" dirty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2800" dirty="0" smtClean="0">
                <a:solidFill>
                  <a:srgbClr val="0065AF"/>
                </a:solidFill>
              </a:rPr>
              <a:t> </a:t>
            </a:r>
            <a:r>
              <a:rPr lang="ru-RU" sz="2800" dirty="0" smtClean="0">
                <a:solidFill>
                  <a:srgbClr val="0065AF"/>
                </a:solidFill>
              </a:rPr>
              <a:t> </a:t>
            </a:r>
            <a:r>
              <a:rPr lang="ru-RU" sz="2800" dirty="0" smtClean="0"/>
              <a:t>представителей династии </a:t>
            </a:r>
            <a:r>
              <a:rPr lang="ru-RU" sz="2800" dirty="0" err="1" smtClean="0"/>
              <a:t>Овчинниковых</a:t>
            </a:r>
            <a:r>
              <a:rPr lang="ru-RU" sz="2800" dirty="0" smtClean="0"/>
              <a:t>. На сегодня именно эта семья имеет рекорд по продолжительности работы на предприятии.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0" y="1136521"/>
            <a:ext cx="3832489" cy="55718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8792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4601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21418" y="1058122"/>
            <a:ext cx="783017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/>
              <a:t>Больше всего, а именно </a:t>
            </a:r>
            <a:r>
              <a:rPr lang="ru-RU" sz="36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ru-RU" sz="2800" dirty="0"/>
              <a:t>, </a:t>
            </a:r>
            <a:r>
              <a:rPr lang="ru-RU" sz="2800" dirty="0" smtClean="0"/>
              <a:t>представителей семьи </a:t>
            </a:r>
            <a:r>
              <a:rPr lang="ru-RU" sz="2800" dirty="0" err="1" smtClean="0"/>
              <a:t>Зубицких</a:t>
            </a:r>
            <a:r>
              <a:rPr lang="ru-RU" sz="2800" dirty="0" smtClean="0"/>
              <a:t> трудились в ПАО «Кокс». Их общий трудовой стаж на данный момент составляет  </a:t>
            </a:r>
            <a:r>
              <a:rPr lang="ru-RU" sz="3600" b="1" dirty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437</a:t>
            </a:r>
            <a:r>
              <a:rPr lang="ru-RU" sz="2800" b="1" dirty="0" smtClean="0"/>
              <a:t> </a:t>
            </a:r>
            <a:r>
              <a:rPr lang="ru-RU" sz="2800" dirty="0" smtClean="0"/>
              <a:t>лет. Сегодня на предприятии трудится </a:t>
            </a:r>
            <a:r>
              <a:rPr lang="ru-RU" sz="3600" b="1" dirty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ru-RU" sz="2800" b="1" dirty="0" smtClean="0"/>
              <a:t> </a:t>
            </a:r>
            <a:r>
              <a:rPr lang="ru-RU" sz="2800" dirty="0" smtClean="0"/>
              <a:t>представителей этой семьи. 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Династии-рекордсмены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07" y="3684566"/>
            <a:ext cx="4408741" cy="29741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5594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4601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90" y="4963508"/>
            <a:ext cx="3066655" cy="1894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Поздравление династий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7" b="12808"/>
          <a:stretch/>
        </p:blipFill>
        <p:spPr>
          <a:xfrm>
            <a:off x="4599086" y="929118"/>
            <a:ext cx="4041893" cy="18338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1058113" y="1238119"/>
            <a:ext cx="3419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142440"/>
                </a:solidFill>
              </a:rPr>
              <a:t>Ко Дню труда (1 мая) все династии предприятия получают памятные подарки и открытки от руководства предприятия. </a:t>
            </a:r>
          </a:p>
          <a:p>
            <a:endParaRPr lang="ru-RU" sz="1600" dirty="0" smtClean="0">
              <a:solidFill>
                <a:srgbClr val="142440"/>
              </a:solidFill>
            </a:endParaRPr>
          </a:p>
          <a:p>
            <a:endParaRPr lang="ru-RU" sz="1600" dirty="0" smtClean="0">
              <a:solidFill>
                <a:srgbClr val="14244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27256" y="4629268"/>
            <a:ext cx="36831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142440"/>
                </a:solidFill>
              </a:rPr>
              <a:t>Быть представителем династии в ПАО «Кокс» почетно. Видя стабильность предприятия и заботу о своих сотрудниках, главы династий стараются привести на завод своих внуков и детей, создавая при этом фундамент успеха предприятия.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0504" r="21000" b="11743"/>
          <a:stretch/>
        </p:blipFill>
        <p:spPr>
          <a:xfrm>
            <a:off x="5662174" y="2422262"/>
            <a:ext cx="3139991" cy="19699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5" y="4392218"/>
            <a:ext cx="3434613" cy="228998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058113" y="290185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142440"/>
                </a:solidFill>
              </a:rPr>
              <a:t>Ко Дню завода </a:t>
            </a:r>
            <a:r>
              <a:rPr lang="ru-RU" sz="1600" dirty="0" smtClean="0">
                <a:solidFill>
                  <a:srgbClr val="142440"/>
                </a:solidFill>
              </a:rPr>
              <a:t>династии </a:t>
            </a:r>
            <a:r>
              <a:rPr lang="ru-RU" sz="1600" dirty="0">
                <a:solidFill>
                  <a:srgbClr val="142440"/>
                </a:solidFill>
              </a:rPr>
              <a:t>награждаются памятными чайными сервизами и </a:t>
            </a:r>
            <a:r>
              <a:rPr lang="ru-RU" sz="1600" dirty="0" smtClean="0">
                <a:solidFill>
                  <a:srgbClr val="142440"/>
                </a:solidFill>
              </a:rPr>
              <a:t>благодарственными письмами </a:t>
            </a:r>
            <a:r>
              <a:rPr lang="ru-RU" sz="1600" dirty="0">
                <a:solidFill>
                  <a:srgbClr val="142440"/>
                </a:solidFill>
              </a:rPr>
              <a:t>от </a:t>
            </a:r>
            <a:r>
              <a:rPr lang="ru-RU" sz="1600" dirty="0" smtClean="0">
                <a:solidFill>
                  <a:srgbClr val="142440"/>
                </a:solidFill>
              </a:rPr>
              <a:t>руководства завода.</a:t>
            </a:r>
            <a:endParaRPr lang="ru-RU" sz="1600" dirty="0">
              <a:solidFill>
                <a:srgbClr val="1424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4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38893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Публикации о династиях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43" y="4186500"/>
            <a:ext cx="4324415" cy="2671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92" y="1106690"/>
            <a:ext cx="1877217" cy="27291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83" y="1106690"/>
            <a:ext cx="1874667" cy="27254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4" y="1106690"/>
            <a:ext cx="1874668" cy="27254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20" y="1106690"/>
            <a:ext cx="2019793" cy="27254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7" y="3958469"/>
            <a:ext cx="1862611" cy="25662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83" y="3958470"/>
            <a:ext cx="1765842" cy="25666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92" y="3958469"/>
            <a:ext cx="1866914" cy="25721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98454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1328</TotalTime>
  <Words>605</Words>
  <Application>Microsoft Office PowerPoint</Application>
  <PresentationFormat>Экран (4:3)</PresentationFormat>
  <Paragraphs>74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Сокотухин Денис Анатольевич</dc:creator>
  <cp:lastModifiedBy>Kanc1</cp:lastModifiedBy>
  <cp:revision>93</cp:revision>
  <dcterms:created xsi:type="dcterms:W3CDTF">2016-11-01T03:17:14Z</dcterms:created>
  <dcterms:modified xsi:type="dcterms:W3CDTF">2021-05-17T10:08:34Z</dcterms:modified>
</cp:coreProperties>
</file>