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0">
  <p:sldMasterIdLst>
    <p:sldMasterId id="2147483900" r:id="rId1"/>
  </p:sldMasterIdLst>
  <p:notesMasterIdLst>
    <p:notesMasterId r:id="rId22"/>
  </p:notesMasterIdLst>
  <p:sldIdLst>
    <p:sldId id="321" r:id="rId2"/>
    <p:sldId id="344" r:id="rId3"/>
    <p:sldId id="355" r:id="rId4"/>
    <p:sldId id="362" r:id="rId5"/>
    <p:sldId id="268" r:id="rId6"/>
    <p:sldId id="376" r:id="rId7"/>
    <p:sldId id="372" r:id="rId8"/>
    <p:sldId id="368" r:id="rId9"/>
    <p:sldId id="373" r:id="rId10"/>
    <p:sldId id="379" r:id="rId11"/>
    <p:sldId id="367" r:id="rId12"/>
    <p:sldId id="363" r:id="rId13"/>
    <p:sldId id="366" r:id="rId14"/>
    <p:sldId id="361" r:id="rId15"/>
    <p:sldId id="364" r:id="rId16"/>
    <p:sldId id="369" r:id="rId17"/>
    <p:sldId id="377" r:id="rId18"/>
    <p:sldId id="365" r:id="rId19"/>
    <p:sldId id="370" r:id="rId20"/>
    <p:sldId id="3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8710" autoAdjust="0"/>
  </p:normalViewPr>
  <p:slideViewPr>
    <p:cSldViewPr>
      <p:cViewPr>
        <p:scale>
          <a:sx n="80" d="100"/>
          <a:sy n="80" d="100"/>
        </p:scale>
        <p:origin x="-1758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1873D-EFF4-403A-B4C4-F2F47645B162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9ECD4-3695-4C20-8C3C-BCC8DA988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C279-859F-47D0-BFFC-014B706264F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158D-87D0-4DCA-8777-831C84DAE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C279-859F-47D0-BFFC-014B706264F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158D-87D0-4DCA-8777-831C84DAE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C279-859F-47D0-BFFC-014B706264F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158D-87D0-4DCA-8777-831C84DAE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C279-859F-47D0-BFFC-014B706264F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158D-87D0-4DCA-8777-831C84DAE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C279-859F-47D0-BFFC-014B706264F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158D-87D0-4DCA-8777-831C84DAE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C279-859F-47D0-BFFC-014B706264F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158D-87D0-4DCA-8777-831C84DAE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C279-859F-47D0-BFFC-014B706264F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158D-87D0-4DCA-8777-831C84DAE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C279-859F-47D0-BFFC-014B706264F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158D-87D0-4DCA-8777-831C84DAE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C279-859F-47D0-BFFC-014B706264F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158D-87D0-4DCA-8777-831C84DAE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C279-859F-47D0-BFFC-014B706264F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158D-87D0-4DCA-8777-831C84DAE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C279-859F-47D0-BFFC-014B706264F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158D-87D0-4DCA-8777-831C84DAE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5C279-859F-47D0-BFFC-014B706264F4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158D-87D0-4DCA-8777-831C84DAE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uzbass85.ru/wp-content/uploads/2019/11/gs__8471-e1573553518460.jpg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688" y="1071547"/>
            <a:ext cx="8715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III</a:t>
            </a:r>
            <a:r>
              <a:rPr lang="ru-RU" sz="3200" b="1" dirty="0" smtClean="0"/>
              <a:t> Городской конкурс «Люди, события, факты»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571744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Номинация: </a:t>
            </a:r>
            <a:r>
              <a:rPr lang="ru-RU" dirty="0" smtClean="0"/>
              <a:t>«Необычное в обычном»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857364"/>
            <a:ext cx="8429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Кемеровский горный техникум в послевоенное десятилетие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071810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Автор работы: </a:t>
            </a:r>
            <a:r>
              <a:rPr lang="ru-RU" dirty="0" err="1" smtClean="0"/>
              <a:t>Задунаева</a:t>
            </a:r>
            <a:r>
              <a:rPr lang="ru-RU" dirty="0" smtClean="0"/>
              <a:t> Лидия Николаевна, руководитель музея «История техникума имени В.А. Муромцева» ГБПОУ КГТТ</a:t>
            </a:r>
          </a:p>
          <a:p>
            <a:endParaRPr lang="en-US" b="1" dirty="0" smtClean="0"/>
          </a:p>
          <a:p>
            <a:pPr algn="just"/>
            <a:r>
              <a:rPr lang="ru-RU" b="1" dirty="0" smtClean="0"/>
              <a:t>Руководитель </a:t>
            </a:r>
            <a:r>
              <a:rPr lang="ru-RU" b="1" dirty="0" smtClean="0"/>
              <a:t>работы: </a:t>
            </a:r>
            <a:r>
              <a:rPr lang="ru-RU" dirty="0" smtClean="0"/>
              <a:t>Боленер Ольга Анатольевна заместитель директора по воспитательной работе ГБПОУ КГТТ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106" y="0"/>
            <a:ext cx="9202106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00628" y="-14290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14282" y="6072206"/>
            <a:ext cx="75724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Рисунок 3" descr="Новый точечный рисунок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357562"/>
            <a:ext cx="2353737" cy="2786081"/>
          </a:xfrm>
          <a:prstGeom prst="rect">
            <a:avLst/>
          </a:prstGeom>
          <a:noFill/>
        </p:spPr>
      </p:pic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928670"/>
            <a:ext cx="8929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 высоком уровне подготовки студентов техникума говорит тот факт, что дипломные проекты выпускников техникума были высоко оценены областными органами печати.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в газете Кузбасс от 3 июля 1954 года  выходит статья: «Новый отряд горных техников».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марта 1955 года вышла статья: «110 молодых специалистов-строителей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через год в номере газеты от 22 января 1956 года вышла еще одна статья, посвященная нашему техникуму –  «Новый отряд молодых  специалистов.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6500826" y="6143644"/>
            <a:ext cx="2643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Кузбасс.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№ 22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от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.01.1956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9" name="Picture 2" descr="D:\Все по музею\Материал к книге о техникуме\Петатные издания\1955\110 молодых специалистов строителей. Кузбасс №-54, 5 марта 1955\Новый точечный рисунок (2).bmp"/>
          <p:cNvPicPr>
            <a:picLocks noChangeAspect="1" noChangeArrowheads="1"/>
          </p:cNvPicPr>
          <p:nvPr/>
        </p:nvPicPr>
        <p:blipFill>
          <a:blip r:embed="rId4" cstate="print"/>
          <a:srcRect t="5173" b="30166"/>
          <a:stretch>
            <a:fillRect/>
          </a:stretch>
        </p:blipFill>
        <p:spPr bwMode="auto">
          <a:xfrm>
            <a:off x="0" y="4616334"/>
            <a:ext cx="6500826" cy="179376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71670" y="6357958"/>
            <a:ext cx="25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Кузбасс №54  от 05.03.1955 г.</a:t>
            </a:r>
            <a:endParaRPr lang="ru-RU" sz="1400" dirty="0"/>
          </a:p>
        </p:txBody>
      </p:sp>
      <p:pic>
        <p:nvPicPr>
          <p:cNvPr id="11" name="Picture 4" descr="D:\Все по музею\Материал к книге о техникуме\Периодика о техникуме\Кузбасс 3 июня 1954\mqX9h_MUSo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500306"/>
            <a:ext cx="5643602" cy="181901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857620" y="4286256"/>
            <a:ext cx="24688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Кузбасс </a:t>
            </a:r>
            <a:r>
              <a:rPr lang="ru-RU" sz="1400" dirty="0" smtClean="0"/>
              <a:t>№130 от 03.06.1954г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5" y="0"/>
            <a:ext cx="914785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71435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Директорский корпус</a:t>
            </a:r>
            <a:endParaRPr lang="ru-RU" b="1" dirty="0"/>
          </a:p>
        </p:txBody>
      </p:sp>
      <p:pic>
        <p:nvPicPr>
          <p:cNvPr id="6" name="Рисунок 5" descr="C:\Users\Боленер\Pictures\2013-03-27 2\2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35951" y="2321711"/>
            <a:ext cx="39290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5786454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b="1" dirty="0" smtClean="0"/>
              <a:t>1944 – 1945 </a:t>
            </a:r>
            <a:r>
              <a:rPr lang="ru-RU" sz="1600" dirty="0" smtClean="0"/>
              <a:t>– Михаил Александрович Соловьев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b="1" dirty="0" smtClean="0"/>
              <a:t>1946 – 1956 </a:t>
            </a:r>
            <a:r>
              <a:rPr lang="ru-RU" sz="1600" dirty="0" smtClean="0"/>
              <a:t>– Семён Тимофеевич Балабанов</a:t>
            </a:r>
            <a:endParaRPr lang="ru-RU" sz="1600" dirty="0"/>
          </a:p>
        </p:txBody>
      </p:sp>
      <p:pic>
        <p:nvPicPr>
          <p:cNvPr id="12289" name="Picture 1" descr="C:\Users\museum\Desktop\1946 - 1956\IMG_E0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000372"/>
            <a:ext cx="3333266" cy="3071834"/>
          </a:xfrm>
          <a:prstGeom prst="rect">
            <a:avLst/>
          </a:prstGeom>
          <a:noFill/>
        </p:spPr>
      </p:pic>
      <p:pic>
        <p:nvPicPr>
          <p:cNvPr id="9" name="Рисунок 8" descr="C:\Users\Боленер\Pictures\2013-03-27 3\3 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14282" y="1071546"/>
            <a:ext cx="228601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1472" y="4643446"/>
            <a:ext cx="143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М.А. Соловьев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14678" y="5500702"/>
            <a:ext cx="1307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С.Т. Балабанов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85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3286124"/>
            <a:ext cx="20002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ea typeface="Calibri" pitchFamily="34" charset="0"/>
                <a:cs typeface="Times New Roman" pitchFamily="18" charset="0"/>
              </a:rPr>
              <a:t>Донбай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 Лаврентий Иванович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С 1937 до 1952 года преподавателем архитектуры,  работал  Донбай Лаврентий Иванович. И под его  руководством,  действовали технические кружки, которые объединяли талантливую молодежь техникума</a:t>
            </a:r>
            <a:endParaRPr lang="ru-RU" sz="1400" dirty="0" smtClean="0">
              <a:cs typeface="Times New Roman" pitchFamily="18" charset="0"/>
            </a:endParaRPr>
          </a:p>
        </p:txBody>
      </p:sp>
      <p:pic>
        <p:nvPicPr>
          <p:cNvPr id="6" name="Рисунок 5" descr="PifcA0TVyF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0" y="1285860"/>
            <a:ext cx="1714512" cy="2000264"/>
          </a:xfrm>
          <a:prstGeom prst="rect">
            <a:avLst/>
          </a:prstGeom>
        </p:spPr>
      </p:pic>
      <p:pic>
        <p:nvPicPr>
          <p:cNvPr id="7" name="Рисунок 6" descr="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3174" y="1285860"/>
            <a:ext cx="1643074" cy="20717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3423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3500438"/>
            <a:ext cx="207170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Нелидова Ольга Александровна</a:t>
            </a:r>
          </a:p>
          <a:p>
            <a:pPr algn="just"/>
            <a:r>
              <a:rPr lang="ru-RU" sz="1400" dirty="0" smtClean="0"/>
              <a:t>С 1946 года – преподаватель литературы. Возглавляла предметную комиссию литературно исторического цикла.  В вечернем техникуме, долгое время была заведующей вечернего отделения</a:t>
            </a:r>
            <a:endParaRPr lang="ru-RU" sz="1400" dirty="0"/>
          </a:p>
        </p:txBody>
      </p:sp>
      <p:pic>
        <p:nvPicPr>
          <p:cNvPr id="11" name="Содержимое 5" descr="Кочесов петр артемьевич 28.06.18-05.03.94 преподователь спец.дисциплие(с лева).jpg"/>
          <p:cNvPicPr>
            <a:picLocks noChangeAspect="1"/>
          </p:cNvPicPr>
          <p:nvPr/>
        </p:nvPicPr>
        <p:blipFill>
          <a:blip r:embed="rId5" cstate="print"/>
          <a:srcRect t="1627" r="53043" b="7976"/>
          <a:stretch>
            <a:fillRect/>
          </a:stretch>
        </p:blipFill>
        <p:spPr>
          <a:xfrm>
            <a:off x="4857751" y="1142983"/>
            <a:ext cx="1664034" cy="2214579"/>
          </a:xfrm>
          <a:prstGeom prst="rect">
            <a:avLst/>
          </a:prstGeom>
        </p:spPr>
      </p:pic>
      <p:pic>
        <p:nvPicPr>
          <p:cNvPr id="1026" name="Picture 2" descr="C:\Users\museum\Desktop\IMG_23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156829"/>
            <a:ext cx="1820277" cy="217304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flipH="1">
            <a:off x="7072330" y="3429000"/>
            <a:ext cx="1785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Нефедова Алла Николаевна </a:t>
            </a:r>
            <a:r>
              <a:rPr lang="ru-RU" sz="1400" dirty="0" smtClean="0"/>
              <a:t>Заслуженный учитель РСФСР. С 1955 года преподаватель истории, председатель предметной комиссии, организатор создания музея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8728" y="71435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Преподавательский состав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29190" y="3429000"/>
            <a:ext cx="1571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Качесов Петр </a:t>
            </a:r>
          </a:p>
          <a:p>
            <a:r>
              <a:rPr lang="ru-RU" sz="1400" b="1" dirty="0" err="1" smtClean="0"/>
              <a:t>Артемьевич</a:t>
            </a:r>
            <a:endParaRPr lang="ru-RU" sz="1400" b="1" dirty="0" smtClean="0"/>
          </a:p>
          <a:p>
            <a:r>
              <a:rPr lang="ru-RU" sz="1400" dirty="0" smtClean="0"/>
              <a:t>Преподаватель спец дисциплин</a:t>
            </a:r>
          </a:p>
          <a:p>
            <a:r>
              <a:rPr lang="ru-RU" sz="1400" dirty="0" smtClean="0"/>
              <a:t> Участник Великой Отечественной войны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85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4744" y="1142984"/>
            <a:ext cx="528641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       Производственную </a:t>
            </a:r>
            <a:r>
              <a:rPr lang="ru-RU" sz="1600" dirty="0" smtClean="0"/>
              <a:t>практику техникум  проходил на базе комбинатов «Кузбассшахтострой» и Кемеровоуголь». На шахтах «Северная»,«</a:t>
            </a:r>
            <a:r>
              <a:rPr lang="ru-RU" sz="1600" dirty="0" err="1" smtClean="0"/>
              <a:t>Мазуровская</a:t>
            </a:r>
            <a:r>
              <a:rPr lang="ru-RU" sz="1600" dirty="0" smtClean="0"/>
              <a:t>», «Южная», «им. Волкова», «</a:t>
            </a:r>
            <a:r>
              <a:rPr lang="ru-RU" sz="1600" dirty="0" err="1" smtClean="0"/>
              <a:t>Лапичевская</a:t>
            </a:r>
            <a:r>
              <a:rPr lang="ru-RU" sz="1600" dirty="0" smtClean="0"/>
              <a:t>», «</a:t>
            </a:r>
            <a:r>
              <a:rPr lang="ru-RU" sz="1600" dirty="0" smtClean="0"/>
              <a:t>Ягуновская», Разрез «Кедровский» 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564357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71802" y="714356"/>
            <a:ext cx="3035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Производственная практика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57588" y="2428868"/>
            <a:ext cx="50721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</a:t>
            </a:r>
            <a:r>
              <a:rPr lang="ru-RU" sz="1600" dirty="0" smtClean="0"/>
              <a:t>         </a:t>
            </a:r>
            <a:r>
              <a:rPr lang="ru-RU" sz="1600" dirty="0" smtClean="0"/>
              <a:t>Для </a:t>
            </a:r>
            <a:r>
              <a:rPr lang="ru-RU" sz="1600" dirty="0" smtClean="0"/>
              <a:t>совершенствования методического и профессионального мастерства, преподаватели проходили курсы переподготовки в г.Москве и </a:t>
            </a:r>
            <a:r>
              <a:rPr lang="ru-RU" sz="1600" dirty="0" smtClean="0"/>
              <a:t>г.Томске</a:t>
            </a:r>
            <a:r>
              <a:rPr lang="ru-RU" sz="1600" dirty="0" smtClean="0"/>
              <a:t>. </a:t>
            </a:r>
            <a:endParaRPr lang="ru-RU" sz="1600" dirty="0" smtClean="0"/>
          </a:p>
          <a:p>
            <a:pPr algn="just"/>
            <a:r>
              <a:rPr lang="ru-RU" sz="1600" dirty="0" smtClean="0"/>
              <a:t> </a:t>
            </a:r>
            <a:r>
              <a:rPr lang="ru-RU" sz="1600" dirty="0" smtClean="0"/>
              <a:t>         </a:t>
            </a:r>
            <a:r>
              <a:rPr lang="ru-RU" sz="1600" dirty="0" smtClean="0"/>
              <a:t>Участвовали </a:t>
            </a:r>
            <a:r>
              <a:rPr lang="ru-RU" sz="1600" dirty="0" smtClean="0"/>
              <a:t>в работе семинаров, проходивших в г. Москве.  Большую роль в организации методической работы </a:t>
            </a:r>
            <a:r>
              <a:rPr lang="ru-RU" sz="1600" dirty="0" smtClean="0"/>
              <a:t>играли предметные </a:t>
            </a:r>
            <a:r>
              <a:rPr lang="ru-RU" sz="1600" dirty="0" smtClean="0"/>
              <a:t>цикловые  комиссии: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Литературы</a:t>
            </a:r>
            <a:r>
              <a:rPr lang="ru-RU" sz="1600" dirty="0" smtClean="0"/>
              <a:t>, языков, истории, политэкономии;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Предметов </a:t>
            </a:r>
            <a:r>
              <a:rPr lang="ru-RU" sz="1600" dirty="0" smtClean="0"/>
              <a:t>физико</a:t>
            </a:r>
            <a:r>
              <a:rPr lang="ru-RU" sz="1600" dirty="0" smtClean="0"/>
              <a:t>-</a:t>
            </a:r>
            <a:r>
              <a:rPr lang="ru-RU" sz="1600" dirty="0" smtClean="0"/>
              <a:t>математического цикла;</a:t>
            </a:r>
            <a:endParaRPr lang="ru-RU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Предметов </a:t>
            </a:r>
            <a:r>
              <a:rPr lang="ru-RU" sz="1600" dirty="0" err="1" smtClean="0"/>
              <a:t>электро</a:t>
            </a:r>
            <a:r>
              <a:rPr lang="ru-RU" sz="1600" dirty="0" err="1" smtClean="0"/>
              <a:t>-</a:t>
            </a:r>
            <a:r>
              <a:rPr lang="ru-RU" sz="1600" dirty="0" err="1" smtClean="0"/>
              <a:t>механического</a:t>
            </a:r>
            <a:r>
              <a:rPr lang="ru-RU" sz="1600" dirty="0" smtClean="0"/>
              <a:t> цикла;</a:t>
            </a:r>
            <a:endParaRPr lang="ru-RU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Предметов строительного </a:t>
            </a:r>
            <a:r>
              <a:rPr lang="ru-RU" sz="1600" dirty="0" smtClean="0"/>
              <a:t>цикла;</a:t>
            </a:r>
            <a:endParaRPr lang="ru-RU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Предметов горного </a:t>
            </a:r>
            <a:r>
              <a:rPr lang="ru-RU" sz="1600" dirty="0" smtClean="0"/>
              <a:t>цикла;</a:t>
            </a:r>
            <a:endParaRPr lang="ru-RU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Предметов общетехнического </a:t>
            </a:r>
            <a:r>
              <a:rPr lang="ru-RU" sz="1600" dirty="0" smtClean="0"/>
              <a:t>цикла.</a:t>
            </a:r>
            <a:endParaRPr lang="ru-RU" sz="16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museum\Desktop\1946 - 1956\IMG_E0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3571900" cy="524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855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857232"/>
            <a:ext cx="85725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</a:t>
            </a:r>
            <a:r>
              <a:rPr lang="ru-RU" b="1" dirty="0" smtClean="0"/>
              <a:t>Отделения подготовки специалистов техникума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 1946 г – горный электромеханик, разработка угольных месторождений</a:t>
            </a:r>
            <a:br>
              <a:rPr lang="ru-RU" sz="1600" dirty="0" smtClean="0"/>
            </a:br>
            <a:r>
              <a:rPr lang="ru-RU" sz="1600" dirty="0" smtClean="0"/>
              <a:t>геологоразведка , шахтное строительство, маркшейдерское дело, промышленное и  гражданское строительство, водоснабжение и канализация, бухгалтерский учет, электромеханическое оборудование.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 1945 - 1946 г.– 42 группы,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 1957 г. – 52 группы,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1951 – 1952г.  - 16 групп;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 1956г. – 868 студентов</a:t>
            </a:r>
            <a:endParaRPr lang="ru-RU" sz="1600" dirty="0" smtClean="0"/>
          </a:p>
        </p:txBody>
      </p:sp>
      <p:pic>
        <p:nvPicPr>
          <p:cNvPr id="9217" name="Picture 1" descr="C:\Users\museum\Desktop\1946 - 1956\IMG_E0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3500438"/>
            <a:ext cx="4200955" cy="2714644"/>
          </a:xfrm>
          <a:prstGeom prst="rect">
            <a:avLst/>
          </a:prstGeom>
          <a:noFill/>
        </p:spPr>
      </p:pic>
      <p:pic>
        <p:nvPicPr>
          <p:cNvPr id="9218" name="Picture 2" descr="C:\Users\museum\Desktop\1946 - 1956\IMG_E0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0438"/>
            <a:ext cx="4290889" cy="27146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57950" y="6143644"/>
            <a:ext cx="73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1946г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6215082"/>
            <a:ext cx="1018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1950г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824875" cy="3435096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96331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Прием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Выпуск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 Контингент на 1.01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 Контингент на 1.09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1946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258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141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447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681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1947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521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185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1086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1948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607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244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634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1497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1949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540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231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1140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1536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1950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226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1670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1951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331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436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1952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368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388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1953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426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1954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182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207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413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536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1955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218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426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475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1956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318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163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380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868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85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857232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Сведения о приеме, выпуске и контингенте техникума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7" y="1492809"/>
          <a:ext cx="7858180" cy="43317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42259"/>
                <a:gridCol w="1539380"/>
                <a:gridCol w="1078574"/>
                <a:gridCol w="1861944"/>
                <a:gridCol w="1836023"/>
              </a:tblGrid>
              <a:tr h="553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</a:rPr>
                        <a:t>Год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</a:rPr>
                        <a:t>Прием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</a:rPr>
                        <a:t>Выпуск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</a:rPr>
                        <a:t> Контингент на </a:t>
                      </a:r>
                      <a:r>
                        <a:rPr lang="ru-RU" sz="1600" b="1" dirty="0" smtClean="0">
                          <a:latin typeface="+mn-lt"/>
                        </a:rPr>
                        <a:t>01.01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</a:rPr>
                        <a:t> Контингент на </a:t>
                      </a:r>
                      <a:r>
                        <a:rPr lang="ru-RU" sz="1600" b="1" dirty="0" smtClean="0">
                          <a:latin typeface="+mn-lt"/>
                        </a:rPr>
                        <a:t>01.09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</a:rPr>
                        <a:t>1946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258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141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447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681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</a:rPr>
                        <a:t>1947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521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185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1086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</a:rPr>
                        <a:t>1948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607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244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634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1497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</a:rPr>
                        <a:t>1949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540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231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1140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1536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</a:rPr>
                        <a:t>1950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450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226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1670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</a:rPr>
                        <a:t>1951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120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331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436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</a:rPr>
                        <a:t>1952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270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368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388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</a:rPr>
                        <a:t>1953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150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109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426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</a:rPr>
                        <a:t>1954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182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207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413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536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</a:rPr>
                        <a:t>1955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218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160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426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475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</a:rPr>
                        <a:t>1956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318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163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380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868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5" y="0"/>
            <a:ext cx="914785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84296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                Выпускники техникума</a:t>
            </a:r>
          </a:p>
          <a:p>
            <a:pPr algn="just"/>
            <a:r>
              <a:rPr lang="ru-RU" sz="1600" dirty="0" smtClean="0"/>
              <a:t>            В </a:t>
            </a:r>
            <a:r>
              <a:rPr lang="ru-RU" sz="1600" dirty="0" smtClean="0"/>
              <a:t>группах в послевоенный период в основном учились фронтовики – подход к занятиям был очень серьёзный, приходилось многим сразу работать и </a:t>
            </a:r>
            <a:r>
              <a:rPr lang="ru-RU" sz="1600" dirty="0" smtClean="0"/>
              <a:t>учиться. </a:t>
            </a:r>
            <a:endParaRPr lang="ru-RU" sz="1600" dirty="0"/>
          </a:p>
        </p:txBody>
      </p:sp>
      <p:pic>
        <p:nvPicPr>
          <p:cNvPr id="9" name="Рисунок 8" descr="http://kuzbass85.ru/wp-content/uploads/2019/11/gs__8471-e1573553518460.jpg">
            <a:hlinkClick r:id="rId3"/>
          </p:cNvPr>
          <p:cNvPicPr/>
          <p:nvPr/>
        </p:nvPicPr>
        <p:blipFill>
          <a:blip r:embed="rId4" cstate="print"/>
          <a:srcRect b="-6061"/>
          <a:stretch>
            <a:fillRect/>
          </a:stretch>
        </p:blipFill>
        <p:spPr bwMode="auto">
          <a:xfrm>
            <a:off x="357158" y="1643050"/>
            <a:ext cx="14287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4286256"/>
            <a:ext cx="357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cs typeface="Times New Roman" pitchFamily="18" charset="0"/>
              </a:rPr>
              <a:t>Терехов Анатолий </a:t>
            </a:r>
            <a:r>
              <a:rPr lang="ru-RU" sz="1400" b="1" dirty="0" smtClean="0">
                <a:cs typeface="Times New Roman" pitchFamily="18" charset="0"/>
              </a:rPr>
              <a:t>Михайлович</a:t>
            </a:r>
            <a:r>
              <a:rPr lang="ru-RU" sz="1400" dirty="0" smtClean="0">
                <a:cs typeface="Times New Roman" pitchFamily="18" charset="0"/>
              </a:rPr>
              <a:t> - в</a:t>
            </a:r>
            <a:r>
              <a:rPr lang="ru-RU" sz="1400" dirty="0" smtClean="0">
                <a:cs typeface="Times New Roman" pitchFamily="18" charset="0"/>
              </a:rPr>
              <a:t>ыпускник</a:t>
            </a:r>
            <a:r>
              <a:rPr lang="ru-RU" sz="1400" dirty="0" smtClean="0">
                <a:cs typeface="Times New Roman" pitchFamily="18" charset="0"/>
              </a:rPr>
              <a:t> 1951 года, у</a:t>
            </a:r>
            <a:r>
              <a:rPr lang="ru-RU" sz="1400" dirty="0" smtClean="0">
                <a:cs typeface="Times New Roman" pitchFamily="18" charset="0"/>
              </a:rPr>
              <a:t>частник ВОВ</a:t>
            </a:r>
            <a:r>
              <a:rPr lang="ru-RU" sz="1400" dirty="0" smtClean="0">
                <a:cs typeface="Times New Roman" pitchFamily="18" charset="0"/>
              </a:rPr>
              <a:t>.</a:t>
            </a:r>
            <a:endParaRPr lang="ru-RU" sz="1400" dirty="0" smtClean="0"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 Почетный </a:t>
            </a:r>
            <a:r>
              <a:rPr lang="ru-RU" sz="1400" dirty="0" smtClean="0">
                <a:cs typeface="Times New Roman" pitchFamily="18" charset="0"/>
              </a:rPr>
              <a:t>работник угольной промышленности </a:t>
            </a:r>
            <a:endParaRPr lang="ru-RU" sz="1400" dirty="0" smtClean="0"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 П</a:t>
            </a:r>
            <a:r>
              <a:rPr lang="ru-RU" sz="1400" dirty="0" smtClean="0">
                <a:cs typeface="Times New Roman" pitchFamily="18" charset="0"/>
              </a:rPr>
              <a:t>очетный </a:t>
            </a:r>
            <a:r>
              <a:rPr lang="ru-RU" sz="1400" dirty="0" smtClean="0">
                <a:cs typeface="Times New Roman" pitchFamily="18" charset="0"/>
              </a:rPr>
              <a:t>гражданин города Кемерово,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 орден </a:t>
            </a:r>
            <a:r>
              <a:rPr lang="ru-RU" sz="1400" dirty="0" smtClean="0">
                <a:cs typeface="Times New Roman" pitchFamily="18" charset="0"/>
              </a:rPr>
              <a:t>Почета Кузбасса,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 </a:t>
            </a:r>
            <a:r>
              <a:rPr lang="ru-RU" sz="1400" dirty="0" smtClean="0">
                <a:cs typeface="Times New Roman" pitchFamily="18" charset="0"/>
              </a:rPr>
              <a:t>«</a:t>
            </a:r>
            <a:r>
              <a:rPr lang="ru-RU" sz="1400" dirty="0" smtClean="0">
                <a:cs typeface="Times New Roman" pitchFamily="18" charset="0"/>
              </a:rPr>
              <a:t>Народный герой Кузбасса</a:t>
            </a:r>
            <a:r>
              <a:rPr lang="ru-RU" sz="1400" dirty="0" smtClean="0">
                <a:cs typeface="Times New Roman" pitchFamily="18" charset="0"/>
              </a:rPr>
              <a:t>»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cs typeface="Times New Roman" pitchFamily="18" charset="0"/>
              </a:rPr>
              <a:t>  </a:t>
            </a:r>
            <a:r>
              <a:rPr lang="ru-RU" sz="1400" dirty="0" smtClean="0">
                <a:cs typeface="Times New Roman" pitchFamily="18" charset="0"/>
              </a:rPr>
              <a:t>Медаль «Герой Кузбасса»</a:t>
            </a:r>
            <a:endParaRPr lang="ru-RU" sz="1400" dirty="0">
              <a:cs typeface="Times New Roman" pitchFamily="18" charset="0"/>
            </a:endParaRPr>
          </a:p>
        </p:txBody>
      </p:sp>
      <p:pic>
        <p:nvPicPr>
          <p:cNvPr id="12" name="Рисунок 11" descr="D:\Презентациимузеяпапка\ФОТОГРАФИИ\Кузбасс.Кемерово.Рудничный район\картинки для презентации\Безымянный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714488"/>
            <a:ext cx="14287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786314" y="4500570"/>
            <a:ext cx="4143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Балаганский Петр </a:t>
            </a:r>
            <a:r>
              <a:rPr lang="ru-RU" sz="1400" b="1" dirty="0" smtClean="0"/>
              <a:t>Никифорович</a:t>
            </a:r>
            <a:r>
              <a:rPr lang="ru-RU" sz="1400" dirty="0" smtClean="0"/>
              <a:t> </a:t>
            </a:r>
            <a:r>
              <a:rPr lang="ru-RU" sz="1400" dirty="0" smtClean="0"/>
              <a:t>- в</a:t>
            </a:r>
            <a:r>
              <a:rPr lang="ru-RU" sz="1400" dirty="0" smtClean="0"/>
              <a:t>ыпускник 1950 года, участник </a:t>
            </a:r>
            <a:r>
              <a:rPr lang="ru-RU" sz="1400" dirty="0" smtClean="0"/>
              <a:t>ВОВ. </a:t>
            </a:r>
            <a:endParaRPr lang="ru-RU" sz="1400" dirty="0" smtClean="0"/>
          </a:p>
          <a:p>
            <a:pPr algn="just"/>
            <a:r>
              <a:rPr lang="ru-RU" sz="1400" dirty="0" smtClean="0"/>
              <a:t>Работал </a:t>
            </a:r>
            <a:r>
              <a:rPr lang="ru-RU" sz="1400" dirty="0" smtClean="0"/>
              <a:t>преподавателем до 1953 г. спецдисциплин. </a:t>
            </a:r>
            <a:endParaRPr lang="ru-RU" sz="1400" dirty="0" smtClean="0"/>
          </a:p>
          <a:p>
            <a:pPr algn="just"/>
            <a:r>
              <a:rPr lang="ru-RU" sz="1400" dirty="0" smtClean="0"/>
              <a:t>Имеет </a:t>
            </a:r>
            <a:r>
              <a:rPr lang="ru-RU" sz="1400" dirty="0" smtClean="0"/>
              <a:t>2 медали «За отвагу», Орден «Красной звезды</a:t>
            </a:r>
            <a:r>
              <a:rPr lang="ru-RU" sz="1400" dirty="0" smtClean="0"/>
              <a:t>».  </a:t>
            </a:r>
            <a:endParaRPr lang="ru-RU" sz="1400" dirty="0"/>
          </a:p>
        </p:txBody>
      </p:sp>
      <p:pic>
        <p:nvPicPr>
          <p:cNvPr id="1026" name="Picture 2" descr="D:\Терехов\IMG_35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2500306"/>
            <a:ext cx="2500330" cy="1721266"/>
          </a:xfrm>
          <a:prstGeom prst="rect">
            <a:avLst/>
          </a:prstGeom>
          <a:noFill/>
        </p:spPr>
      </p:pic>
      <p:pic>
        <p:nvPicPr>
          <p:cNvPr id="14" name="Рисунок 13" descr="C:\Users\museum\Desktop\мероприятие техникум\IMG_E076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643182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5" y="0"/>
            <a:ext cx="9147855" cy="6858000"/>
          </a:xfrm>
          <a:prstGeom prst="rect">
            <a:avLst/>
          </a:prstGeom>
        </p:spPr>
      </p:pic>
      <p:pic>
        <p:nvPicPr>
          <p:cNvPr id="1026" name="Picture 2" descr="C:\Users\Bolener\Documents\Scanned Documents\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57158" y="1214422"/>
            <a:ext cx="2786082" cy="371477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071802" y="714356"/>
            <a:ext cx="2846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Выпускники техникума</a:t>
            </a:r>
            <a:endParaRPr lang="ru-RU" b="1" dirty="0"/>
          </a:p>
        </p:txBody>
      </p:sp>
      <p:pic>
        <p:nvPicPr>
          <p:cNvPr id="16" name="Рисунок 15" descr="Пархоменко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6512" y="1285860"/>
            <a:ext cx="2500330" cy="350046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215042" y="4857760"/>
            <a:ext cx="27861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Пархоменко Петр </a:t>
            </a:r>
            <a:r>
              <a:rPr lang="ru-RU" sz="1400" b="1" dirty="0" smtClean="0"/>
              <a:t>Иванович - </a:t>
            </a:r>
            <a:r>
              <a:rPr lang="ru-RU" sz="1400" dirty="0" smtClean="0"/>
              <a:t>выпускник </a:t>
            </a:r>
            <a:r>
              <a:rPr lang="ru-RU" sz="1400" dirty="0" smtClean="0"/>
              <a:t>1946г. </a:t>
            </a:r>
            <a:endParaRPr lang="ru-RU" sz="1400" dirty="0" smtClean="0"/>
          </a:p>
          <a:p>
            <a:pPr algn="just"/>
            <a:r>
              <a:rPr lang="ru-RU" sz="1400" dirty="0" smtClean="0"/>
              <a:t>Работал </a:t>
            </a:r>
            <a:r>
              <a:rPr lang="ru-RU" sz="1400" dirty="0" smtClean="0"/>
              <a:t>преподавателем </a:t>
            </a:r>
            <a:r>
              <a:rPr lang="ru-RU" sz="1400" dirty="0" err="1" smtClean="0"/>
              <a:t>спецдисциплин</a:t>
            </a:r>
            <a:r>
              <a:rPr lang="ru-RU" sz="1400" dirty="0" smtClean="0"/>
              <a:t> </a:t>
            </a:r>
            <a:r>
              <a:rPr lang="ru-RU" sz="1400" dirty="0" smtClean="0"/>
              <a:t>заведующим  </a:t>
            </a:r>
            <a:r>
              <a:rPr lang="ru-RU" sz="1400" dirty="0" smtClean="0"/>
              <a:t>практикой. </a:t>
            </a:r>
            <a:endParaRPr lang="ru-RU" sz="1400" dirty="0" smtClean="0"/>
          </a:p>
          <a:p>
            <a:pPr algn="just"/>
            <a:r>
              <a:rPr lang="ru-RU" sz="1400" dirty="0" smtClean="0"/>
              <a:t>С  1956 </a:t>
            </a:r>
            <a:r>
              <a:rPr lang="ru-RU" sz="1400" dirty="0" smtClean="0"/>
              <a:t>года – директор </a:t>
            </a:r>
            <a:r>
              <a:rPr lang="ru-RU" sz="1400" dirty="0" smtClean="0"/>
              <a:t>техникума</a:t>
            </a:r>
            <a:endParaRPr lang="ru-RU" sz="1400" dirty="0"/>
          </a:p>
        </p:txBody>
      </p:sp>
      <p:pic>
        <p:nvPicPr>
          <p:cNvPr id="9" name="Рисунок 8" descr="C:\Users\museum\Desktop\мероприятие техникум\IMG_E076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357298"/>
            <a:ext cx="25003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86116" y="4929198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Ерофеев Леонид </a:t>
            </a:r>
            <a:r>
              <a:rPr lang="ru-RU" sz="1400" b="1" dirty="0" smtClean="0"/>
              <a:t>Михайлович - </a:t>
            </a:r>
            <a:r>
              <a:rPr lang="ru-RU" sz="1400" dirty="0" smtClean="0"/>
              <a:t>выпускник  1949 г</a:t>
            </a:r>
            <a:r>
              <a:rPr lang="ru-RU" sz="1400" dirty="0" smtClean="0"/>
              <a:t>. </a:t>
            </a:r>
            <a:endParaRPr lang="ru-RU" sz="1400" dirty="0" smtClean="0"/>
          </a:p>
          <a:p>
            <a:pPr algn="just"/>
            <a:r>
              <a:rPr lang="ru-RU" sz="1400" dirty="0" smtClean="0"/>
              <a:t>С 1956 г</a:t>
            </a:r>
            <a:r>
              <a:rPr lang="ru-RU" sz="1400" dirty="0" smtClean="0"/>
              <a:t>. – зам директора по научной работе института Кузниишахтострой. Автор </a:t>
            </a:r>
            <a:r>
              <a:rPr lang="ru-RU" sz="1400" dirty="0" smtClean="0"/>
              <a:t>более 80 </a:t>
            </a:r>
            <a:r>
              <a:rPr lang="ru-RU" sz="1400" dirty="0" smtClean="0"/>
              <a:t>научных работ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5000636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Распопов Григорий </a:t>
            </a:r>
            <a:r>
              <a:rPr lang="ru-RU" sz="1400" b="1" dirty="0" smtClean="0"/>
              <a:t>Никитович - </a:t>
            </a:r>
            <a:r>
              <a:rPr lang="ru-RU" sz="1400" dirty="0" smtClean="0"/>
              <a:t>выпускник  1945 г.</a:t>
            </a:r>
            <a:endParaRPr lang="ru-RU" sz="1400" dirty="0" smtClean="0"/>
          </a:p>
          <a:p>
            <a:r>
              <a:rPr lang="ru-RU" sz="1400" dirty="0" smtClean="0"/>
              <a:t>Преподаватель </a:t>
            </a:r>
            <a:r>
              <a:rPr lang="ru-RU" sz="1400" dirty="0" err="1" smtClean="0"/>
              <a:t>спецдисциплин</a:t>
            </a:r>
            <a:r>
              <a:rPr lang="ru-RU" sz="1400" dirty="0" smtClean="0"/>
              <a:t>.  С  1962 </a:t>
            </a:r>
            <a:r>
              <a:rPr lang="ru-RU" sz="1400" dirty="0" smtClean="0"/>
              <a:t>г – директор техникума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7855" cy="6858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285858"/>
          <a:ext cx="4143405" cy="485778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49734"/>
                <a:gridCol w="813883"/>
                <a:gridCol w="739894"/>
                <a:gridCol w="739894"/>
              </a:tblGrid>
              <a:tr h="380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Кружок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1953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</a:rPr>
                        <a:t>1956</a:t>
                      </a:r>
                      <a:endParaRPr lang="ru-RU" sz="1400" b="1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1959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Лыжный спорт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Баскетбол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Волейбол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Стрелковый клуб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Шахматы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50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Тяжелая и легкая атлетика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Бокс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Футбол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50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Конькобежный спорт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Хоккей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0100" y="785794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Физкультурно-оздоровительные кружки Кемеровского горного техникума </a:t>
            </a:r>
            <a:endParaRPr lang="ru-RU" b="1" dirty="0"/>
          </a:p>
        </p:txBody>
      </p:sp>
      <p:pic>
        <p:nvPicPr>
          <p:cNvPr id="10" name="Рисунок 9" descr="C:\Users\museum\Desktop\Периодика о техникуме\Комсомолец Кузбасса 29 января 1954\GSAM1puIuG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357694"/>
            <a:ext cx="371477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929190" y="6143644"/>
            <a:ext cx="3643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Комсомолец Кузбасса №</a:t>
            </a:r>
            <a:r>
              <a:rPr lang="ru-RU" sz="1400" dirty="0" smtClean="0"/>
              <a:t>72, 16.06.1954 г.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1071546"/>
            <a:ext cx="44291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</a:t>
            </a:r>
            <a:r>
              <a:rPr lang="ru-RU" sz="1600" dirty="0" smtClean="0"/>
              <a:t>            В </a:t>
            </a:r>
            <a:r>
              <a:rPr lang="ru-RU" sz="1600" dirty="0" smtClean="0"/>
              <a:t>1954 году в техникуме возникли кружок изучения строительных машин и кружок архитектуры для специальности ПГС, шахтостроительных кружок и технический кружок для студентов специальности СГП и ГЭМ. </a:t>
            </a:r>
            <a:endParaRPr lang="ru-RU" sz="1600" dirty="0" smtClean="0"/>
          </a:p>
          <a:p>
            <a:pPr algn="just"/>
            <a:r>
              <a:rPr lang="ru-RU" sz="1600" dirty="0" smtClean="0"/>
              <a:t> </a:t>
            </a:r>
            <a:r>
              <a:rPr lang="ru-RU" sz="1600" dirty="0" smtClean="0"/>
              <a:t>            Студенты </a:t>
            </a:r>
            <a:r>
              <a:rPr lang="ru-RU" sz="1600" dirty="0" smtClean="0"/>
              <a:t>научных и технических кружков проводили работу по оснащению кабинетов наглядными пособиями, а также моделями и макетами различных механизмов. </a:t>
            </a:r>
            <a:endParaRPr lang="ru-RU" sz="1600" dirty="0" smtClean="0"/>
          </a:p>
          <a:p>
            <a:pPr algn="just"/>
            <a:r>
              <a:rPr lang="ru-RU" sz="1600" dirty="0" smtClean="0"/>
              <a:t>              Закономерным </a:t>
            </a:r>
            <a:r>
              <a:rPr lang="ru-RU" sz="1600" dirty="0" smtClean="0"/>
              <a:t>следствием успешной работы технических кружков техникума стало проведение в техникуме внутри техникумовских технических конференций.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5" y="0"/>
            <a:ext cx="9147855" cy="6858000"/>
          </a:xfrm>
          <a:prstGeom prst="rect">
            <a:avLst/>
          </a:prstGeom>
        </p:spPr>
      </p:pic>
      <p:pic>
        <p:nvPicPr>
          <p:cNvPr id="1026" name="Picture 2" descr="D:\Все по музею\Материал к книге о техникуме\Петатные издания\1955\Выпуск мотоциклистов-любителей. Кузбасс №-123, 28 мая 1955\Новый точечный рисунок (2).bmp"/>
          <p:cNvPicPr>
            <a:picLocks noChangeAspect="1" noChangeArrowheads="1"/>
          </p:cNvPicPr>
          <p:nvPr/>
        </p:nvPicPr>
        <p:blipFill>
          <a:blip r:embed="rId3" cstate="print"/>
          <a:srcRect b="38345"/>
          <a:stretch>
            <a:fillRect/>
          </a:stretch>
        </p:blipFill>
        <p:spPr bwMode="auto">
          <a:xfrm>
            <a:off x="357158" y="1357298"/>
            <a:ext cx="4584451" cy="1000132"/>
          </a:xfrm>
          <a:prstGeom prst="rect">
            <a:avLst/>
          </a:prstGeom>
          <a:noFill/>
        </p:spPr>
      </p:pic>
      <p:pic>
        <p:nvPicPr>
          <p:cNvPr id="1028" name="Picture 4" descr="D:\Все по музею\Материал к книге о техникуме\Периодика о техникуме\Комсомолец Кузбасса 20 ноября 1953\Mq-W4nJDD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00174"/>
            <a:ext cx="3636424" cy="460119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2976" y="2357431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Кузбасс </a:t>
            </a:r>
            <a:r>
              <a:rPr lang="ru-RU" sz="1400" dirty="0" smtClean="0"/>
              <a:t>№ 125 </a:t>
            </a:r>
            <a:r>
              <a:rPr lang="ru-RU" sz="1400" dirty="0" smtClean="0"/>
              <a:t>от </a:t>
            </a:r>
            <a:r>
              <a:rPr lang="ru-RU" sz="1400" dirty="0" smtClean="0"/>
              <a:t>28 мая </a:t>
            </a:r>
            <a:r>
              <a:rPr lang="ru-RU" sz="1400" dirty="0" smtClean="0"/>
              <a:t>1955 г.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29190" y="6143644"/>
            <a:ext cx="4071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Комсомолец Кузбасса </a:t>
            </a:r>
            <a:r>
              <a:rPr lang="ru-RU" sz="1400" dirty="0" smtClean="0"/>
              <a:t>№ 130 от </a:t>
            </a:r>
            <a:r>
              <a:rPr lang="ru-RU" sz="1400" dirty="0" smtClean="0"/>
              <a:t>20 </a:t>
            </a:r>
            <a:r>
              <a:rPr lang="ru-RU" sz="1400" dirty="0" smtClean="0"/>
              <a:t>ноября 1953 г</a:t>
            </a:r>
            <a:r>
              <a:rPr lang="ru-RU" sz="1100" dirty="0" smtClean="0"/>
              <a:t>.</a:t>
            </a:r>
            <a:endParaRPr lang="ru-RU" sz="1200" dirty="0"/>
          </a:p>
        </p:txBody>
      </p:sp>
      <p:pic>
        <p:nvPicPr>
          <p:cNvPr id="2050" name="Picture 2" descr="C:\Users\museum\Desktop\1946 - 1956\IMG_E07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857496"/>
            <a:ext cx="3240150" cy="342902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8596" y="928670"/>
            <a:ext cx="8400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Техникум поддерживает на высоком уровне культурно-воспитательную работу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5" y="0"/>
            <a:ext cx="914785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5429320" y="2500306"/>
            <a:ext cx="89296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endParaRPr lang="ru-RU" dirty="0">
              <a:cs typeface="Times New Roman" pitchFamily="18" charset="0"/>
            </a:endParaRPr>
          </a:p>
          <a:p>
            <a:pPr algn="just">
              <a:defRPr/>
            </a:pPr>
            <a:endParaRPr lang="ru-RU" sz="18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latin typeface="+mn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21495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22300" algn="l"/>
              </a:tabLst>
            </a:pPr>
            <a:r>
              <a:rPr lang="ru-RU" sz="1600" dirty="0" smtClean="0"/>
              <a:t>	</a:t>
            </a:r>
            <a:r>
              <a:rPr lang="ru-RU" sz="1600" dirty="0" smtClean="0"/>
              <a:t>ГБПОУ «</a:t>
            </a:r>
            <a:r>
              <a:rPr lang="ru-RU" sz="1600" dirty="0" smtClean="0"/>
              <a:t>Кемеровский </a:t>
            </a:r>
            <a:r>
              <a:rPr lang="ru-RU" sz="1600" dirty="0" smtClean="0"/>
              <a:t>горнотехнический </a:t>
            </a:r>
            <a:r>
              <a:rPr lang="ru-RU" sz="1600" dirty="0" smtClean="0"/>
              <a:t>техникум» </a:t>
            </a:r>
            <a:r>
              <a:rPr lang="ru-RU" sz="1600" dirty="0" smtClean="0"/>
              <a:t>– профессиональная образовательная организация, которая 91 год готовит специалистов для угольной промышленности Кузбасса. </a:t>
            </a:r>
          </a:p>
          <a:p>
            <a:pPr algn="just">
              <a:tabLst>
                <a:tab pos="622300" algn="l"/>
              </a:tabLst>
            </a:pPr>
            <a:endParaRPr lang="ru-RU" sz="1600" dirty="0" smtClean="0">
              <a:solidFill>
                <a:srgbClr val="FF0000"/>
              </a:solidFill>
            </a:endParaRPr>
          </a:p>
        </p:txBody>
      </p:sp>
      <p:pic>
        <p:nvPicPr>
          <p:cNvPr id="10" name="Picture 2" descr="O:\copy_centr\КГТТ для разреза\стр3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428596" y="1357299"/>
            <a:ext cx="5429288" cy="359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F:\медаль\AA_N_8 copy.gif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071810"/>
            <a:ext cx="1489968" cy="208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14414" y="714356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Кемеровский горный техникум 1929 - 2021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0100" y="135729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121442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Picture 2" descr="D:\Презентациимузеяпапка\ФОТОГРАФИИ\альбом\Новая папка\DSC00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214553"/>
            <a:ext cx="4929222" cy="371906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143372" y="571480"/>
            <a:ext cx="4786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</a:t>
            </a:r>
            <a:r>
              <a:rPr lang="ru-RU" sz="1600" dirty="0" smtClean="0"/>
              <a:t>        За  </a:t>
            </a:r>
            <a:r>
              <a:rPr lang="ru-RU" sz="1600" dirty="0" smtClean="0"/>
              <a:t>послевоенное десятилетие техникум </a:t>
            </a:r>
            <a:r>
              <a:rPr lang="ru-RU" sz="1600" dirty="0" smtClean="0"/>
              <a:t>подготовил </a:t>
            </a:r>
            <a:r>
              <a:rPr lang="ru-RU" sz="1600" dirty="0" smtClean="0"/>
              <a:t>для угольной и строительной отрасли 2965  </a:t>
            </a:r>
            <a:r>
              <a:rPr lang="ru-RU" sz="1600" dirty="0" smtClean="0"/>
              <a:t>специалистов, </a:t>
            </a:r>
            <a:r>
              <a:rPr lang="ru-RU" sz="1600" dirty="0" smtClean="0"/>
              <a:t>так необходимых городу и </a:t>
            </a:r>
            <a:r>
              <a:rPr lang="ru-RU" sz="1600" dirty="0" smtClean="0"/>
              <a:t>региону.</a:t>
            </a:r>
            <a:endParaRPr lang="ru-RU" sz="1600" dirty="0"/>
          </a:p>
        </p:txBody>
      </p:sp>
      <p:pic>
        <p:nvPicPr>
          <p:cNvPr id="16" name="Picture 2" descr="D:\Все по музею\Материал к книге о техникуме\Периодика о техникуме\Комсомолец Кузбасса 16 июня 1954\HfAQwCNnd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000108"/>
            <a:ext cx="3797386" cy="471490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28596" y="5786454"/>
            <a:ext cx="32753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Комсомолец Кузбасса №</a:t>
            </a:r>
            <a:r>
              <a:rPr lang="ru-RU" sz="1400" dirty="0" smtClean="0"/>
              <a:t>72, 16.06.1954г.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85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928670"/>
            <a:ext cx="89296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endParaRPr lang="ru-RU" dirty="0">
              <a:cs typeface="Times New Roman" pitchFamily="18" charset="0"/>
            </a:endParaRPr>
          </a:p>
          <a:p>
            <a:pPr algn="just">
              <a:defRPr/>
            </a:pPr>
            <a:endParaRPr lang="ru-RU" sz="18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latin typeface="+mn-lt"/>
              <a:cs typeface="Times New Roman" pitchFamily="18" charset="0"/>
            </a:endParaRPr>
          </a:p>
        </p:txBody>
      </p:sp>
      <p:pic>
        <p:nvPicPr>
          <p:cNvPr id="7" name="Содержимое 3" descr="C:\Users\Боленер\Pictures\2013-03-27 3333\3333 00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72066" y="1571612"/>
            <a:ext cx="42148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IMG_1277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357554" y="2285992"/>
            <a:ext cx="1857388" cy="2214578"/>
          </a:xfrm>
          <a:prstGeom prst="rect">
            <a:avLst/>
          </a:prstGeom>
        </p:spPr>
      </p:pic>
      <p:pic>
        <p:nvPicPr>
          <p:cNvPr id="9" name="Содержимое 3" descr="C:\Users\Боленер\Pictures\2013-03-27 111\111 002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071546"/>
            <a:ext cx="307183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42910" y="642918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Архивные документы</a:t>
            </a:r>
            <a:endParaRPr lang="ru-RU" sz="20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44" y="5286388"/>
            <a:ext cx="321471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ыписка из приказа № 2 по Кузнецкому индустриальному техникуму от 29 сентября 1929 года о назначении </a:t>
            </a:r>
            <a:r>
              <a:rPr lang="ru-RU" sz="1400" dirty="0" smtClean="0"/>
              <a:t>заведующим учебной части Богословского Е.Ф.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5429264"/>
            <a:ext cx="37147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Копия свидетельства № 2 об окончании Горно-угольного техникума, выданного Ваншток А.С., поступившему в техникум в 1929 году.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5" y="0"/>
            <a:ext cx="9147855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1000108"/>
            <a:ext cx="87154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dirty="0" smtClean="0">
                <a:cs typeface="Arial" pitchFamily="34" charset="0"/>
              </a:rPr>
              <a:t>	</a:t>
            </a:r>
            <a:r>
              <a:rPr lang="ru-RU" dirty="0" smtClean="0">
                <a:cs typeface="Arial" pitchFamily="34" charset="0"/>
              </a:rPr>
              <a:t>После окончания Великой Отечественной войны для реконструкции шахт и дальнейшего развития угольной отрасли срочно требовались специалисты. Подготовка таких кадров  велась именно в Кемеровском горном техникуме</a:t>
            </a:r>
          </a:p>
          <a:p>
            <a:pPr lvl="0" algn="just">
              <a:defRPr/>
            </a:pPr>
            <a:r>
              <a:rPr lang="ru-RU" dirty="0" smtClean="0">
                <a:cs typeface="Arial" pitchFamily="34" charset="0"/>
              </a:rPr>
              <a:t>	</a:t>
            </a:r>
            <a:r>
              <a:rPr lang="ru-RU" dirty="0" smtClean="0"/>
              <a:t>В первый послевоенный1945 – 1946 учебный год перед техникумом встал ряд очень сложных задач</a:t>
            </a:r>
            <a:r>
              <a:rPr lang="ru-RU" dirty="0" smtClean="0"/>
              <a:t>.</a:t>
            </a:r>
            <a:endParaRPr lang="ru-RU" b="1" dirty="0" smtClean="0"/>
          </a:p>
          <a:p>
            <a:pPr>
              <a:buFont typeface="Arial" charset="0"/>
              <a:buNone/>
              <a:defRPr/>
            </a:pPr>
            <a:r>
              <a:rPr lang="ru-RU" b="1" dirty="0" smtClean="0"/>
              <a:t>Задачи</a:t>
            </a:r>
            <a:r>
              <a:rPr lang="ru-RU" b="1" dirty="0" smtClean="0"/>
              <a:t>:</a:t>
            </a:r>
            <a:endParaRPr lang="ru-RU" b="1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/>
              <a:t>Обеспечить строительство общежитий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/>
              <a:t>Пополнить бытовое и учебное оборудование за счет средств комбината «</a:t>
            </a:r>
            <a:r>
              <a:rPr lang="ru-RU" dirty="0" err="1" smtClean="0"/>
              <a:t>Кемеровоуголь</a:t>
            </a:r>
            <a:r>
              <a:rPr lang="ru-RU" dirty="0" smtClean="0"/>
              <a:t>»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/>
              <a:t>Обеспечить пополнение постельных принадлежностей в соответствии с заявками техникума.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/>
              <a:t>Усилить транспортные средства техникума хотя бы 8  - 10 лошадей и одну автомашину.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/>
              <a:t>Обеспечить пополнение учебниками и литературой.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/>
              <a:t>Укомплектовать полностью преподавательский персонал.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/>
              <a:t>Выделить необходимое оборудование для создания учебной электромеханической  мастерской.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/>
              <a:t>Урегулировать вопрос снабжения учащихся и преподавателей промышленными товарами.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5" y="0"/>
            <a:ext cx="9147855" cy="6858000"/>
          </a:xfrm>
          <a:prstGeom prst="rect">
            <a:avLst/>
          </a:prstGeom>
        </p:spPr>
      </p:pic>
      <p:pic>
        <p:nvPicPr>
          <p:cNvPr id="13" name="Рисунок 12" descr="C:\Users\Боленер\Pictures\2013-03-27 444\444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71555" y="2928917"/>
            <a:ext cx="2143138" cy="385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00034" y="5929330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1956 г., ул. 2 Тульская </a:t>
            </a:r>
            <a:endParaRPr lang="ru-RU" sz="1400" dirty="0"/>
          </a:p>
        </p:txBody>
      </p:sp>
      <p:pic>
        <p:nvPicPr>
          <p:cNvPr id="17" name="Picture 2" descr="http://images.myshared.ru/6/651882/slide_8.jpg"/>
          <p:cNvPicPr>
            <a:picLocks noChangeAspect="1" noChangeArrowheads="1"/>
          </p:cNvPicPr>
          <p:nvPr/>
        </p:nvPicPr>
        <p:blipFill>
          <a:blip r:embed="rId4" cstate="print"/>
          <a:srcRect b="24831"/>
          <a:stretch>
            <a:fillRect/>
          </a:stretch>
        </p:blipFill>
        <p:spPr bwMode="auto">
          <a:xfrm>
            <a:off x="285720" y="1142984"/>
            <a:ext cx="3786214" cy="213453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00034" y="3357562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Здание техникума с 1943 – 1950 гг.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357686" y="1214422"/>
            <a:ext cx="4500594" cy="3786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</a:t>
            </a:r>
            <a:r>
              <a:rPr lang="ru-RU" sz="1600" dirty="0" smtClean="0"/>
              <a:t>        </a:t>
            </a:r>
            <a:r>
              <a:rPr lang="ru-RU" sz="1600" dirty="0" smtClean="0"/>
              <a:t>В апреле 1943 г. В здание горного техникума переехал строительный техникум. Техникумы </a:t>
            </a:r>
            <a:r>
              <a:rPr lang="ru-RU" sz="1600" dirty="0" smtClean="0"/>
              <a:t>сохраняли свою полную </a:t>
            </a:r>
            <a:r>
              <a:rPr lang="ru-RU" sz="1600" dirty="0" smtClean="0"/>
              <a:t>автономию.</a:t>
            </a:r>
            <a:endParaRPr lang="ru-RU" sz="1600" dirty="0" smtClean="0"/>
          </a:p>
          <a:p>
            <a:pPr algn="just"/>
            <a:r>
              <a:rPr lang="ru-RU" sz="1600" dirty="0" smtClean="0"/>
              <a:t>         В 1948 г.  Постановлением Совета Министров СССР №4373 от 26.11. техникумы объединены под общим названием «Кемеровский </a:t>
            </a:r>
            <a:r>
              <a:rPr lang="ru-RU" sz="1600" dirty="0" err="1" smtClean="0"/>
              <a:t>горностроительный</a:t>
            </a:r>
            <a:r>
              <a:rPr lang="ru-RU" sz="1600" dirty="0" smtClean="0"/>
              <a:t> </a:t>
            </a:r>
            <a:r>
              <a:rPr lang="ru-RU" sz="1600" dirty="0" smtClean="0"/>
              <a:t>техникум с подчинением Министерству строительства угольных </a:t>
            </a:r>
            <a:r>
              <a:rPr lang="ru-RU" sz="1600" dirty="0" smtClean="0"/>
              <a:t>предприятий.</a:t>
            </a:r>
            <a:endParaRPr lang="ru-RU" sz="1600" dirty="0" smtClean="0"/>
          </a:p>
          <a:p>
            <a:pPr algn="just"/>
            <a:r>
              <a:rPr lang="ru-RU" sz="1600" dirty="0" smtClean="0"/>
              <a:t>         В </a:t>
            </a:r>
            <a:r>
              <a:rPr lang="ru-RU" sz="1600" dirty="0" smtClean="0"/>
              <a:t>1948 г., </a:t>
            </a:r>
            <a:r>
              <a:rPr lang="ru-RU" sz="1600" dirty="0" smtClean="0"/>
              <a:t>после объединения техникумов была введена штатная должность – заведующих отделениями. Было создано два отделения. Строительное отделение возглавил Чистяков Сергей Аксеньтьевич, горное </a:t>
            </a:r>
            <a:r>
              <a:rPr lang="ru-RU" sz="1600" dirty="0" smtClean="0"/>
              <a:t> - Буренин </a:t>
            </a:r>
            <a:r>
              <a:rPr lang="ru-RU" sz="1600" dirty="0" smtClean="0"/>
              <a:t>Александр </a:t>
            </a:r>
            <a:r>
              <a:rPr lang="ru-RU" sz="1600" dirty="0" smtClean="0"/>
              <a:t>Леонидович.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5" y="0"/>
            <a:ext cx="9147855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6248" y="1357298"/>
            <a:ext cx="45005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       </a:t>
            </a:r>
            <a:r>
              <a:rPr lang="ru-RU" sz="1600" dirty="0" smtClean="0"/>
              <a:t>Распоряжением </a:t>
            </a:r>
            <a:r>
              <a:rPr lang="ru-RU" sz="1600" dirty="0" smtClean="0"/>
              <a:t>Совета Министров  СССР №13718 от 30.08.1950г. в г. Кемерово был учрежден горный институт. </a:t>
            </a:r>
            <a:endParaRPr lang="ru-RU" sz="1600" dirty="0" smtClean="0"/>
          </a:p>
          <a:p>
            <a:pPr algn="just"/>
            <a:r>
              <a:rPr lang="ru-RU" sz="1600" dirty="0" smtClean="0"/>
              <a:t>             На </a:t>
            </a:r>
            <a:r>
              <a:rPr lang="ru-RU" sz="1600" dirty="0" smtClean="0"/>
              <a:t>основании этого распоряжения, министр высшего образования СССР С.З. Кафтанов издал приказ от 09.09.1950 г. № 72 «Открыть в г</a:t>
            </a:r>
            <a:r>
              <a:rPr lang="ru-RU" sz="1600" dirty="0" smtClean="0"/>
              <a:t>. Кемерово </a:t>
            </a:r>
            <a:r>
              <a:rPr lang="ru-RU" sz="1600" dirty="0" smtClean="0"/>
              <a:t>горный институт на базе Кемеровского горного техникума». </a:t>
            </a:r>
          </a:p>
          <a:p>
            <a:pPr algn="just"/>
            <a:r>
              <a:rPr lang="ru-RU" sz="1600" dirty="0" smtClean="0"/>
              <a:t>           Таким образом вся материальная база техникума передавалась во временное пользование институту.</a:t>
            </a:r>
            <a:endParaRPr lang="ru-RU" sz="1600" dirty="0"/>
          </a:p>
        </p:txBody>
      </p:sp>
      <p:pic>
        <p:nvPicPr>
          <p:cNvPr id="11" name="Picture 2" descr="C:\Users\museum\Desktop\1946 - 1956\IMG_E0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59"/>
            <a:ext cx="3786214" cy="51094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728" y="714356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000" b="1" dirty="0" smtClean="0"/>
              <a:t>Начало 1950 годов – время серьезных перемен в техникуме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pic>
        <p:nvPicPr>
          <p:cNvPr id="1028" name="Picture 4" descr="C:\Users\museum\Desktop\1946 - 1956\IMG_E0278.JPG"/>
          <p:cNvPicPr>
            <a:picLocks noChangeAspect="1" noChangeArrowheads="1"/>
          </p:cNvPicPr>
          <p:nvPr/>
        </p:nvPicPr>
        <p:blipFill>
          <a:blip r:embed="rId3" cstate="print"/>
          <a:srcRect l="8318" t="3025" b="25898"/>
          <a:stretch>
            <a:fillRect/>
          </a:stretch>
        </p:blipFill>
        <p:spPr bwMode="auto">
          <a:xfrm>
            <a:off x="214282" y="1857364"/>
            <a:ext cx="4289628" cy="4357718"/>
          </a:xfrm>
          <a:prstGeom prst="rect">
            <a:avLst/>
          </a:prstGeom>
          <a:noFill/>
        </p:spPr>
      </p:pic>
      <p:pic>
        <p:nvPicPr>
          <p:cNvPr id="1029" name="Picture 5" descr="C:\Users\museum\Desktop\1946 - 1956\IMG_E0284.JPG"/>
          <p:cNvPicPr>
            <a:picLocks noChangeAspect="1" noChangeArrowheads="1"/>
          </p:cNvPicPr>
          <p:nvPr/>
        </p:nvPicPr>
        <p:blipFill>
          <a:blip r:embed="rId4" cstate="print"/>
          <a:srcRect l="8339" r="1600"/>
          <a:stretch>
            <a:fillRect/>
          </a:stretch>
        </p:blipFill>
        <p:spPr bwMode="auto">
          <a:xfrm>
            <a:off x="4714876" y="1714488"/>
            <a:ext cx="4246817" cy="45720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928670"/>
            <a:ext cx="8572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/>
              <a:t>Администрация области и  техникума отстояла факт существования техникума. Но материальная база отошла в институт, техникум перешел с 1958г. на вечернюю и заочную форму </a:t>
            </a:r>
            <a:r>
              <a:rPr lang="ru-RU" sz="1600" dirty="0" smtClean="0"/>
              <a:t>обучения.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5" y="0"/>
            <a:ext cx="914785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714357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</a:t>
            </a:r>
            <a:endParaRPr lang="ru-RU" b="1" dirty="0"/>
          </a:p>
        </p:txBody>
      </p:sp>
      <p:pic>
        <p:nvPicPr>
          <p:cNvPr id="13313" name="Picture 1" descr="C:\Users\museum\Desktop\1946 - 1956\IMG_E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3594063" cy="51237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928671"/>
            <a:ext cx="45005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Студентов </a:t>
            </a:r>
            <a:r>
              <a:rPr lang="en-US" sz="1600" dirty="0" smtClean="0"/>
              <a:t>I</a:t>
            </a:r>
            <a:r>
              <a:rPr lang="ru-RU" sz="1600" dirty="0" smtClean="0"/>
              <a:t> и </a:t>
            </a:r>
            <a:r>
              <a:rPr lang="en-US" sz="1600" dirty="0" smtClean="0"/>
              <a:t>II</a:t>
            </a:r>
            <a:r>
              <a:rPr lang="ru-RU" sz="1600" dirty="0" smtClean="0"/>
              <a:t> курсов, около 1000 человек, пришлось перевести в другие горные техникумы области. </a:t>
            </a:r>
          </a:p>
          <a:p>
            <a:pPr algn="just"/>
            <a:r>
              <a:rPr lang="ru-RU" sz="1600" dirty="0" smtClean="0"/>
              <a:t>           Студенты </a:t>
            </a:r>
            <a:r>
              <a:rPr lang="en-US" sz="1600" dirty="0" smtClean="0"/>
              <a:t>III</a:t>
            </a:r>
            <a:r>
              <a:rPr lang="ru-RU" sz="1600" dirty="0" smtClean="0"/>
              <a:t> и </a:t>
            </a:r>
            <a:r>
              <a:rPr lang="en-US" sz="1600" dirty="0" smtClean="0"/>
              <a:t>IV</a:t>
            </a:r>
            <a:r>
              <a:rPr lang="ru-RU" sz="1600" dirty="0" smtClean="0"/>
              <a:t> курса начали учебный 1950 – 1951 год в 2-х этажном стандартном жилом бараке (Ул. Тульская, 14 ) общей площадью – 745 м.кв. и </a:t>
            </a:r>
            <a:r>
              <a:rPr lang="ru-RU" sz="1600" dirty="0" smtClean="0"/>
              <a:t>полезной </a:t>
            </a:r>
            <a:r>
              <a:rPr lang="ru-RU" sz="1600" dirty="0" smtClean="0"/>
              <a:t>площадью – 584 м.кв., перестроенный под учебный корпус. </a:t>
            </a:r>
          </a:p>
          <a:p>
            <a:pPr algn="just"/>
            <a:r>
              <a:rPr lang="ru-RU" sz="1600" dirty="0" smtClean="0"/>
              <a:t>           В бараке имелось 7 аудиторий по 30 – 35 м.кв., библиотека и служебно-административные комнаты. Здание типичное, каркасно-засыпного типа, с печным отоплением, постройки 1930 года, к началу 1950-х гг. пришло в совершенную негодность. </a:t>
            </a:r>
          </a:p>
          <a:p>
            <a:pPr algn="just"/>
            <a:r>
              <a:rPr lang="ru-RU" sz="1600" dirty="0" smtClean="0"/>
              <a:t>           В импровизированных «кабинетах» размещались учебные аудитории, а лабораторные занятия и практики проводили в лабораториях горного института и ЦЭММ треста «Кемеровоуголь». Для нашего техникума в Горном институте была организована лаборатория строительных материалов.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143372" y="2071678"/>
          <a:ext cx="2786084" cy="2804160"/>
        </p:xfrm>
        <a:graphic>
          <a:graphicData uri="http://schemas.openxmlformats.org/drawingml/2006/table">
            <a:tbl>
              <a:tblPr/>
              <a:tblGrid>
                <a:gridCol w="557217"/>
                <a:gridCol w="799485"/>
                <a:gridCol w="683109"/>
                <a:gridCol w="746273"/>
              </a:tblGrid>
              <a:tr h="375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Учебно</a:t>
                      </a:r>
                      <a:r>
                        <a:rPr lang="ru-RU" sz="16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- техническая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Художественная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1946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18300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1947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36647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1948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51200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1952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31669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13303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44972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1954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20053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21448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26408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1955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21448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6552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28040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106" y="0"/>
            <a:ext cx="9202106" cy="6858000"/>
          </a:xfrm>
          <a:prstGeom prst="rect">
            <a:avLst/>
          </a:prstGeom>
        </p:spPr>
      </p:pic>
      <p:pic>
        <p:nvPicPr>
          <p:cNvPr id="32770" name="Picture 2" descr="C:\Users\museum\Desktop\1946 - 1956\IMG_E0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2956658" cy="414340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000496" y="150017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42844" y="5377593"/>
            <a:ext cx="30003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"/>
              </a:rPr>
              <a:t>[</a:t>
            </a:r>
            <a:r>
              <a:rPr kumimoji="0" 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"/>
              </a:rPr>
              <a:t>1]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ГКО ГАКО Ф.Р-35, Оп-2, Д.16, Л.16.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6084" y="714356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Материальная база техникума: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smtClean="0"/>
              <a:t> Учебный </a:t>
            </a:r>
            <a:r>
              <a:rPr lang="ru-RU" sz="1600" dirty="0" smtClean="0"/>
              <a:t>корпус -  6207м. кв.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smtClean="0"/>
              <a:t> Общежитие </a:t>
            </a:r>
            <a:r>
              <a:rPr lang="ru-RU" sz="1600" dirty="0" smtClean="0"/>
              <a:t>(на 500 мест) – 4900м.кв..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smtClean="0"/>
              <a:t> Столовая </a:t>
            </a:r>
            <a:r>
              <a:rPr lang="ru-RU" sz="1600" dirty="0" smtClean="0"/>
              <a:t>– 700м.кв.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smtClean="0"/>
              <a:t> Учебные </a:t>
            </a:r>
            <a:r>
              <a:rPr lang="ru-RU" sz="1600" dirty="0" smtClean="0"/>
              <a:t>мастерские – 157м.кв.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smtClean="0"/>
              <a:t> Конный </a:t>
            </a:r>
            <a:r>
              <a:rPr lang="ru-RU" sz="1600" dirty="0" smtClean="0"/>
              <a:t>двор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smtClean="0"/>
              <a:t> Гараж </a:t>
            </a:r>
            <a:r>
              <a:rPr lang="ru-RU" sz="1600" dirty="0" smtClean="0"/>
              <a:t>– 351 м.кв.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smtClean="0"/>
              <a:t> Библиотека </a:t>
            </a:r>
            <a:r>
              <a:rPr lang="ru-RU" sz="1600" dirty="0" smtClean="0"/>
              <a:t>– 28040 экземпляров книг </a:t>
            </a:r>
          </a:p>
          <a:p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143240" y="5286389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Преподавательский состав техникума: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1946г. – 21человек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1948г. – 48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1949г. – 43 человека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1950 – </a:t>
            </a:r>
            <a:r>
              <a:rPr lang="ru-RU" sz="1600" dirty="0" smtClean="0"/>
              <a:t>41 </a:t>
            </a:r>
            <a:r>
              <a:rPr lang="ru-RU" sz="1600" dirty="0" smtClean="0"/>
              <a:t>человек</a:t>
            </a:r>
            <a:endParaRPr lang="ru-RU" sz="16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786182" y="2857496"/>
          <a:ext cx="5143536" cy="2372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5084"/>
                <a:gridCol w="1381328"/>
                <a:gridCol w="1488919"/>
                <a:gridCol w="1218205"/>
              </a:tblGrid>
              <a:tr h="50331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Учебно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- техническая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Художественная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1946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18300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1947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36647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1948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51200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1952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31669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13303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44972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1954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20053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21448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26408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1955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21448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6552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28040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7485</TotalTime>
  <Words>1382</Words>
  <Application>Microsoft Office PowerPoint</Application>
  <PresentationFormat>Экран (4:3)</PresentationFormat>
  <Paragraphs>336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KemGTK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museum</dc:creator>
  <cp:lastModifiedBy>Bolener</cp:lastModifiedBy>
  <cp:revision>493</cp:revision>
  <dcterms:created xsi:type="dcterms:W3CDTF">2015-01-28T09:13:29Z</dcterms:created>
  <dcterms:modified xsi:type="dcterms:W3CDTF">2021-04-16T09:19:48Z</dcterms:modified>
</cp:coreProperties>
</file>