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9" r:id="rId3"/>
    <p:sldId id="260" r:id="rId4"/>
    <p:sldId id="262" r:id="rId5"/>
    <p:sldId id="263" r:id="rId6"/>
    <p:sldId id="264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648264"/>
    <a:srgbClr val="1E4C53"/>
    <a:srgbClr val="2043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BD-9547-824B-BCE684CB49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27-6A49-947E-4C01EA5A29E2}"/>
              </c:ext>
            </c:extLst>
          </c:dPt>
          <c:cat>
            <c:strRef>
              <c:f>Лист1!$A$2:$A$3</c:f>
              <c:strCache>
                <c:ptCount val="2"/>
                <c:pt idx="0">
                  <c:v>Jan</c:v>
                </c:pt>
                <c:pt idx="1">
                  <c:v>Feb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27-6A49-947E-4C01EA5A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Кадровая работа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50</c:v>
                </c:pt>
                <c:pt idx="3">
                  <c:v>47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Оплата и нормирование труда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EFFF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46</c:v>
                </c:pt>
                <c:pt idx="2">
                  <c:v>15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труда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17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нарушения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EFFF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Социальное партнерство</c:v>
                </c:pt>
              </c:strCache>
            </c:strRef>
          </c:tx>
          <c:spPr>
            <a:solidFill>
              <a:srgbClr val="6482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783720"/>
        <c:axId val="153685752"/>
      </c:barChart>
      <c:catAx>
        <c:axId val="8278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685752"/>
        <c:crosses val="autoZero"/>
        <c:auto val="1"/>
        <c:lblAlgn val="ctr"/>
        <c:lblOffset val="100"/>
        <c:noMultiLvlLbl val="0"/>
      </c:catAx>
      <c:valAx>
        <c:axId val="15368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8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57229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32997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91944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67711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479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57229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32997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591944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7711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543479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17140" y="6248400"/>
            <a:ext cx="359073" cy="3539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76468"/>
                </a:solidFill>
              </a:rPr>
              <a:pPr/>
              <a:t>‹#›</a:t>
            </a:fld>
            <a:endParaRPr>
              <a:solidFill>
                <a:srgbClr val="57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520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57229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32997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91944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67711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479" y="195322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57229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32997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591944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7711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543479" y="3429000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17140" y="6248400"/>
            <a:ext cx="359073" cy="3539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76468"/>
                </a:solidFill>
              </a:rPr>
              <a:pPr/>
              <a:t>‹#›</a:t>
            </a:fld>
            <a:endParaRPr>
              <a:solidFill>
                <a:srgbClr val="57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99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79657" y="6248400"/>
            <a:ext cx="234038" cy="230832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412750" hangingPunct="0"/>
            <a:fld id="{86CB4B4D-7CA3-9044-876B-883B54F8677D}" type="slidenum">
              <a:rPr lang="ru-RU" sz="1000" kern="0" smtClean="0">
                <a:solidFill>
                  <a:srgbClr val="576468"/>
                </a:solidFill>
              </a:rPr>
              <a:pPr defTabSz="412750" hangingPunct="0"/>
              <a:t>‹#›</a:t>
            </a:fld>
            <a:endParaRPr lang="ru-RU" sz="1000" kern="0">
              <a:solidFill>
                <a:srgbClr val="57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5pPr>
      <a:lvl6pPr marL="12827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6pPr>
      <a:lvl7pPr marL="15113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7pPr>
      <a:lvl8pPr marL="17399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8pPr>
      <a:lvl9pPr marL="19685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79657" y="6248400"/>
            <a:ext cx="234038" cy="230832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412750" hangingPunct="0"/>
            <a:fld id="{86CB4B4D-7CA3-9044-876B-883B54F8677D}" type="slidenum">
              <a:rPr lang="ru-RU" sz="1000" kern="0" smtClean="0">
                <a:solidFill>
                  <a:srgbClr val="576468"/>
                </a:solidFill>
              </a:rPr>
              <a:pPr defTabSz="412750" hangingPunct="0"/>
              <a:t>‹#›</a:t>
            </a:fld>
            <a:endParaRPr lang="ru-RU" sz="1000" kern="0">
              <a:solidFill>
                <a:srgbClr val="57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5pPr>
      <a:lvl6pPr marL="12827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6pPr>
      <a:lvl7pPr marL="15113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7pPr>
      <a:lvl8pPr marL="17399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8pPr>
      <a:lvl9pPr marL="19685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7852" r="13292" b="9016"/>
          <a:stretch/>
        </p:blipFill>
        <p:spPr>
          <a:xfrm>
            <a:off x="3788228" y="-27359"/>
            <a:ext cx="8789339" cy="6885359"/>
          </a:xfrm>
          <a:solidFill>
            <a:srgbClr val="204391"/>
          </a:solidFill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602CC9-F10F-3949-BBA0-622304908267}"/>
              </a:ext>
            </a:extLst>
          </p:cNvPr>
          <p:cNvSpPr/>
          <p:nvPr/>
        </p:nvSpPr>
        <p:spPr>
          <a:xfrm>
            <a:off x="1" y="3286653"/>
            <a:ext cx="12192000" cy="284693"/>
          </a:xfrm>
          <a:prstGeom prst="rect">
            <a:avLst/>
          </a:prstGeom>
          <a:solidFill>
            <a:srgbClr val="FFFFFF">
              <a:alpha val="2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AEF1D-17C6-0044-89DA-2F817679D729}"/>
              </a:ext>
            </a:extLst>
          </p:cNvPr>
          <p:cNvSpPr/>
          <p:nvPr/>
        </p:nvSpPr>
        <p:spPr>
          <a:xfrm>
            <a:off x="0" y="3286654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189745E-03B1-B046-ABB9-7CD5E633AC7A}"/>
              </a:ext>
            </a:extLst>
          </p:cNvPr>
          <p:cNvGrpSpPr/>
          <p:nvPr/>
        </p:nvGrpSpPr>
        <p:grpSpPr>
          <a:xfrm>
            <a:off x="579209" y="2128370"/>
            <a:ext cx="2882875" cy="960325"/>
            <a:chOff x="1158417" y="4256739"/>
            <a:chExt cx="5765750" cy="19206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48E5E9E-13B8-FB4F-9AA4-820B64554A1B}"/>
                </a:ext>
              </a:extLst>
            </p:cNvPr>
            <p:cNvSpPr txBox="1"/>
            <p:nvPr/>
          </p:nvSpPr>
          <p:spPr>
            <a:xfrm>
              <a:off x="1304577" y="4256739"/>
              <a:ext cx="4967304" cy="120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2860" tIns="22860" rIns="22860" bIns="22860" numCol="1" spcCol="38100" rtlCol="0" anchor="t">
              <a:spAutoFit/>
            </a:bodyPr>
            <a:lstStyle/>
            <a:p>
              <a:pPr algn="ctr" defTabSz="412750" hangingPunct="0"/>
              <a:r>
                <a:rPr lang="ru-RU" kern="0" dirty="0" smtClean="0">
                  <a:solidFill>
                    <a:srgbClr val="FEFFFE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Arial"/>
                  <a:sym typeface="Arial"/>
                </a:rPr>
                <a:t>АДМИНИСТРАЦИЯ ГОРОДА КЕМЕРОВО</a:t>
              </a:r>
              <a:endParaRPr lang="ru-RU" kern="0" dirty="0">
                <a:solidFill>
                  <a:srgbClr val="FEFFF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AAE70C0-353E-B34B-9CFD-4543AB1D5363}"/>
                </a:ext>
              </a:extLst>
            </p:cNvPr>
            <p:cNvSpPr txBox="1"/>
            <p:nvPr/>
          </p:nvSpPr>
          <p:spPr>
            <a:xfrm>
              <a:off x="1158417" y="5654169"/>
              <a:ext cx="5765750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2860" tIns="22860" rIns="22860" bIns="22860" numCol="1" spcCol="38100" rtlCol="0" anchor="t">
              <a:spAutoFit/>
            </a:bodyPr>
            <a:lstStyle/>
            <a:p>
              <a:pPr algn="ctr" defTabSz="412750" hangingPunct="0"/>
              <a:endParaRPr lang="ru-RU" sz="1400" kern="0" dirty="0">
                <a:solidFill>
                  <a:srgbClr val="96A4B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3A84144-ACB6-984D-800D-B955A4440D44}"/>
              </a:ext>
            </a:extLst>
          </p:cNvPr>
          <p:cNvGrpSpPr/>
          <p:nvPr/>
        </p:nvGrpSpPr>
        <p:grpSpPr>
          <a:xfrm>
            <a:off x="929287" y="3428999"/>
            <a:ext cx="2154302" cy="2887347"/>
            <a:chOff x="1963278" y="7595419"/>
            <a:chExt cx="4308603" cy="5774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B847E2D-F8DF-8346-ABDE-020452CE528F}"/>
                </a:ext>
              </a:extLst>
            </p:cNvPr>
            <p:cNvSpPr txBox="1"/>
            <p:nvPr/>
          </p:nvSpPr>
          <p:spPr>
            <a:xfrm>
              <a:off x="1963278" y="8107133"/>
              <a:ext cx="4308603" cy="5262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2860" tIns="22860" rIns="22860" bIns="22860" numCol="1" spcCol="38100" rtlCol="0" anchor="t">
              <a:spAutoFit/>
            </a:bodyPr>
            <a:lstStyle/>
            <a:p>
              <a:pPr algn="ctr" defTabSz="412750" hangingPunct="0">
                <a:lnSpc>
                  <a:spcPct val="150000"/>
                </a:lnSpc>
              </a:pPr>
              <a:r>
                <a:rPr lang="ru-RU" sz="1600" kern="0" dirty="0" smtClean="0">
                  <a:solidFill>
                    <a:srgbClr val="FEFFFE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Arial"/>
                  <a:sym typeface="Arial"/>
                </a:rPr>
                <a:t>Информация о проведенных проверках подведомственных организаций за 2020 год администрацией города Кемерово</a:t>
              </a:r>
              <a:endParaRPr lang="en-US" sz="1600" kern="0" dirty="0">
                <a:solidFill>
                  <a:srgbClr val="FEFFF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A8E30075-3A1F-1B45-948B-7F03C67A1861}"/>
                </a:ext>
              </a:extLst>
            </p:cNvPr>
            <p:cNvCxnSpPr>
              <a:cxnSpLocks/>
            </p:cNvCxnSpPr>
            <p:nvPr/>
          </p:nvCxnSpPr>
          <p:spPr>
            <a:xfrm>
              <a:off x="2703761" y="7595419"/>
              <a:ext cx="2168934" cy="0"/>
            </a:xfrm>
            <a:prstGeom prst="line">
              <a:avLst/>
            </a:prstGeom>
            <a:noFill/>
            <a:ln w="50800" cap="flat">
              <a:solidFill>
                <a:schemeClr val="accent3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0" y="-2735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25" y="554747"/>
            <a:ext cx="1284377" cy="15897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54" y="43802"/>
            <a:ext cx="16255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5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659679" y="809157"/>
            <a:ext cx="6197539" cy="538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8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Всего за 2020 год администрацией города Кемерово были проведены проверки в 13 подведомственных учреждениях  на предмет соблюдения трудового законодательства и иных нормативных правовых актов, содержащих нормы трудового права</a:t>
            </a:r>
            <a:endParaRPr sz="2800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B099892-8765-A847-A291-8E8E2BE49585}"/>
              </a:ext>
            </a:extLst>
          </p:cNvPr>
          <p:cNvGrpSpPr/>
          <p:nvPr/>
        </p:nvGrpSpPr>
        <p:grpSpPr>
          <a:xfrm>
            <a:off x="6609246" y="1439554"/>
            <a:ext cx="4233277" cy="3966633"/>
            <a:chOff x="13218492" y="2879107"/>
            <a:chExt cx="8466553" cy="7933265"/>
          </a:xfrm>
          <a:noFill/>
        </p:grpSpPr>
        <p:graphicFrame>
          <p:nvGraphicFramePr>
            <p:cNvPr id="2" name="Диаграмма 1">
              <a:extLst>
                <a:ext uri="{FF2B5EF4-FFF2-40B4-BE49-F238E27FC236}">
                  <a16:creationId xmlns:a16="http://schemas.microsoft.com/office/drawing/2014/main" xmlns="" id="{1A4A0A84-49A1-2F47-985C-CCAD3D4EE0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83370583"/>
                </p:ext>
              </p:extLst>
            </p:nvPr>
          </p:nvGraphicFramePr>
          <p:xfrm>
            <a:off x="13218492" y="2879107"/>
            <a:ext cx="8466553" cy="7933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5BF69A5-AA23-5344-9230-64F50670778D}"/>
                </a:ext>
              </a:extLst>
            </p:cNvPr>
            <p:cNvSpPr/>
            <p:nvPr/>
          </p:nvSpPr>
          <p:spPr>
            <a:xfrm>
              <a:off x="15738928" y="8143678"/>
              <a:ext cx="3594098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412750" hangingPunct="0"/>
              <a:endParaRPr lang="ru-RU" b="1" kern="0" dirty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A1D8D162-08B7-4349-BC31-62FA20E826AD}"/>
              </a:ext>
            </a:extLst>
          </p:cNvPr>
          <p:cNvSpPr/>
          <p:nvPr/>
        </p:nvSpPr>
        <p:spPr>
          <a:xfrm>
            <a:off x="7502026" y="2267100"/>
            <a:ext cx="2447715" cy="231154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0" y="-2735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D222C8-7AF0-BB46-B7D0-3060649D8A3E}"/>
              </a:ext>
            </a:extLst>
          </p:cNvPr>
          <p:cNvSpPr/>
          <p:nvPr/>
        </p:nvSpPr>
        <p:spPr>
          <a:xfrm>
            <a:off x="7063071" y="2572115"/>
            <a:ext cx="3325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ru-RU" sz="20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Arial"/>
              </a:rPr>
              <a:t>1 Выездная</a:t>
            </a:r>
          </a:p>
          <a:p>
            <a:pPr algn="ctr" defTabSz="412750" hangingPunct="0"/>
            <a:endParaRPr lang="ru-RU" sz="30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6D222C8-7AF0-BB46-B7D0-3060649D8A3E}"/>
              </a:ext>
            </a:extLst>
          </p:cNvPr>
          <p:cNvSpPr/>
          <p:nvPr/>
        </p:nvSpPr>
        <p:spPr>
          <a:xfrm>
            <a:off x="7063072" y="3503485"/>
            <a:ext cx="3325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ru-RU" sz="20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Arial"/>
              </a:rPr>
              <a:t>12 Документарных</a:t>
            </a:r>
          </a:p>
          <a:p>
            <a:pPr algn="ctr" defTabSz="412750" hangingPunct="0"/>
            <a:endParaRPr lang="ru-RU" sz="30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6885359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 t="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54" y="43802"/>
            <a:ext cx="16255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0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-27359"/>
            <a:ext cx="12192000" cy="6885359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 t="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0" y="-2735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47273B9-89BD-B04E-9C85-5E148C712B48}"/>
              </a:ext>
            </a:extLst>
          </p:cNvPr>
          <p:cNvSpPr/>
          <p:nvPr/>
        </p:nvSpPr>
        <p:spPr>
          <a:xfrm>
            <a:off x="527074" y="3672626"/>
            <a:ext cx="334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Учреждения образования</a:t>
            </a:r>
            <a:endParaRPr lang="ru-RU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1659215" y="2326898"/>
            <a:ext cx="1080000" cy="1080000"/>
          </a:xfrm>
          <a:custGeom>
            <a:avLst/>
            <a:gdLst>
              <a:gd name="T0" fmla="*/ 404552 w 256"/>
              <a:gd name="T1" fmla="*/ 200493 h 224"/>
              <a:gd name="T2" fmla="*/ 216086 w 256"/>
              <a:gd name="T3" fmla="*/ 278734 h 224"/>
              <a:gd name="T4" fmla="*/ 216086 w 256"/>
              <a:gd name="T5" fmla="*/ 278734 h 224"/>
              <a:gd name="T6" fmla="*/ 199839 w 256"/>
              <a:gd name="T7" fmla="*/ 278734 h 224"/>
              <a:gd name="T8" fmla="*/ 199839 w 256"/>
              <a:gd name="T9" fmla="*/ 278734 h 224"/>
              <a:gd name="T10" fmla="*/ 11373 w 256"/>
              <a:gd name="T11" fmla="*/ 200493 h 224"/>
              <a:gd name="T12" fmla="*/ 0 w 256"/>
              <a:gd name="T13" fmla="*/ 182563 h 224"/>
              <a:gd name="T14" fmla="*/ 27620 w 256"/>
              <a:gd name="T15" fmla="*/ 164632 h 224"/>
              <a:gd name="T16" fmla="*/ 27620 w 256"/>
              <a:gd name="T17" fmla="*/ 164632 h 224"/>
              <a:gd name="T18" fmla="*/ 207963 w 256"/>
              <a:gd name="T19" fmla="*/ 239613 h 224"/>
              <a:gd name="T20" fmla="*/ 388305 w 256"/>
              <a:gd name="T21" fmla="*/ 164632 h 224"/>
              <a:gd name="T22" fmla="*/ 388305 w 256"/>
              <a:gd name="T23" fmla="*/ 164632 h 224"/>
              <a:gd name="T24" fmla="*/ 415925 w 256"/>
              <a:gd name="T25" fmla="*/ 182563 h 224"/>
              <a:gd name="T26" fmla="*/ 404552 w 256"/>
              <a:gd name="T27" fmla="*/ 115732 h 224"/>
              <a:gd name="T28" fmla="*/ 216086 w 256"/>
              <a:gd name="T29" fmla="*/ 193973 h 224"/>
              <a:gd name="T30" fmla="*/ 216086 w 256"/>
              <a:gd name="T31" fmla="*/ 193973 h 224"/>
              <a:gd name="T32" fmla="*/ 207963 w 256"/>
              <a:gd name="T33" fmla="*/ 195603 h 224"/>
              <a:gd name="T34" fmla="*/ 199839 w 256"/>
              <a:gd name="T35" fmla="*/ 193973 h 224"/>
              <a:gd name="T36" fmla="*/ 199839 w 256"/>
              <a:gd name="T37" fmla="*/ 193973 h 224"/>
              <a:gd name="T38" fmla="*/ 11373 w 256"/>
              <a:gd name="T39" fmla="*/ 115732 h 224"/>
              <a:gd name="T40" fmla="*/ 11373 w 256"/>
              <a:gd name="T41" fmla="*/ 79871 h 224"/>
              <a:gd name="T42" fmla="*/ 199839 w 256"/>
              <a:gd name="T43" fmla="*/ 1630 h 224"/>
              <a:gd name="T44" fmla="*/ 199839 w 256"/>
              <a:gd name="T45" fmla="*/ 1630 h 224"/>
              <a:gd name="T46" fmla="*/ 207963 w 256"/>
              <a:gd name="T47" fmla="*/ 0 h 224"/>
              <a:gd name="T48" fmla="*/ 216086 w 256"/>
              <a:gd name="T49" fmla="*/ 1630 h 224"/>
              <a:gd name="T50" fmla="*/ 216086 w 256"/>
              <a:gd name="T51" fmla="*/ 1630 h 224"/>
              <a:gd name="T52" fmla="*/ 404552 w 256"/>
              <a:gd name="T53" fmla="*/ 79871 h 224"/>
              <a:gd name="T54" fmla="*/ 404552 w 256"/>
              <a:gd name="T55" fmla="*/ 115732 h 224"/>
              <a:gd name="T56" fmla="*/ 27620 w 256"/>
              <a:gd name="T57" fmla="*/ 249393 h 224"/>
              <a:gd name="T58" fmla="*/ 27620 w 256"/>
              <a:gd name="T59" fmla="*/ 249393 h 224"/>
              <a:gd name="T60" fmla="*/ 207963 w 256"/>
              <a:gd name="T61" fmla="*/ 324374 h 224"/>
              <a:gd name="T62" fmla="*/ 388305 w 256"/>
              <a:gd name="T63" fmla="*/ 249393 h 224"/>
              <a:gd name="T64" fmla="*/ 388305 w 256"/>
              <a:gd name="T65" fmla="*/ 249393 h 224"/>
              <a:gd name="T66" fmla="*/ 415925 w 256"/>
              <a:gd name="T67" fmla="*/ 267324 h 224"/>
              <a:gd name="T68" fmla="*/ 404552 w 256"/>
              <a:gd name="T69" fmla="*/ 285254 h 224"/>
              <a:gd name="T70" fmla="*/ 216086 w 256"/>
              <a:gd name="T71" fmla="*/ 363495 h 224"/>
              <a:gd name="T72" fmla="*/ 216086 w 256"/>
              <a:gd name="T73" fmla="*/ 363495 h 224"/>
              <a:gd name="T74" fmla="*/ 199839 w 256"/>
              <a:gd name="T75" fmla="*/ 363495 h 224"/>
              <a:gd name="T76" fmla="*/ 199839 w 256"/>
              <a:gd name="T77" fmla="*/ 363495 h 224"/>
              <a:gd name="T78" fmla="*/ 11373 w 256"/>
              <a:gd name="T79" fmla="*/ 285254 h 224"/>
              <a:gd name="T80" fmla="*/ 0 w 256"/>
              <a:gd name="T81" fmla="*/ 267324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6" h="224">
                <a:moveTo>
                  <a:pt x="249" y="123"/>
                </a:moveTo>
                <a:cubicBezTo>
                  <a:pt x="249" y="123"/>
                  <a:pt x="249" y="123"/>
                  <a:pt x="249" y="123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1" y="172"/>
                  <a:pt x="130" y="172"/>
                  <a:pt x="128" y="172"/>
                </a:cubicBezTo>
                <a:cubicBezTo>
                  <a:pt x="126" y="172"/>
                  <a:pt x="125" y="172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7" y="123"/>
                  <a:pt x="7" y="123"/>
                </a:cubicBezTo>
                <a:cubicBezTo>
                  <a:pt x="3" y="121"/>
                  <a:pt x="0" y="117"/>
                  <a:pt x="0" y="112"/>
                </a:cubicBezTo>
                <a:cubicBezTo>
                  <a:pt x="0" y="105"/>
                  <a:pt x="5" y="100"/>
                  <a:pt x="12" y="100"/>
                </a:cubicBezTo>
                <a:cubicBezTo>
                  <a:pt x="14" y="100"/>
                  <a:pt x="15" y="100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41" y="100"/>
                  <a:pt x="242" y="100"/>
                  <a:pt x="244" y="100"/>
                </a:cubicBezTo>
                <a:cubicBezTo>
                  <a:pt x="251" y="100"/>
                  <a:pt x="256" y="105"/>
                  <a:pt x="256" y="112"/>
                </a:cubicBezTo>
                <a:cubicBezTo>
                  <a:pt x="256" y="117"/>
                  <a:pt x="253" y="121"/>
                  <a:pt x="249" y="123"/>
                </a:cubicBezTo>
                <a:moveTo>
                  <a:pt x="249" y="71"/>
                </a:moveTo>
                <a:cubicBezTo>
                  <a:pt x="249" y="71"/>
                  <a:pt x="249" y="71"/>
                  <a:pt x="249" y="71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1" y="120"/>
                  <a:pt x="130" y="120"/>
                  <a:pt x="128" y="120"/>
                </a:cubicBezTo>
                <a:cubicBezTo>
                  <a:pt x="126" y="120"/>
                  <a:pt x="125" y="120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3" y="69"/>
                  <a:pt x="0" y="65"/>
                  <a:pt x="0" y="60"/>
                </a:cubicBezTo>
                <a:cubicBezTo>
                  <a:pt x="0" y="55"/>
                  <a:pt x="3" y="51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5" y="0"/>
                  <a:pt x="126" y="0"/>
                  <a:pt x="128" y="0"/>
                </a:cubicBezTo>
                <a:cubicBezTo>
                  <a:pt x="130" y="0"/>
                  <a:pt x="131" y="0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53" y="51"/>
                  <a:pt x="256" y="55"/>
                  <a:pt x="256" y="60"/>
                </a:cubicBezTo>
                <a:cubicBezTo>
                  <a:pt x="256" y="65"/>
                  <a:pt x="253" y="69"/>
                  <a:pt x="249" y="71"/>
                </a:cubicBezTo>
                <a:moveTo>
                  <a:pt x="12" y="152"/>
                </a:moveTo>
                <a:cubicBezTo>
                  <a:pt x="14" y="152"/>
                  <a:pt x="15" y="152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1" y="152"/>
                  <a:pt x="242" y="152"/>
                  <a:pt x="244" y="152"/>
                </a:cubicBezTo>
                <a:cubicBezTo>
                  <a:pt x="251" y="152"/>
                  <a:pt x="256" y="157"/>
                  <a:pt x="256" y="164"/>
                </a:cubicBezTo>
                <a:cubicBezTo>
                  <a:pt x="256" y="169"/>
                  <a:pt x="253" y="173"/>
                  <a:pt x="249" y="175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1" y="224"/>
                  <a:pt x="130" y="224"/>
                  <a:pt x="128" y="224"/>
                </a:cubicBezTo>
                <a:cubicBezTo>
                  <a:pt x="126" y="224"/>
                  <a:pt x="125" y="224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7" y="175"/>
                  <a:pt x="7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73"/>
                  <a:pt x="0" y="169"/>
                  <a:pt x="0" y="164"/>
                </a:cubicBezTo>
                <a:cubicBezTo>
                  <a:pt x="0" y="157"/>
                  <a:pt x="5" y="152"/>
                  <a:pt x="12" y="15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88229" y="0"/>
            <a:ext cx="8403771" cy="6858000"/>
          </a:xfrm>
          <a:prstGeom prst="rect">
            <a:avLst/>
          </a:prstGeom>
          <a:solidFill>
            <a:schemeClr val="accent5">
              <a:alpha val="2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EC81058-3D9D-7A4E-AECF-A4CEBA8EA811}"/>
              </a:ext>
            </a:extLst>
          </p:cNvPr>
          <p:cNvSpPr/>
          <p:nvPr/>
        </p:nvSpPr>
        <p:spPr>
          <a:xfrm>
            <a:off x="4068289" y="1947579"/>
            <a:ext cx="8008916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МАОУ «Средняя общеобразовательная школа № 78»;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МБОУ «Средняя общеобразовательная школа № 32;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МБОУ для учащихся с тяжелыми нарушениями речи «Школа – интернат № 22»;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МБОУ ДО «Городской центр детского (юношеского) технического творчества города Кемерово»;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МБДОУ № 109 «Детский сад комбинированного вида»;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МБДОУ № 199 «Детский сад комбинированного вида»;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МБДОУ № 70 «Детский сад комбинированного вида».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4037853" y="114987"/>
            <a:ext cx="8478739" cy="1531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32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В 2020 году были проведены проверки в следующих учреждениях образования:</a:t>
            </a:r>
            <a:endParaRPr sz="32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88229" y="1653334"/>
            <a:ext cx="8403771" cy="0"/>
          </a:xfrm>
          <a:prstGeom prst="line">
            <a:avLst/>
          </a:prstGeom>
          <a:noFill/>
          <a:ln w="12700" cap="flat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94507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-27359"/>
            <a:ext cx="12192000" cy="6885359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 t="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8414507" y="-5471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403771" cy="6858000"/>
          </a:xfrm>
          <a:prstGeom prst="rect">
            <a:avLst/>
          </a:prstGeom>
          <a:solidFill>
            <a:schemeClr val="accent5">
              <a:alpha val="2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EC81058-3D9D-7A4E-AECF-A4CEBA8EA811}"/>
              </a:ext>
            </a:extLst>
          </p:cNvPr>
          <p:cNvSpPr/>
          <p:nvPr/>
        </p:nvSpPr>
        <p:spPr>
          <a:xfrm>
            <a:off x="534541" y="2173406"/>
            <a:ext cx="800891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МБУ «Комплексный центр социального обслуживания населения Заводского района города Кемерово»;</a:t>
            </a:r>
          </a:p>
          <a:p>
            <a:pPr>
              <a:lnSpc>
                <a:spcPct val="170000"/>
              </a:lnSpc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МБУ «Центр социальной адаптации города Кемерово».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89608" y="14704"/>
            <a:ext cx="8478739" cy="1524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9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В 2020 году были проведены проверки в следующих учреждениях социальной защиты населения:</a:t>
            </a:r>
            <a:endParaRPr sz="29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7273B9-89BD-B04E-9C85-5E148C712B48}"/>
              </a:ext>
            </a:extLst>
          </p:cNvPr>
          <p:cNvSpPr/>
          <p:nvPr/>
        </p:nvSpPr>
        <p:spPr>
          <a:xfrm>
            <a:off x="8568347" y="3059803"/>
            <a:ext cx="3344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Учреждения социальной защиты населения</a:t>
            </a:r>
            <a:endParaRPr lang="ru-RU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626447"/>
            <a:ext cx="8403771" cy="0"/>
          </a:xfrm>
          <a:prstGeom prst="line">
            <a:avLst/>
          </a:prstGeom>
          <a:noFill/>
          <a:ln w="12700" cap="flat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9688042" y="1979803"/>
            <a:ext cx="1080000" cy="108000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780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-27359"/>
            <a:ext cx="12744000" cy="6885359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 l="-5559" t="1" r="-122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/>
            <a:endParaRPr lang="ru-RU"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0" y="-2735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47273B9-89BD-B04E-9C85-5E148C712B48}"/>
              </a:ext>
            </a:extLst>
          </p:cNvPr>
          <p:cNvSpPr/>
          <p:nvPr/>
        </p:nvSpPr>
        <p:spPr>
          <a:xfrm>
            <a:off x="221973" y="3672625"/>
            <a:ext cx="3344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Жизнеобеспечение</a:t>
            </a:r>
            <a:endParaRPr lang="ru-RU" sz="2800" b="1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229" y="0"/>
            <a:ext cx="8403771" cy="6858000"/>
          </a:xfrm>
          <a:prstGeom prst="rect">
            <a:avLst/>
          </a:prstGeom>
          <a:solidFill>
            <a:schemeClr val="accent5">
              <a:alpha val="2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/>
            <a:endParaRPr lang="ru-RU"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4037853" y="114987"/>
            <a:ext cx="8478739" cy="16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3200" kern="0" dirty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В 2020 году были проведены проверки в следующих </a:t>
            </a:r>
            <a:r>
              <a:rPr lang="ru-RU" sz="32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учреждениях </a:t>
            </a:r>
            <a:r>
              <a:rPr lang="ru-RU" sz="3200" kern="0" dirty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жизнеобеспечения </a:t>
            </a:r>
            <a:r>
              <a:rPr lang="ru-RU" sz="32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:</a:t>
            </a:r>
            <a:endParaRPr sz="32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88229" y="1653334"/>
            <a:ext cx="8403771" cy="0"/>
          </a:xfrm>
          <a:prstGeom prst="line">
            <a:avLst/>
          </a:prstGeom>
          <a:noFill/>
          <a:ln w="12700" cap="flat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C81058-3D9D-7A4E-AECF-A4CEBA8EA811}"/>
              </a:ext>
            </a:extLst>
          </p:cNvPr>
          <p:cNvSpPr/>
          <p:nvPr/>
        </p:nvSpPr>
        <p:spPr>
          <a:xfrm>
            <a:off x="4405058" y="2784680"/>
            <a:ext cx="800891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МП города Кемерово «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Спецавтохозяйство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»;</a:t>
            </a:r>
          </a:p>
          <a:p>
            <a:pPr>
              <a:lnSpc>
                <a:spcPct val="170000"/>
              </a:lnSpc>
            </a:pP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МБУ «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Жилкомцентр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».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1354114" y="2477667"/>
            <a:ext cx="1080000" cy="1080000"/>
          </a:xfrm>
          <a:custGeom>
            <a:avLst/>
            <a:gdLst>
              <a:gd name="T0" fmla="*/ 360685 w 256"/>
              <a:gd name="T1" fmla="*/ 250205 h 256"/>
              <a:gd name="T2" fmla="*/ 346063 w 256"/>
              <a:gd name="T3" fmla="*/ 285948 h 256"/>
              <a:gd name="T4" fmla="*/ 359060 w 256"/>
              <a:gd name="T5" fmla="*/ 349312 h 256"/>
              <a:gd name="T6" fmla="*/ 349312 w 256"/>
              <a:gd name="T7" fmla="*/ 360685 h 256"/>
              <a:gd name="T8" fmla="*/ 285948 w 256"/>
              <a:gd name="T9" fmla="*/ 344438 h 256"/>
              <a:gd name="T10" fmla="*/ 246955 w 256"/>
              <a:gd name="T11" fmla="*/ 360685 h 256"/>
              <a:gd name="T12" fmla="*/ 250205 w 256"/>
              <a:gd name="T13" fmla="*/ 360685 h 256"/>
              <a:gd name="T14" fmla="*/ 212837 w 256"/>
              <a:gd name="T15" fmla="*/ 415925 h 256"/>
              <a:gd name="T16" fmla="*/ 203088 w 256"/>
              <a:gd name="T17" fmla="*/ 415925 h 256"/>
              <a:gd name="T18" fmla="*/ 165720 w 256"/>
              <a:gd name="T19" fmla="*/ 359060 h 256"/>
              <a:gd name="T20" fmla="*/ 128352 w 256"/>
              <a:gd name="T21" fmla="*/ 342813 h 256"/>
              <a:gd name="T22" fmla="*/ 129977 w 256"/>
              <a:gd name="T23" fmla="*/ 346063 h 256"/>
              <a:gd name="T24" fmla="*/ 64988 w 256"/>
              <a:gd name="T25" fmla="*/ 359060 h 256"/>
              <a:gd name="T26" fmla="*/ 56865 w 256"/>
              <a:gd name="T27" fmla="*/ 350937 h 256"/>
              <a:gd name="T28" fmla="*/ 71487 w 256"/>
              <a:gd name="T29" fmla="*/ 284324 h 256"/>
              <a:gd name="T30" fmla="*/ 56865 w 256"/>
              <a:gd name="T31" fmla="*/ 250205 h 256"/>
              <a:gd name="T32" fmla="*/ 0 w 256"/>
              <a:gd name="T33" fmla="*/ 212837 h 256"/>
              <a:gd name="T34" fmla="*/ 0 w 256"/>
              <a:gd name="T35" fmla="*/ 203088 h 256"/>
              <a:gd name="T36" fmla="*/ 56865 w 256"/>
              <a:gd name="T37" fmla="*/ 165720 h 256"/>
              <a:gd name="T38" fmla="*/ 71487 w 256"/>
              <a:gd name="T39" fmla="*/ 129977 h 256"/>
              <a:gd name="T40" fmla="*/ 55240 w 256"/>
              <a:gd name="T41" fmla="*/ 64988 h 256"/>
              <a:gd name="T42" fmla="*/ 64988 w 256"/>
              <a:gd name="T43" fmla="*/ 56865 h 256"/>
              <a:gd name="T44" fmla="*/ 129977 w 256"/>
              <a:gd name="T45" fmla="*/ 69862 h 256"/>
              <a:gd name="T46" fmla="*/ 165720 w 256"/>
              <a:gd name="T47" fmla="*/ 55240 h 256"/>
              <a:gd name="T48" fmla="*/ 203088 w 256"/>
              <a:gd name="T49" fmla="*/ 0 h 256"/>
              <a:gd name="T50" fmla="*/ 212837 w 256"/>
              <a:gd name="T51" fmla="*/ 0 h 256"/>
              <a:gd name="T52" fmla="*/ 250205 w 256"/>
              <a:gd name="T53" fmla="*/ 55240 h 256"/>
              <a:gd name="T54" fmla="*/ 285948 w 256"/>
              <a:gd name="T55" fmla="*/ 69862 h 256"/>
              <a:gd name="T56" fmla="*/ 350937 w 256"/>
              <a:gd name="T57" fmla="*/ 55240 h 256"/>
              <a:gd name="T58" fmla="*/ 360685 w 256"/>
              <a:gd name="T59" fmla="*/ 64988 h 256"/>
              <a:gd name="T60" fmla="*/ 346063 w 256"/>
              <a:gd name="T61" fmla="*/ 129977 h 256"/>
              <a:gd name="T62" fmla="*/ 360685 w 256"/>
              <a:gd name="T63" fmla="*/ 165720 h 256"/>
              <a:gd name="T64" fmla="*/ 415925 w 256"/>
              <a:gd name="T65" fmla="*/ 203088 h 256"/>
              <a:gd name="T66" fmla="*/ 415925 w 256"/>
              <a:gd name="T67" fmla="*/ 212837 h 256"/>
              <a:gd name="T68" fmla="*/ 360685 w 256"/>
              <a:gd name="T69" fmla="*/ 250205 h 256"/>
              <a:gd name="T70" fmla="*/ 207963 w 256"/>
              <a:gd name="T71" fmla="*/ 90984 h 256"/>
              <a:gd name="T72" fmla="*/ 90984 w 256"/>
              <a:gd name="T73" fmla="*/ 207963 h 256"/>
              <a:gd name="T74" fmla="*/ 207963 w 256"/>
              <a:gd name="T75" fmla="*/ 324941 h 256"/>
              <a:gd name="T76" fmla="*/ 324941 w 256"/>
              <a:gd name="T77" fmla="*/ 207963 h 256"/>
              <a:gd name="T78" fmla="*/ 207963 w 256"/>
              <a:gd name="T79" fmla="*/ 90984 h 256"/>
              <a:gd name="T80" fmla="*/ 207963 w 256"/>
              <a:gd name="T81" fmla="*/ 285948 h 256"/>
              <a:gd name="T82" fmla="*/ 129977 w 256"/>
              <a:gd name="T83" fmla="*/ 207963 h 256"/>
              <a:gd name="T84" fmla="*/ 207963 w 256"/>
              <a:gd name="T85" fmla="*/ 129977 h 256"/>
              <a:gd name="T86" fmla="*/ 285948 w 256"/>
              <a:gd name="T87" fmla="*/ 207963 h 256"/>
              <a:gd name="T88" fmla="*/ 207963 w 256"/>
              <a:gd name="T89" fmla="*/ 285948 h 256"/>
              <a:gd name="T90" fmla="*/ 207963 w 256"/>
              <a:gd name="T91" fmla="*/ 168970 h 256"/>
              <a:gd name="T92" fmla="*/ 168970 w 256"/>
              <a:gd name="T93" fmla="*/ 207963 h 256"/>
              <a:gd name="T94" fmla="*/ 207963 w 256"/>
              <a:gd name="T95" fmla="*/ 246955 h 256"/>
              <a:gd name="T96" fmla="*/ 246955 w 256"/>
              <a:gd name="T97" fmla="*/ 207963 h 256"/>
              <a:gd name="T98" fmla="*/ 207963 w 256"/>
              <a:gd name="T99" fmla="*/ 168970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56">
                <a:moveTo>
                  <a:pt x="222" y="154"/>
                </a:moveTo>
                <a:cubicBezTo>
                  <a:pt x="220" y="162"/>
                  <a:pt x="217" y="169"/>
                  <a:pt x="213" y="176"/>
                </a:cubicBezTo>
                <a:cubicBezTo>
                  <a:pt x="213" y="177"/>
                  <a:pt x="234" y="203"/>
                  <a:pt x="221" y="215"/>
                </a:cubicBezTo>
                <a:cubicBezTo>
                  <a:pt x="215" y="222"/>
                  <a:pt x="215" y="222"/>
                  <a:pt x="215" y="222"/>
                </a:cubicBezTo>
                <a:cubicBezTo>
                  <a:pt x="205" y="231"/>
                  <a:pt x="182" y="216"/>
                  <a:pt x="176" y="212"/>
                </a:cubicBezTo>
                <a:cubicBezTo>
                  <a:pt x="169" y="217"/>
                  <a:pt x="161" y="220"/>
                  <a:pt x="152" y="222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54" y="222"/>
                  <a:pt x="150" y="256"/>
                  <a:pt x="131" y="256"/>
                </a:cubicBezTo>
                <a:cubicBezTo>
                  <a:pt x="125" y="256"/>
                  <a:pt x="125" y="256"/>
                  <a:pt x="125" y="256"/>
                </a:cubicBezTo>
                <a:cubicBezTo>
                  <a:pt x="111" y="256"/>
                  <a:pt x="103" y="227"/>
                  <a:pt x="102" y="221"/>
                </a:cubicBezTo>
                <a:cubicBezTo>
                  <a:pt x="94" y="219"/>
                  <a:pt x="86" y="216"/>
                  <a:pt x="79" y="211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80" y="213"/>
                  <a:pt x="53" y="234"/>
                  <a:pt x="40" y="221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25" y="206"/>
                  <a:pt x="41" y="180"/>
                  <a:pt x="44" y="175"/>
                </a:cubicBezTo>
                <a:cubicBezTo>
                  <a:pt x="40" y="169"/>
                  <a:pt x="37" y="162"/>
                  <a:pt x="35" y="154"/>
                </a:cubicBezTo>
                <a:cubicBezTo>
                  <a:pt x="29" y="153"/>
                  <a:pt x="0" y="145"/>
                  <a:pt x="0" y="131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08"/>
                  <a:pt x="28" y="103"/>
                  <a:pt x="35" y="102"/>
                </a:cubicBezTo>
                <a:cubicBezTo>
                  <a:pt x="37" y="94"/>
                  <a:pt x="40" y="87"/>
                  <a:pt x="44" y="80"/>
                </a:cubicBezTo>
                <a:cubicBezTo>
                  <a:pt x="41" y="76"/>
                  <a:pt x="24" y="50"/>
                  <a:pt x="34" y="40"/>
                </a:cubicBezTo>
                <a:cubicBezTo>
                  <a:pt x="40" y="35"/>
                  <a:pt x="40" y="35"/>
                  <a:pt x="40" y="35"/>
                </a:cubicBezTo>
                <a:cubicBezTo>
                  <a:pt x="51" y="23"/>
                  <a:pt x="75" y="39"/>
                  <a:pt x="80" y="43"/>
                </a:cubicBezTo>
                <a:cubicBezTo>
                  <a:pt x="87" y="39"/>
                  <a:pt x="94" y="36"/>
                  <a:pt x="102" y="34"/>
                </a:cubicBezTo>
                <a:cubicBezTo>
                  <a:pt x="104" y="27"/>
                  <a:pt x="112" y="0"/>
                  <a:pt x="12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47" y="0"/>
                  <a:pt x="153" y="26"/>
                  <a:pt x="154" y="34"/>
                </a:cubicBezTo>
                <a:cubicBezTo>
                  <a:pt x="162" y="36"/>
                  <a:pt x="169" y="39"/>
                  <a:pt x="176" y="43"/>
                </a:cubicBezTo>
                <a:cubicBezTo>
                  <a:pt x="182" y="39"/>
                  <a:pt x="206" y="24"/>
                  <a:pt x="216" y="34"/>
                </a:cubicBezTo>
                <a:cubicBezTo>
                  <a:pt x="222" y="40"/>
                  <a:pt x="222" y="40"/>
                  <a:pt x="222" y="40"/>
                </a:cubicBezTo>
                <a:cubicBezTo>
                  <a:pt x="233" y="51"/>
                  <a:pt x="217" y="74"/>
                  <a:pt x="213" y="80"/>
                </a:cubicBezTo>
                <a:cubicBezTo>
                  <a:pt x="217" y="87"/>
                  <a:pt x="220" y="94"/>
                  <a:pt x="222" y="102"/>
                </a:cubicBezTo>
                <a:cubicBezTo>
                  <a:pt x="224" y="102"/>
                  <a:pt x="256" y="107"/>
                  <a:pt x="256" y="125"/>
                </a:cubicBezTo>
                <a:cubicBezTo>
                  <a:pt x="256" y="131"/>
                  <a:pt x="256" y="131"/>
                  <a:pt x="256" y="131"/>
                </a:cubicBezTo>
                <a:cubicBezTo>
                  <a:pt x="256" y="144"/>
                  <a:pt x="229" y="152"/>
                  <a:pt x="222" y="154"/>
                </a:cubicBezTo>
                <a:moveTo>
                  <a:pt x="128" y="56"/>
                </a:moveTo>
                <a:cubicBezTo>
                  <a:pt x="88" y="56"/>
                  <a:pt x="56" y="88"/>
                  <a:pt x="56" y="128"/>
                </a:cubicBezTo>
                <a:cubicBezTo>
                  <a:pt x="56" y="168"/>
                  <a:pt x="88" y="200"/>
                  <a:pt x="128" y="200"/>
                </a:cubicBezTo>
                <a:cubicBezTo>
                  <a:pt x="168" y="200"/>
                  <a:pt x="200" y="168"/>
                  <a:pt x="200" y="128"/>
                </a:cubicBezTo>
                <a:cubicBezTo>
                  <a:pt x="200" y="88"/>
                  <a:pt x="168" y="56"/>
                  <a:pt x="128" y="56"/>
                </a:cubicBezTo>
                <a:moveTo>
                  <a:pt x="128" y="176"/>
                </a:moveTo>
                <a:cubicBezTo>
                  <a:pt x="101" y="176"/>
                  <a:pt x="80" y="155"/>
                  <a:pt x="80" y="128"/>
                </a:cubicBezTo>
                <a:cubicBezTo>
                  <a:pt x="80" y="101"/>
                  <a:pt x="101" y="80"/>
                  <a:pt x="128" y="80"/>
                </a:cubicBezTo>
                <a:cubicBezTo>
                  <a:pt x="155" y="80"/>
                  <a:pt x="176" y="101"/>
                  <a:pt x="176" y="128"/>
                </a:cubicBezTo>
                <a:cubicBezTo>
                  <a:pt x="176" y="155"/>
                  <a:pt x="155" y="176"/>
                  <a:pt x="128" y="176"/>
                </a:cubicBezTo>
                <a:moveTo>
                  <a:pt x="128" y="104"/>
                </a:moveTo>
                <a:cubicBezTo>
                  <a:pt x="115" y="104"/>
                  <a:pt x="104" y="115"/>
                  <a:pt x="104" y="128"/>
                </a:cubicBezTo>
                <a:cubicBezTo>
                  <a:pt x="104" y="141"/>
                  <a:pt x="115" y="152"/>
                  <a:pt x="128" y="152"/>
                </a:cubicBezTo>
                <a:cubicBezTo>
                  <a:pt x="141" y="152"/>
                  <a:pt x="152" y="141"/>
                  <a:pt x="152" y="128"/>
                </a:cubicBezTo>
                <a:cubicBezTo>
                  <a:pt x="152" y="115"/>
                  <a:pt x="141" y="104"/>
                  <a:pt x="128" y="10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6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-27359"/>
            <a:ext cx="12192000" cy="6885359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 l="98" t="-10372" r="98" b="-13020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8414507" y="-5471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403771" cy="6858000"/>
          </a:xfrm>
          <a:prstGeom prst="rect">
            <a:avLst/>
          </a:prstGeom>
          <a:solidFill>
            <a:schemeClr val="accent5">
              <a:alpha val="2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EC81058-3D9D-7A4E-AECF-A4CEBA8EA811}"/>
              </a:ext>
            </a:extLst>
          </p:cNvPr>
          <p:cNvSpPr/>
          <p:nvPr/>
        </p:nvSpPr>
        <p:spPr>
          <a:xfrm>
            <a:off x="534541" y="2173406"/>
            <a:ext cx="800891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МАУ «ДК «Содружество»;</a:t>
            </a:r>
          </a:p>
          <a:p>
            <a:pPr>
              <a:lnSpc>
                <a:spcPct val="170000"/>
              </a:lnSpc>
            </a:pPr>
            <a:endParaRPr lang="ru-RU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МБСУ «Стадион «Факел».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249624" y="87628"/>
            <a:ext cx="8478739" cy="16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32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В 2020 году были проведены проверки в следующих учреждениях культуры и спорта:</a:t>
            </a:r>
            <a:endParaRPr sz="32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7273B9-89BD-B04E-9C85-5E148C712B48}"/>
              </a:ext>
            </a:extLst>
          </p:cNvPr>
          <p:cNvSpPr/>
          <p:nvPr/>
        </p:nvSpPr>
        <p:spPr>
          <a:xfrm>
            <a:off x="8568347" y="3059803"/>
            <a:ext cx="3344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Учреждения культуры и спорта</a:t>
            </a:r>
            <a:endParaRPr lang="ru-RU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626447"/>
            <a:ext cx="8403771" cy="0"/>
          </a:xfrm>
          <a:prstGeom prst="line">
            <a:avLst/>
          </a:prstGeom>
          <a:noFill/>
          <a:ln w="12700" cap="flat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Freeform 109"/>
          <p:cNvSpPr>
            <a:spLocks noEditPoints="1"/>
          </p:cNvSpPr>
          <p:nvPr/>
        </p:nvSpPr>
        <p:spPr bwMode="auto">
          <a:xfrm>
            <a:off x="9768621" y="1803125"/>
            <a:ext cx="1080000" cy="1080000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299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-27359"/>
            <a:ext cx="12192000" cy="6885359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t="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752346" y="775594"/>
            <a:ext cx="9761446" cy="16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40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Общее количество выявленных за 2020 год нарушений - </a:t>
            </a:r>
            <a:r>
              <a:rPr lang="ru-RU" sz="48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46</a:t>
            </a:r>
            <a:endParaRPr sz="48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87FE4B-6369-8346-A7D4-284463C089CD}"/>
              </a:ext>
            </a:extLst>
          </p:cNvPr>
          <p:cNvSpPr/>
          <p:nvPr/>
        </p:nvSpPr>
        <p:spPr>
          <a:xfrm>
            <a:off x="0" y="-27359"/>
            <a:ext cx="3788229" cy="28469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7746CD81-C152-3E46-BA10-D7776AE67A94}"/>
              </a:ext>
            </a:extLst>
          </p:cNvPr>
          <p:cNvGrpSpPr/>
          <p:nvPr/>
        </p:nvGrpSpPr>
        <p:grpSpPr>
          <a:xfrm>
            <a:off x="521234" y="3802215"/>
            <a:ext cx="2809518" cy="1303159"/>
            <a:chOff x="4327072" y="3286451"/>
            <a:chExt cx="6378558" cy="262762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3EC81058-3D9D-7A4E-AECF-A4CEBA8EA811}"/>
                </a:ext>
              </a:extLst>
            </p:cNvPr>
            <p:cNvSpPr/>
            <p:nvPr/>
          </p:nvSpPr>
          <p:spPr>
            <a:xfrm>
              <a:off x="4327072" y="4610846"/>
              <a:ext cx="6378558" cy="1303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Roboto Medium"/>
                  <a:ea typeface="Roboto" panose="02000000000000000000" pitchFamily="2" charset="0"/>
                  <a:cs typeface="Open Sans" panose="020B0606030504020204" pitchFamily="34" charset="0"/>
                </a:rPr>
                <a:t>30 нарушений</a:t>
              </a:r>
              <a:endParaRPr lang="ru-RU" sz="2400" dirty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347273B9-89BD-B04E-9C85-5E148C712B48}"/>
                </a:ext>
              </a:extLst>
            </p:cNvPr>
            <p:cNvSpPr/>
            <p:nvPr/>
          </p:nvSpPr>
          <p:spPr>
            <a:xfrm>
              <a:off x="4961357" y="3286451"/>
              <a:ext cx="5383176" cy="1427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Кадры и работа с персоналом</a:t>
              </a:r>
              <a:endPara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7746CD81-C152-3E46-BA10-D7776AE67A94}"/>
              </a:ext>
            </a:extLst>
          </p:cNvPr>
          <p:cNvGrpSpPr/>
          <p:nvPr/>
        </p:nvGrpSpPr>
        <p:grpSpPr>
          <a:xfrm>
            <a:off x="3555548" y="3778825"/>
            <a:ext cx="2711631" cy="1285351"/>
            <a:chOff x="4961357" y="3286451"/>
            <a:chExt cx="6156322" cy="2591718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3EC81058-3D9D-7A4E-AECF-A4CEBA8EA811}"/>
                </a:ext>
              </a:extLst>
            </p:cNvPr>
            <p:cNvSpPr/>
            <p:nvPr/>
          </p:nvSpPr>
          <p:spPr>
            <a:xfrm>
              <a:off x="5046265" y="4574939"/>
              <a:ext cx="5943600" cy="1303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Roboto Medium"/>
                  <a:ea typeface="Roboto" panose="02000000000000000000" pitchFamily="2" charset="0"/>
                  <a:cs typeface="Open Sans" panose="020B0606030504020204" pitchFamily="34" charset="0"/>
                </a:rPr>
                <a:t>10 нарушений</a:t>
              </a:r>
              <a:endParaRPr lang="ru-RU" sz="2400" dirty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347273B9-89BD-B04E-9C85-5E148C712B48}"/>
                </a:ext>
              </a:extLst>
            </p:cNvPr>
            <p:cNvSpPr/>
            <p:nvPr/>
          </p:nvSpPr>
          <p:spPr>
            <a:xfrm>
              <a:off x="4961357" y="3286451"/>
              <a:ext cx="6156322" cy="1427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Оплата и нормирование труда</a:t>
              </a:r>
              <a:endPara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7746CD81-C152-3E46-BA10-D7776AE67A94}"/>
              </a:ext>
            </a:extLst>
          </p:cNvPr>
          <p:cNvGrpSpPr/>
          <p:nvPr/>
        </p:nvGrpSpPr>
        <p:grpSpPr>
          <a:xfrm>
            <a:off x="6397928" y="3802215"/>
            <a:ext cx="2617935" cy="1242243"/>
            <a:chOff x="4681143" y="3286451"/>
            <a:chExt cx="5943600" cy="2504796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3EC81058-3D9D-7A4E-AECF-A4CEBA8EA811}"/>
                </a:ext>
              </a:extLst>
            </p:cNvPr>
            <p:cNvSpPr/>
            <p:nvPr/>
          </p:nvSpPr>
          <p:spPr>
            <a:xfrm>
              <a:off x="4681143" y="4488018"/>
              <a:ext cx="5943600" cy="1303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Roboto Medium"/>
                  <a:ea typeface="Roboto" panose="02000000000000000000" pitchFamily="2" charset="0"/>
                  <a:cs typeface="Open Sans" panose="020B0606030504020204" pitchFamily="34" charset="0"/>
                </a:rPr>
                <a:t>3 нарушения</a:t>
              </a:r>
              <a:endParaRPr lang="ru-RU" sz="2400" dirty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347273B9-89BD-B04E-9C85-5E148C712B48}"/>
                </a:ext>
              </a:extLst>
            </p:cNvPr>
            <p:cNvSpPr/>
            <p:nvPr/>
          </p:nvSpPr>
          <p:spPr>
            <a:xfrm>
              <a:off x="4961357" y="3286451"/>
              <a:ext cx="5383176" cy="806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Охрана труда</a:t>
              </a:r>
              <a:endPara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7746CD81-C152-3E46-BA10-D7776AE67A94}"/>
              </a:ext>
            </a:extLst>
          </p:cNvPr>
          <p:cNvGrpSpPr/>
          <p:nvPr/>
        </p:nvGrpSpPr>
        <p:grpSpPr>
          <a:xfrm>
            <a:off x="8941640" y="3810575"/>
            <a:ext cx="2617935" cy="1233883"/>
            <a:chOff x="4857714" y="3373830"/>
            <a:chExt cx="5943600" cy="2487939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3EC81058-3D9D-7A4E-AECF-A4CEBA8EA811}"/>
                </a:ext>
              </a:extLst>
            </p:cNvPr>
            <p:cNvSpPr/>
            <p:nvPr/>
          </p:nvSpPr>
          <p:spPr>
            <a:xfrm>
              <a:off x="4857714" y="4558540"/>
              <a:ext cx="5943600" cy="1303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Roboto Medium"/>
                  <a:ea typeface="Roboto" panose="02000000000000000000" pitchFamily="2" charset="0"/>
                  <a:cs typeface="Open Sans" panose="020B0606030504020204" pitchFamily="34" charset="0"/>
                </a:rPr>
                <a:t>3 нарушения</a:t>
              </a:r>
              <a:endParaRPr lang="ru-RU" sz="2400" dirty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347273B9-89BD-B04E-9C85-5E148C712B48}"/>
                </a:ext>
              </a:extLst>
            </p:cNvPr>
            <p:cNvSpPr/>
            <p:nvPr/>
          </p:nvSpPr>
          <p:spPr>
            <a:xfrm>
              <a:off x="5323074" y="3373830"/>
              <a:ext cx="5383176" cy="806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Иные нарушения</a:t>
              </a:r>
              <a:endPara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Freeform 23"/>
          <p:cNvSpPr>
            <a:spLocks noEditPoints="1"/>
          </p:cNvSpPr>
          <p:nvPr/>
        </p:nvSpPr>
        <p:spPr bwMode="auto">
          <a:xfrm>
            <a:off x="1643587" y="3068664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5" name="Freeform 60"/>
          <p:cNvSpPr>
            <a:spLocks noEditPoints="1"/>
          </p:cNvSpPr>
          <p:nvPr/>
        </p:nvSpPr>
        <p:spPr bwMode="auto">
          <a:xfrm>
            <a:off x="4638731" y="3091418"/>
            <a:ext cx="526368" cy="363637"/>
          </a:xfrm>
          <a:custGeom>
            <a:avLst/>
            <a:gdLst>
              <a:gd name="T0" fmla="*/ 396429 w 256"/>
              <a:gd name="T1" fmla="*/ 287338 h 176"/>
              <a:gd name="T2" fmla="*/ 19496 w 256"/>
              <a:gd name="T3" fmla="*/ 287338 h 176"/>
              <a:gd name="T4" fmla="*/ 0 w 256"/>
              <a:gd name="T5" fmla="*/ 267747 h 176"/>
              <a:gd name="T6" fmla="*/ 0 w 256"/>
              <a:gd name="T7" fmla="*/ 117547 h 176"/>
              <a:gd name="T8" fmla="*/ 415925 w 256"/>
              <a:gd name="T9" fmla="*/ 117547 h 176"/>
              <a:gd name="T10" fmla="*/ 415925 w 256"/>
              <a:gd name="T11" fmla="*/ 267747 h 176"/>
              <a:gd name="T12" fmla="*/ 396429 w 256"/>
              <a:gd name="T13" fmla="*/ 287338 h 176"/>
              <a:gd name="T14" fmla="*/ 38993 w 256"/>
              <a:gd name="T15" fmla="*/ 248156 h 176"/>
              <a:gd name="T16" fmla="*/ 116979 w 256"/>
              <a:gd name="T17" fmla="*/ 248156 h 176"/>
              <a:gd name="T18" fmla="*/ 116979 w 256"/>
              <a:gd name="T19" fmla="*/ 228564 h 176"/>
              <a:gd name="T20" fmla="*/ 38993 w 256"/>
              <a:gd name="T21" fmla="*/ 228564 h 176"/>
              <a:gd name="T22" fmla="*/ 38993 w 256"/>
              <a:gd name="T23" fmla="*/ 248156 h 176"/>
              <a:gd name="T24" fmla="*/ 233958 w 256"/>
              <a:gd name="T25" fmla="*/ 189382 h 176"/>
              <a:gd name="T26" fmla="*/ 38993 w 256"/>
              <a:gd name="T27" fmla="*/ 189382 h 176"/>
              <a:gd name="T28" fmla="*/ 38993 w 256"/>
              <a:gd name="T29" fmla="*/ 208973 h 176"/>
              <a:gd name="T30" fmla="*/ 233958 w 256"/>
              <a:gd name="T31" fmla="*/ 208973 h 176"/>
              <a:gd name="T32" fmla="*/ 233958 w 256"/>
              <a:gd name="T33" fmla="*/ 189382 h 176"/>
              <a:gd name="T34" fmla="*/ 0 w 256"/>
              <a:gd name="T35" fmla="*/ 19591 h 176"/>
              <a:gd name="T36" fmla="*/ 19496 w 256"/>
              <a:gd name="T37" fmla="*/ 0 h 176"/>
              <a:gd name="T38" fmla="*/ 396429 w 256"/>
              <a:gd name="T39" fmla="*/ 0 h 176"/>
              <a:gd name="T40" fmla="*/ 415925 w 256"/>
              <a:gd name="T41" fmla="*/ 19591 h 176"/>
              <a:gd name="T42" fmla="*/ 415925 w 256"/>
              <a:gd name="T43" fmla="*/ 78365 h 176"/>
              <a:gd name="T44" fmla="*/ 0 w 256"/>
              <a:gd name="T45" fmla="*/ 78365 h 176"/>
              <a:gd name="T46" fmla="*/ 0 w 256"/>
              <a:gd name="T47" fmla="*/ 19591 h 1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6" h="176">
                <a:moveTo>
                  <a:pt x="244" y="176"/>
                </a:moveTo>
                <a:cubicBezTo>
                  <a:pt x="12" y="176"/>
                  <a:pt x="12" y="176"/>
                  <a:pt x="12" y="176"/>
                </a:cubicBezTo>
                <a:cubicBezTo>
                  <a:pt x="5" y="176"/>
                  <a:pt x="0" y="171"/>
                  <a:pt x="0" y="164"/>
                </a:cubicBezTo>
                <a:cubicBezTo>
                  <a:pt x="0" y="72"/>
                  <a:pt x="0" y="72"/>
                  <a:pt x="0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71"/>
                  <a:pt x="251" y="176"/>
                  <a:pt x="244" y="176"/>
                </a:cubicBezTo>
                <a:moveTo>
                  <a:pt x="24" y="152"/>
                </a:moveTo>
                <a:cubicBezTo>
                  <a:pt x="72" y="152"/>
                  <a:pt x="72" y="152"/>
                  <a:pt x="72" y="152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52"/>
                </a:lnTo>
                <a:close/>
                <a:moveTo>
                  <a:pt x="144" y="116"/>
                </a:moveTo>
                <a:cubicBezTo>
                  <a:pt x="24" y="116"/>
                  <a:pt x="24" y="116"/>
                  <a:pt x="24" y="11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16"/>
                </a:lnTo>
                <a:close/>
                <a:moveTo>
                  <a:pt x="0" y="12"/>
                </a:move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48"/>
                  <a:pt x="256" y="48"/>
                  <a:pt x="256" y="48"/>
                </a:cubicBezTo>
                <a:cubicBezTo>
                  <a:pt x="0" y="48"/>
                  <a:pt x="0" y="48"/>
                  <a:pt x="0" y="48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7362862" y="3048916"/>
            <a:ext cx="504268" cy="506278"/>
          </a:xfrm>
          <a:custGeom>
            <a:avLst/>
            <a:gdLst>
              <a:gd name="T0" fmla="*/ 391956 w 245"/>
              <a:gd name="T1" fmla="*/ 63423 h 246"/>
              <a:gd name="T2" fmla="*/ 349671 w 245"/>
              <a:gd name="T3" fmla="*/ 104078 h 246"/>
              <a:gd name="T4" fmla="*/ 296000 w 245"/>
              <a:gd name="T5" fmla="*/ 48787 h 246"/>
              <a:gd name="T6" fmla="*/ 336660 w 245"/>
              <a:gd name="T7" fmla="*/ 8131 h 246"/>
              <a:gd name="T8" fmla="*/ 364308 w 245"/>
              <a:gd name="T9" fmla="*/ 8131 h 246"/>
              <a:gd name="T10" fmla="*/ 391956 w 245"/>
              <a:gd name="T11" fmla="*/ 35777 h 246"/>
              <a:gd name="T12" fmla="*/ 391956 w 245"/>
              <a:gd name="T13" fmla="*/ 63423 h 246"/>
              <a:gd name="T14" fmla="*/ 102462 w 245"/>
              <a:gd name="T15" fmla="*/ 240680 h 246"/>
              <a:gd name="T16" fmla="*/ 157758 w 245"/>
              <a:gd name="T17" fmla="*/ 295972 h 246"/>
              <a:gd name="T18" fmla="*/ 84572 w 245"/>
              <a:gd name="T19" fmla="*/ 313860 h 246"/>
              <a:gd name="T20" fmla="*/ 102462 w 245"/>
              <a:gd name="T21" fmla="*/ 240680 h 246"/>
              <a:gd name="T22" fmla="*/ 336660 w 245"/>
              <a:gd name="T23" fmla="*/ 118714 h 246"/>
              <a:gd name="T24" fmla="*/ 172396 w 245"/>
              <a:gd name="T25" fmla="*/ 282962 h 246"/>
              <a:gd name="T26" fmla="*/ 117099 w 245"/>
              <a:gd name="T27" fmla="*/ 227671 h 246"/>
              <a:gd name="T28" fmla="*/ 281363 w 245"/>
              <a:gd name="T29" fmla="*/ 63423 h 246"/>
              <a:gd name="T30" fmla="*/ 336660 w 245"/>
              <a:gd name="T31" fmla="*/ 118714 h 246"/>
              <a:gd name="T32" fmla="*/ 39033 w 245"/>
              <a:gd name="T33" fmla="*/ 61796 h 246"/>
              <a:gd name="T34" fmla="*/ 39033 w 245"/>
              <a:gd name="T35" fmla="*/ 361021 h 246"/>
              <a:gd name="T36" fmla="*/ 338286 w 245"/>
              <a:gd name="T37" fmla="*/ 361021 h 246"/>
              <a:gd name="T38" fmla="*/ 338286 w 245"/>
              <a:gd name="T39" fmla="*/ 144734 h 246"/>
              <a:gd name="T40" fmla="*/ 377319 w 245"/>
              <a:gd name="T41" fmla="*/ 105704 h 246"/>
              <a:gd name="T42" fmla="*/ 377319 w 245"/>
              <a:gd name="T43" fmla="*/ 380535 h 246"/>
              <a:gd name="T44" fmla="*/ 357803 w 245"/>
              <a:gd name="T45" fmla="*/ 400050 h 246"/>
              <a:gd name="T46" fmla="*/ 19517 w 245"/>
              <a:gd name="T47" fmla="*/ 400050 h 246"/>
              <a:gd name="T48" fmla="*/ 0 w 245"/>
              <a:gd name="T49" fmla="*/ 380535 h 246"/>
              <a:gd name="T50" fmla="*/ 0 w 245"/>
              <a:gd name="T51" fmla="*/ 42282 h 246"/>
              <a:gd name="T52" fmla="*/ 19517 w 245"/>
              <a:gd name="T53" fmla="*/ 22767 h 246"/>
              <a:gd name="T54" fmla="*/ 294374 w 245"/>
              <a:gd name="T55" fmla="*/ 22767 h 246"/>
              <a:gd name="T56" fmla="*/ 255341 w 245"/>
              <a:gd name="T57" fmla="*/ 61796 h 246"/>
              <a:gd name="T58" fmla="*/ 39033 w 245"/>
              <a:gd name="T59" fmla="*/ 61796 h 24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45" h="246">
                <a:moveTo>
                  <a:pt x="241" y="39"/>
                </a:moveTo>
                <a:cubicBezTo>
                  <a:pt x="215" y="64"/>
                  <a:pt x="215" y="64"/>
                  <a:pt x="215" y="64"/>
                </a:cubicBezTo>
                <a:cubicBezTo>
                  <a:pt x="182" y="30"/>
                  <a:pt x="182" y="30"/>
                  <a:pt x="182" y="30"/>
                </a:cubicBezTo>
                <a:cubicBezTo>
                  <a:pt x="207" y="5"/>
                  <a:pt x="207" y="5"/>
                  <a:pt x="207" y="5"/>
                </a:cubicBezTo>
                <a:cubicBezTo>
                  <a:pt x="212" y="0"/>
                  <a:pt x="219" y="0"/>
                  <a:pt x="224" y="5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5" y="27"/>
                  <a:pt x="245" y="34"/>
                  <a:pt x="241" y="39"/>
                </a:cubicBezTo>
                <a:moveTo>
                  <a:pt x="63" y="148"/>
                </a:moveTo>
                <a:cubicBezTo>
                  <a:pt x="97" y="182"/>
                  <a:pt x="97" y="182"/>
                  <a:pt x="97" y="182"/>
                </a:cubicBezTo>
                <a:cubicBezTo>
                  <a:pt x="52" y="193"/>
                  <a:pt x="52" y="193"/>
                  <a:pt x="52" y="193"/>
                </a:cubicBezTo>
                <a:lnTo>
                  <a:pt x="63" y="148"/>
                </a:lnTo>
                <a:close/>
                <a:moveTo>
                  <a:pt x="207" y="73"/>
                </a:moveTo>
                <a:cubicBezTo>
                  <a:pt x="106" y="174"/>
                  <a:pt x="106" y="174"/>
                  <a:pt x="106" y="174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173" y="39"/>
                  <a:pt x="173" y="39"/>
                  <a:pt x="173" y="39"/>
                </a:cubicBezTo>
                <a:lnTo>
                  <a:pt x="207" y="73"/>
                </a:lnTo>
                <a:close/>
                <a:moveTo>
                  <a:pt x="24" y="38"/>
                </a:moveTo>
                <a:cubicBezTo>
                  <a:pt x="24" y="222"/>
                  <a:pt x="24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32" y="65"/>
                  <a:pt x="232" y="65"/>
                  <a:pt x="232" y="65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32" y="241"/>
                  <a:pt x="227" y="246"/>
                  <a:pt x="220" y="246"/>
                </a:cubicBezTo>
                <a:cubicBezTo>
                  <a:pt x="12" y="246"/>
                  <a:pt x="12" y="246"/>
                  <a:pt x="12" y="246"/>
                </a:cubicBezTo>
                <a:cubicBezTo>
                  <a:pt x="5" y="246"/>
                  <a:pt x="0" y="241"/>
                  <a:pt x="0" y="23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9"/>
                  <a:pt x="5" y="14"/>
                  <a:pt x="12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57" y="38"/>
                  <a:pt x="157" y="38"/>
                  <a:pt x="157" y="38"/>
                </a:cubicBezTo>
                <a:lnTo>
                  <a:pt x="24" y="38"/>
                </a:lnTo>
                <a:close/>
              </a:path>
            </a:pathLst>
          </a:custGeom>
          <a:solidFill>
            <a:srgbClr val="FEFFFE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28"/>
          <p:cNvSpPr>
            <a:spLocks noEditPoints="1"/>
          </p:cNvSpPr>
          <p:nvPr/>
        </p:nvSpPr>
        <p:spPr bwMode="auto">
          <a:xfrm>
            <a:off x="9987424" y="3084075"/>
            <a:ext cx="526368" cy="435961"/>
          </a:xfrm>
          <a:custGeom>
            <a:avLst/>
            <a:gdLst>
              <a:gd name="T0" fmla="*/ 415925 w 256"/>
              <a:gd name="T1" fmla="*/ 324988 h 212"/>
              <a:gd name="T2" fmla="*/ 396429 w 256"/>
              <a:gd name="T3" fmla="*/ 344487 h 212"/>
              <a:gd name="T4" fmla="*/ 396429 w 256"/>
              <a:gd name="T5" fmla="*/ 344487 h 212"/>
              <a:gd name="T6" fmla="*/ 19496 w 256"/>
              <a:gd name="T7" fmla="*/ 344487 h 212"/>
              <a:gd name="T8" fmla="*/ 19496 w 256"/>
              <a:gd name="T9" fmla="*/ 344487 h 212"/>
              <a:gd name="T10" fmla="*/ 19496 w 256"/>
              <a:gd name="T11" fmla="*/ 344487 h 212"/>
              <a:gd name="T12" fmla="*/ 0 w 256"/>
              <a:gd name="T13" fmla="*/ 324988 h 212"/>
              <a:gd name="T14" fmla="*/ 3249 w 256"/>
              <a:gd name="T15" fmla="*/ 313613 h 212"/>
              <a:gd name="T16" fmla="*/ 3249 w 256"/>
              <a:gd name="T17" fmla="*/ 313613 h 212"/>
              <a:gd name="T18" fmla="*/ 191715 w 256"/>
              <a:gd name="T19" fmla="*/ 8125 h 212"/>
              <a:gd name="T20" fmla="*/ 191715 w 256"/>
              <a:gd name="T21" fmla="*/ 8125 h 212"/>
              <a:gd name="T22" fmla="*/ 207963 w 256"/>
              <a:gd name="T23" fmla="*/ 0 h 212"/>
              <a:gd name="T24" fmla="*/ 224210 w 256"/>
              <a:gd name="T25" fmla="*/ 9750 h 212"/>
              <a:gd name="T26" fmla="*/ 224210 w 256"/>
              <a:gd name="T27" fmla="*/ 9750 h 212"/>
              <a:gd name="T28" fmla="*/ 412676 w 256"/>
              <a:gd name="T29" fmla="*/ 315238 h 212"/>
              <a:gd name="T30" fmla="*/ 412676 w 256"/>
              <a:gd name="T31" fmla="*/ 315238 h 212"/>
              <a:gd name="T32" fmla="*/ 415925 w 256"/>
              <a:gd name="T33" fmla="*/ 324988 h 212"/>
              <a:gd name="T34" fmla="*/ 233958 w 256"/>
              <a:gd name="T35" fmla="*/ 110496 h 212"/>
              <a:gd name="T36" fmla="*/ 207963 w 256"/>
              <a:gd name="T37" fmla="*/ 84497 h 212"/>
              <a:gd name="T38" fmla="*/ 181967 w 256"/>
              <a:gd name="T39" fmla="*/ 110496 h 212"/>
              <a:gd name="T40" fmla="*/ 181967 w 256"/>
              <a:gd name="T41" fmla="*/ 207992 h 212"/>
              <a:gd name="T42" fmla="*/ 207963 w 256"/>
              <a:gd name="T43" fmla="*/ 233991 h 212"/>
              <a:gd name="T44" fmla="*/ 233958 w 256"/>
              <a:gd name="T45" fmla="*/ 207992 h 212"/>
              <a:gd name="T46" fmla="*/ 233958 w 256"/>
              <a:gd name="T47" fmla="*/ 110496 h 212"/>
              <a:gd name="T48" fmla="*/ 207963 w 256"/>
              <a:gd name="T49" fmla="*/ 253490 h 212"/>
              <a:gd name="T50" fmla="*/ 181967 w 256"/>
              <a:gd name="T51" fmla="*/ 279489 h 212"/>
              <a:gd name="T52" fmla="*/ 207963 w 256"/>
              <a:gd name="T53" fmla="*/ 305488 h 212"/>
              <a:gd name="T54" fmla="*/ 233958 w 256"/>
              <a:gd name="T55" fmla="*/ 279489 h 212"/>
              <a:gd name="T56" fmla="*/ 207963 w 256"/>
              <a:gd name="T57" fmla="*/ 253490 h 2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212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rgbClr val="FEFFFE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EC81058-3D9D-7A4E-AECF-A4CEBA8EA811}"/>
              </a:ext>
            </a:extLst>
          </p:cNvPr>
          <p:cNvSpPr/>
          <p:nvPr/>
        </p:nvSpPr>
        <p:spPr>
          <a:xfrm>
            <a:off x="1308570" y="5742640"/>
            <a:ext cx="957485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rPr>
              <a:t>Все нарушения </a:t>
            </a:r>
            <a:r>
              <a:rPr lang="ru-RU" sz="2400" i="1" dirty="0" smtClean="0">
                <a:solidFill>
                  <a:schemeClr val="bg1"/>
                </a:solidFill>
                <a:latin typeface="Roboto Medium"/>
                <a:ea typeface="Roboto" panose="02000000000000000000" pitchFamily="2" charset="0"/>
                <a:cs typeface="Open Sans" panose="020B0606030504020204" pitchFamily="34" charset="0"/>
              </a:rPr>
              <a:t>устранены по состоянию на 01.01.2021</a:t>
            </a:r>
            <a:endParaRPr lang="ru-RU" sz="2400" i="1" dirty="0">
              <a:solidFill>
                <a:schemeClr val="bg1"/>
              </a:solidFill>
              <a:latin typeface="Roboto Medium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9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062175" y="-1098000"/>
            <a:ext cx="4129825" cy="7596000"/>
          </a:xfrm>
          <a:prstGeom prst="rect">
            <a:avLst/>
          </a:prstGeom>
          <a:solidFill>
            <a:schemeClr val="bg1">
              <a:lumMod val="10000"/>
              <a:alpha val="59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5" y="6498000"/>
            <a:ext cx="12192000" cy="360000"/>
          </a:xfrm>
          <a:prstGeom prst="rect">
            <a:avLst/>
          </a:prstGeom>
          <a:solidFill>
            <a:schemeClr val="bg1">
              <a:lumMod val="10000"/>
              <a:alpha val="59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726" y="-27359"/>
            <a:ext cx="12192000" cy="6885359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 t="1" b="-26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275827" y="-120787"/>
            <a:ext cx="8761363" cy="848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defTabSz="412750" hangingPunct="0">
              <a:lnSpc>
                <a:spcPts val="59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4000" kern="0" dirty="0" smtClean="0">
                <a:solidFill>
                  <a:srgbClr val="FEFFFE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 Bold"/>
                <a:sym typeface="Roboto Slab Bold"/>
              </a:rPr>
              <a:t>Динамика выявленных нарушений</a:t>
            </a:r>
            <a:endParaRPr sz="4800" b="1" kern="0" dirty="0">
              <a:solidFill>
                <a:srgbClr val="FEFFFE"/>
              </a:solidFill>
              <a:latin typeface="Roboto" panose="02000000000000000000" pitchFamily="2" charset="0"/>
              <a:ea typeface="Roboto" panose="02000000000000000000" pitchFamily="2" charset="0"/>
              <a:cs typeface="Roboto Slab Bold"/>
              <a:sym typeface="Roboto Slab Bold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80865883"/>
              </p:ext>
            </p:extLst>
          </p:nvPr>
        </p:nvGraphicFramePr>
        <p:xfrm>
          <a:off x="0" y="533592"/>
          <a:ext cx="10666569" cy="632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54" y="43802"/>
            <a:ext cx="16255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SP - base color">
      <a:dk1>
        <a:srgbClr val="2F3A3E"/>
      </a:dk1>
      <a:lt1>
        <a:srgbClr val="FEFFFE"/>
      </a:lt1>
      <a:dk2>
        <a:srgbClr val="475056"/>
      </a:dk2>
      <a:lt2>
        <a:srgbClr val="96A4B2"/>
      </a:lt2>
      <a:accent1>
        <a:srgbClr val="92DA18"/>
      </a:accent1>
      <a:accent2>
        <a:srgbClr val="93D919"/>
      </a:accent2>
      <a:accent3>
        <a:srgbClr val="313A3F"/>
      </a:accent3>
      <a:accent4>
        <a:srgbClr val="464F56"/>
      </a:accent4>
      <a:accent5>
        <a:srgbClr val="576468"/>
      </a:accent5>
      <a:accent6>
        <a:srgbClr val="92DA18"/>
      </a:accent6>
      <a:hlink>
        <a:srgbClr val="92DA18"/>
      </a:hlink>
      <a:folHlink>
        <a:srgbClr val="FEFFFE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SP - base color">
      <a:dk1>
        <a:srgbClr val="2F3A3E"/>
      </a:dk1>
      <a:lt1>
        <a:srgbClr val="FEFFFE"/>
      </a:lt1>
      <a:dk2>
        <a:srgbClr val="475056"/>
      </a:dk2>
      <a:lt2>
        <a:srgbClr val="96A4B2"/>
      </a:lt2>
      <a:accent1>
        <a:srgbClr val="92DA18"/>
      </a:accent1>
      <a:accent2>
        <a:srgbClr val="93D919"/>
      </a:accent2>
      <a:accent3>
        <a:srgbClr val="313A3F"/>
      </a:accent3>
      <a:accent4>
        <a:srgbClr val="464F56"/>
      </a:accent4>
      <a:accent5>
        <a:srgbClr val="576468"/>
      </a:accent5>
      <a:accent6>
        <a:srgbClr val="92DA18"/>
      </a:accent6>
      <a:hlink>
        <a:srgbClr val="92DA18"/>
      </a:hlink>
      <a:folHlink>
        <a:srgbClr val="FEFFFE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260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Helvetica Light</vt:lpstr>
      <vt:lpstr>Helvetica Neue</vt:lpstr>
      <vt:lpstr>Open Sans</vt:lpstr>
      <vt:lpstr>Open Sans Semibold</vt:lpstr>
      <vt:lpstr>Roboto</vt:lpstr>
      <vt:lpstr>Roboto Medium</vt:lpstr>
      <vt:lpstr>Roboto Slab Bold</vt:lpstr>
      <vt:lpstr>White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Uchet1</dc:creator>
  <cp:lastModifiedBy>Uchet1</cp:lastModifiedBy>
  <cp:revision>31</cp:revision>
  <dcterms:created xsi:type="dcterms:W3CDTF">2021-02-01T04:37:42Z</dcterms:created>
  <dcterms:modified xsi:type="dcterms:W3CDTF">2021-02-02T07:35:40Z</dcterms:modified>
</cp:coreProperties>
</file>