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484">
          <p15:clr>
            <a:srgbClr val="A4A3A4"/>
          </p15:clr>
        </p15:guide>
        <p15:guide id="3" pos="540">
          <p15:clr>
            <a:srgbClr val="A4A3A4"/>
          </p15:clr>
        </p15:guide>
        <p15:guide id="4" pos="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72" y="-72"/>
      </p:cViewPr>
      <p:guideLst>
        <p:guide orient="horz" pos="1620"/>
        <p:guide orient="horz" pos="1484"/>
        <p:guide pos="540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3;n">
            <a:extLst>
              <a:ext uri="{FF2B5EF4-FFF2-40B4-BE49-F238E27FC236}">
                <a16:creationId xmlns:a16="http://schemas.microsoft.com/office/drawing/2014/main" xmlns="" id="{2E912399-5E1C-4EC9-9840-D3534C111D80}"/>
              </a:ext>
            </a:extLst>
          </p:cNvPr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3" name="Google Shape;4;n">
            <a:extLst>
              <a:ext uri="{FF2B5EF4-FFF2-40B4-BE49-F238E27FC236}">
                <a16:creationId xmlns:a16="http://schemas.microsoft.com/office/drawing/2014/main" xmlns="" id="{B903CD4B-0A14-4FDE-8550-B50EA6B24790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ts val="1400"/>
              <a:buFont typeface="Arial" pitchFamily="34" charset="0"/>
              <a:defRPr sz="12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4" name="Google Shape;5;n">
            <a:extLst>
              <a:ext uri="{FF2B5EF4-FFF2-40B4-BE49-F238E27FC236}">
                <a16:creationId xmlns:a16="http://schemas.microsoft.com/office/drawing/2014/main" xmlns="" id="{C47AE8E0-2236-4255-91FD-F0706635EF3D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263" y="747713"/>
            <a:ext cx="6624637" cy="372745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Google Shape;6;n">
            <a:extLst>
              <a:ext uri="{FF2B5EF4-FFF2-40B4-BE49-F238E27FC236}">
                <a16:creationId xmlns:a16="http://schemas.microsoft.com/office/drawing/2014/main" xmlns="" id="{840277CC-41CA-4B5C-B444-27E88BDC732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676275" y="4722813"/>
            <a:ext cx="5408613" cy="447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5" tIns="45575" rIns="91175" bIns="455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30726" name="Google Shape;7;n">
            <a:extLst>
              <a:ext uri="{FF2B5EF4-FFF2-40B4-BE49-F238E27FC236}">
                <a16:creationId xmlns:a16="http://schemas.microsoft.com/office/drawing/2014/main" xmlns="" id="{0304D2C0-04F4-4B26-8326-0F4D4A0C518C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0727" name="Google Shape;8;n">
            <a:extLst>
              <a:ext uri="{FF2B5EF4-FFF2-40B4-BE49-F238E27FC236}">
                <a16:creationId xmlns:a16="http://schemas.microsoft.com/office/drawing/2014/main" xmlns="" id="{58DAB0EC-422C-4BAE-8F93-51EA85475E3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175" tIns="45575" rIns="91175" bIns="4557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ts val="1200"/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CF7BD60C-FD77-4562-BB30-0DB61B72B336}" type="slidenum">
              <a:rPr lang="ru-RU" altLang="en-US"/>
              <a:pPr/>
              <a:t>‹#›</a:t>
            </a:fld>
            <a:endParaRPr lang="ru-RU" altLang="en-US" sz="1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Google Shape;85;p1:notes">
            <a:extLst>
              <a:ext uri="{FF2B5EF4-FFF2-40B4-BE49-F238E27FC236}">
                <a16:creationId xmlns:a16="http://schemas.microsoft.com/office/drawing/2014/main" xmlns="" id="{0E900FBF-83B8-459E-B386-F77CE5D4D2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Google Shape;86;p1:notes">
            <a:extLst>
              <a:ext uri="{FF2B5EF4-FFF2-40B4-BE49-F238E27FC236}">
                <a16:creationId xmlns:a16="http://schemas.microsoft.com/office/drawing/2014/main" xmlns="" id="{53D6878A-BB32-452F-A8EB-BD841B14FC2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Google Shape;220;p10:notes">
            <a:extLst>
              <a:ext uri="{FF2B5EF4-FFF2-40B4-BE49-F238E27FC236}">
                <a16:creationId xmlns:a16="http://schemas.microsoft.com/office/drawing/2014/main" xmlns="" id="{3B9D02E7-6C42-41CF-A110-237F986BEB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Google Shape;221;p10:notes">
            <a:extLst>
              <a:ext uri="{FF2B5EF4-FFF2-40B4-BE49-F238E27FC236}">
                <a16:creationId xmlns:a16="http://schemas.microsoft.com/office/drawing/2014/main" xmlns="" id="{197BE8C5-B6FB-4A17-817A-A6C47000DCA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Google Shape;238;p11:notes">
            <a:extLst>
              <a:ext uri="{FF2B5EF4-FFF2-40B4-BE49-F238E27FC236}">
                <a16:creationId xmlns:a16="http://schemas.microsoft.com/office/drawing/2014/main" xmlns="" id="{D6694C70-D142-4A0F-A637-94214642B9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Google Shape;239;p11:notes">
            <a:extLst>
              <a:ext uri="{FF2B5EF4-FFF2-40B4-BE49-F238E27FC236}">
                <a16:creationId xmlns:a16="http://schemas.microsoft.com/office/drawing/2014/main" xmlns="" id="{07A66CBB-1DFE-40FA-A374-9EE13E8D4AD2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Google Shape;253;p12:notes">
            <a:extLst>
              <a:ext uri="{FF2B5EF4-FFF2-40B4-BE49-F238E27FC236}">
                <a16:creationId xmlns:a16="http://schemas.microsoft.com/office/drawing/2014/main" xmlns="" id="{BFE89FB4-DA4D-49C8-A15A-2759EC28228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miter lim="524287"/>
            <a:headEnd/>
            <a:tailEnd/>
          </a:ln>
        </p:spPr>
      </p:sp>
      <p:sp>
        <p:nvSpPr>
          <p:cNvPr id="43011" name="Google Shape;254;p12:notes">
            <a:extLst>
              <a:ext uri="{FF2B5EF4-FFF2-40B4-BE49-F238E27FC236}">
                <a16:creationId xmlns:a16="http://schemas.microsoft.com/office/drawing/2014/main" xmlns="" id="{2FACF5C1-91AD-4714-BDFC-EB491D8762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Google Shape;255;p12:notes">
            <a:extLst>
              <a:ext uri="{FF2B5EF4-FFF2-40B4-BE49-F238E27FC236}">
                <a16:creationId xmlns:a16="http://schemas.microsoft.com/office/drawing/2014/main" xmlns="" id="{7E7A9DDB-E391-44A4-B338-A745882D9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75" tIns="45575" rIns="91175" bIns="45575" anchor="b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ts val="1500"/>
              <a:buFont typeface="Calibri" panose="020F0502020204030204" pitchFamily="34" charset="0"/>
              <a:buNone/>
            </a:pPr>
            <a:fld id="{426BFAC6-1DA7-4AB5-8810-EC502F813ACD}" type="slidenum">
              <a:rPr lang="ru-RU" altLang="en-US" sz="1500">
                <a:latin typeface="Calibri" panose="020F0502020204030204" pitchFamily="34" charset="0"/>
                <a:sym typeface="Calibri" panose="020F0502020204030204" pitchFamily="34" charset="0"/>
              </a:rPr>
              <a:pPr algn="r" eaLnBrk="1" hangingPunct="1">
                <a:buClr>
                  <a:srgbClr val="000000"/>
                </a:buClr>
                <a:buSzPts val="1500"/>
                <a:buFont typeface="Calibri" panose="020F0502020204030204" pitchFamily="34" charset="0"/>
                <a:buNone/>
              </a:pPr>
              <a:t>12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Google Shape;269;p13:notes">
            <a:extLst>
              <a:ext uri="{FF2B5EF4-FFF2-40B4-BE49-F238E27FC236}">
                <a16:creationId xmlns:a16="http://schemas.microsoft.com/office/drawing/2014/main" xmlns="" id="{B7FC6AC3-A195-4300-B880-F3E55FAE56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Google Shape;270;p13:notes">
            <a:extLst>
              <a:ext uri="{FF2B5EF4-FFF2-40B4-BE49-F238E27FC236}">
                <a16:creationId xmlns:a16="http://schemas.microsoft.com/office/drawing/2014/main" xmlns="" id="{392200A4-4899-48BE-88D2-713B2CDB268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Google Shape;284;p14:notes">
            <a:extLst>
              <a:ext uri="{FF2B5EF4-FFF2-40B4-BE49-F238E27FC236}">
                <a16:creationId xmlns:a16="http://schemas.microsoft.com/office/drawing/2014/main" xmlns="" id="{9805D588-3C8F-4A70-A1AE-B70C2B6DA2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59" name="Google Shape;285;p14:notes">
            <a:extLst>
              <a:ext uri="{FF2B5EF4-FFF2-40B4-BE49-F238E27FC236}">
                <a16:creationId xmlns:a16="http://schemas.microsoft.com/office/drawing/2014/main" xmlns="" id="{3B64EFE2-7B9D-468C-B45B-B7ED35B5DE6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Google Shape;295;p15:notes">
            <a:extLst>
              <a:ext uri="{FF2B5EF4-FFF2-40B4-BE49-F238E27FC236}">
                <a16:creationId xmlns:a16="http://schemas.microsoft.com/office/drawing/2014/main" xmlns="" id="{3C6FD248-6D30-4DE9-B150-BB60351D01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Google Shape;296;p15:notes">
            <a:extLst>
              <a:ext uri="{FF2B5EF4-FFF2-40B4-BE49-F238E27FC236}">
                <a16:creationId xmlns:a16="http://schemas.microsoft.com/office/drawing/2014/main" xmlns="" id="{F3190133-629B-44AB-9203-83F3DEC3F55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Google Shape;309;p16:notes">
            <a:extLst>
              <a:ext uri="{FF2B5EF4-FFF2-40B4-BE49-F238E27FC236}">
                <a16:creationId xmlns:a16="http://schemas.microsoft.com/office/drawing/2014/main" xmlns="" id="{B95471CE-4234-4F02-9868-EB8BAE61D9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7" name="Google Shape;310;p16:notes">
            <a:extLst>
              <a:ext uri="{FF2B5EF4-FFF2-40B4-BE49-F238E27FC236}">
                <a16:creationId xmlns:a16="http://schemas.microsoft.com/office/drawing/2014/main" xmlns="" id="{2D661681-30E4-4320-A1AE-67121BF09371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Google Shape;323;p17:notes">
            <a:extLst>
              <a:ext uri="{FF2B5EF4-FFF2-40B4-BE49-F238E27FC236}">
                <a16:creationId xmlns:a16="http://schemas.microsoft.com/office/drawing/2014/main" xmlns="" id="{8B94FD5C-42EA-4D17-A6F7-95453CF3EF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Google Shape;324;p17:notes">
            <a:extLst>
              <a:ext uri="{FF2B5EF4-FFF2-40B4-BE49-F238E27FC236}">
                <a16:creationId xmlns:a16="http://schemas.microsoft.com/office/drawing/2014/main" xmlns="" id="{0B611D5F-FD47-458C-843D-20EE690AD41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Google Shape;101;p2:notes">
            <a:extLst>
              <a:ext uri="{FF2B5EF4-FFF2-40B4-BE49-F238E27FC236}">
                <a16:creationId xmlns:a16="http://schemas.microsoft.com/office/drawing/2014/main" xmlns="" id="{CBAC0A18-03C5-4688-9D59-B9EE2BA7B9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Google Shape;102;p2:notes">
            <a:extLst>
              <a:ext uri="{FF2B5EF4-FFF2-40B4-BE49-F238E27FC236}">
                <a16:creationId xmlns:a16="http://schemas.microsoft.com/office/drawing/2014/main" xmlns="" id="{E7907A61-7A59-4CDD-9129-5DE8F592920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116;p3:notes">
            <a:extLst>
              <a:ext uri="{FF2B5EF4-FFF2-40B4-BE49-F238E27FC236}">
                <a16:creationId xmlns:a16="http://schemas.microsoft.com/office/drawing/2014/main" xmlns="" id="{1B6A4D9E-E4BA-41C1-9F57-4AC6ED58F0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Google Shape;117;p3:notes">
            <a:extLst>
              <a:ext uri="{FF2B5EF4-FFF2-40B4-BE49-F238E27FC236}">
                <a16:creationId xmlns:a16="http://schemas.microsoft.com/office/drawing/2014/main" xmlns="" id="{6FE9E43C-794A-4F0E-BA9E-B4F38271D825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Google Shape;129;p4:notes">
            <a:extLst>
              <a:ext uri="{FF2B5EF4-FFF2-40B4-BE49-F238E27FC236}">
                <a16:creationId xmlns:a16="http://schemas.microsoft.com/office/drawing/2014/main" xmlns="" id="{F1328621-FB80-4A42-B7D4-4551A57FA58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Google Shape;130;p4:notes">
            <a:extLst>
              <a:ext uri="{FF2B5EF4-FFF2-40B4-BE49-F238E27FC236}">
                <a16:creationId xmlns:a16="http://schemas.microsoft.com/office/drawing/2014/main" xmlns="" id="{ECB780E6-F0C8-41EB-8652-36CF94D021C4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Google Shape;144;p5:notes">
            <a:extLst>
              <a:ext uri="{FF2B5EF4-FFF2-40B4-BE49-F238E27FC236}">
                <a16:creationId xmlns:a16="http://schemas.microsoft.com/office/drawing/2014/main" xmlns="" id="{07849CEA-638F-477C-BF09-5C08AB5880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Google Shape;145;p5:notes">
            <a:extLst>
              <a:ext uri="{FF2B5EF4-FFF2-40B4-BE49-F238E27FC236}">
                <a16:creationId xmlns:a16="http://schemas.microsoft.com/office/drawing/2014/main" xmlns="" id="{DD253D77-1D95-44E2-A34C-89334984197D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Google Shape;156;p6:notes">
            <a:extLst>
              <a:ext uri="{FF2B5EF4-FFF2-40B4-BE49-F238E27FC236}">
                <a16:creationId xmlns:a16="http://schemas.microsoft.com/office/drawing/2014/main" xmlns="" id="{B70CFB73-C904-45DE-A759-70DF078F984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Google Shape;157;p6:notes">
            <a:extLst>
              <a:ext uri="{FF2B5EF4-FFF2-40B4-BE49-F238E27FC236}">
                <a16:creationId xmlns:a16="http://schemas.microsoft.com/office/drawing/2014/main" xmlns="" id="{3518DC01-A733-4C47-B2C3-E94B4577ADA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Google Shape;174;p7:notes">
            <a:extLst>
              <a:ext uri="{FF2B5EF4-FFF2-40B4-BE49-F238E27FC236}">
                <a16:creationId xmlns:a16="http://schemas.microsoft.com/office/drawing/2014/main" xmlns="" id="{C7B508CF-5334-49A4-943C-D9DB36301B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Google Shape;175;p7:notes">
            <a:extLst>
              <a:ext uri="{FF2B5EF4-FFF2-40B4-BE49-F238E27FC236}">
                <a16:creationId xmlns:a16="http://schemas.microsoft.com/office/drawing/2014/main" xmlns="" id="{50CE518E-CBB4-4222-9B45-F321FD77D4C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Google Shape;189;p8:notes">
            <a:extLst>
              <a:ext uri="{FF2B5EF4-FFF2-40B4-BE49-F238E27FC236}">
                <a16:creationId xmlns:a16="http://schemas.microsoft.com/office/drawing/2014/main" xmlns="" id="{6D6551AB-CA2B-4C17-9967-8097990AA5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5" name="Google Shape;190;p8:notes">
            <a:extLst>
              <a:ext uri="{FF2B5EF4-FFF2-40B4-BE49-F238E27FC236}">
                <a16:creationId xmlns:a16="http://schemas.microsoft.com/office/drawing/2014/main" xmlns="" id="{3451CE7E-A2E7-4F44-ADC4-463FA246541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Google Shape;204;p9:notes">
            <a:extLst>
              <a:ext uri="{FF2B5EF4-FFF2-40B4-BE49-F238E27FC236}">
                <a16:creationId xmlns:a16="http://schemas.microsoft.com/office/drawing/2014/main" xmlns="" id="{67B97A67-7F52-4578-A76D-98789E8C8893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 w="9525">
            <a:miter lim="524287"/>
            <a:headEnd/>
            <a:tailEnd/>
          </a:ln>
        </p:spPr>
      </p:sp>
      <p:sp>
        <p:nvSpPr>
          <p:cNvPr id="39939" name="Google Shape;205;p9:notes">
            <a:extLst>
              <a:ext uri="{FF2B5EF4-FFF2-40B4-BE49-F238E27FC236}">
                <a16:creationId xmlns:a16="http://schemas.microsoft.com/office/drawing/2014/main" xmlns="" id="{4F96B477-9DF7-4AA9-B6B9-B5E771F64C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Google Shape;206;p9:notes">
            <a:extLst>
              <a:ext uri="{FF2B5EF4-FFF2-40B4-BE49-F238E27FC236}">
                <a16:creationId xmlns:a16="http://schemas.microsoft.com/office/drawing/2014/main" xmlns="" id="{02B5527C-1A2E-44A5-B91D-C73D903DF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9445625"/>
            <a:ext cx="29305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75" tIns="45575" rIns="91175" bIns="45575" anchor="b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ts val="1500"/>
              <a:buFont typeface="Calibri" panose="020F0502020204030204" pitchFamily="34" charset="0"/>
              <a:buNone/>
            </a:pPr>
            <a:fld id="{F795C6DD-AFF0-42FD-951F-381B3AA9C1CC}" type="slidenum">
              <a:rPr lang="ru-RU" altLang="en-US" sz="1500">
                <a:latin typeface="Calibri" panose="020F0502020204030204" pitchFamily="34" charset="0"/>
                <a:sym typeface="Calibri" panose="020F0502020204030204" pitchFamily="34" charset="0"/>
              </a:rPr>
              <a:pPr algn="r" eaLnBrk="1" hangingPunct="1">
                <a:buClr>
                  <a:srgbClr val="000000"/>
                </a:buClr>
                <a:buSzPts val="1500"/>
                <a:buFont typeface="Calibri" panose="020F0502020204030204" pitchFamily="34" charset="0"/>
                <a:buNone/>
              </a:pPr>
              <a:t>9</a:t>
            </a:fld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2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18;p2">
            <a:extLst>
              <a:ext uri="{FF2B5EF4-FFF2-40B4-BE49-F238E27FC236}">
                <a16:creationId xmlns:a16="http://schemas.microsoft.com/office/drawing/2014/main" xmlns="" id="{969D627B-3E6E-45D0-8699-D15F01CBAFC2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19;p2">
            <a:extLst>
              <a:ext uri="{FF2B5EF4-FFF2-40B4-BE49-F238E27FC236}">
                <a16:creationId xmlns:a16="http://schemas.microsoft.com/office/drawing/2014/main" xmlns="" id="{C43BADB8-6E1C-4212-A05B-352F372ACE79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0;p2">
            <a:extLst>
              <a:ext uri="{FF2B5EF4-FFF2-40B4-BE49-F238E27FC236}">
                <a16:creationId xmlns:a16="http://schemas.microsoft.com/office/drawing/2014/main" xmlns="" id="{6D4DD88F-B541-4F78-89EE-AFD20431113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157AA1-44CE-4F08-ACA3-678CAD4CA4A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50810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534988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5422901" y="1259681"/>
            <a:ext cx="4735500" cy="3564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•"/>
              <a:defRPr sz="2460"/>
            </a:lvl1pPr>
            <a:lvl2pPr marL="914400" lvl="1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–"/>
              <a:defRPr sz="2143"/>
            </a:lvl2pPr>
            <a:lvl3pPr marL="1371600" lvl="2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3pPr>
            <a:lvl4pPr marL="1828800" lvl="3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–"/>
              <a:defRPr sz="1587"/>
            </a:lvl4pPr>
            <a:lvl5pPr marL="2286000" lvl="4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»"/>
              <a:defRPr sz="1587"/>
            </a:lvl5pPr>
            <a:lvl6pPr marL="2743200" lvl="5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6pPr>
            <a:lvl7pPr marL="3200400" lvl="6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7pPr>
            <a:lvl8pPr marL="3657600" lvl="7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8pPr>
            <a:lvl9pPr marL="4114800" lvl="8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9pPr>
          </a:lstStyle>
          <a:p>
            <a:endParaRPr/>
          </a:p>
        </p:txBody>
      </p:sp>
      <p:sp>
        <p:nvSpPr>
          <p:cNvPr id="5" name="Google Shape;75;p11">
            <a:extLst>
              <a:ext uri="{FF2B5EF4-FFF2-40B4-BE49-F238E27FC236}">
                <a16:creationId xmlns:a16="http://schemas.microsoft.com/office/drawing/2014/main" xmlns="" id="{741184BD-FDF1-4E4F-A120-B19AE78D80AE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76;p11">
            <a:extLst>
              <a:ext uri="{FF2B5EF4-FFF2-40B4-BE49-F238E27FC236}">
                <a16:creationId xmlns:a16="http://schemas.microsoft.com/office/drawing/2014/main" xmlns="" id="{5D0363A8-95DB-4025-936E-48273DE7014F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77;p11">
            <a:extLst>
              <a:ext uri="{FF2B5EF4-FFF2-40B4-BE49-F238E27FC236}">
                <a16:creationId xmlns:a16="http://schemas.microsoft.com/office/drawing/2014/main" xmlns="" id="{558E5ED4-3E7C-430D-9B2E-6BE5EE982C0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2FBB2A-363C-437E-80BF-1F7A3EB4BBD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99195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anchor="t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71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 sz="1745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17"/>
              </a:spcBef>
              <a:spcAft>
                <a:spcPts val="0"/>
              </a:spcAft>
              <a:buClr>
                <a:srgbClr val="888888"/>
              </a:buClr>
              <a:buSzPts val="1587"/>
              <a:buNone/>
              <a:defRPr sz="1587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286"/>
              </a:spcBef>
              <a:spcAft>
                <a:spcPts val="0"/>
              </a:spcAft>
              <a:buClr>
                <a:srgbClr val="888888"/>
              </a:buClr>
              <a:buSzPts val="1428"/>
              <a:buNone/>
              <a:defRPr sz="1428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270"/>
              <a:buNone/>
              <a:defRPr sz="127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81;p12">
            <a:extLst>
              <a:ext uri="{FF2B5EF4-FFF2-40B4-BE49-F238E27FC236}">
                <a16:creationId xmlns:a16="http://schemas.microsoft.com/office/drawing/2014/main" xmlns="" id="{35A63FB8-398B-42D6-9FF3-938F90589F8F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82;p12">
            <a:extLst>
              <a:ext uri="{FF2B5EF4-FFF2-40B4-BE49-F238E27FC236}">
                <a16:creationId xmlns:a16="http://schemas.microsoft.com/office/drawing/2014/main" xmlns="" id="{DC02C17C-FEE8-48EB-944B-DE168401F920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83;p12">
            <a:extLst>
              <a:ext uri="{FF2B5EF4-FFF2-40B4-BE49-F238E27FC236}">
                <a16:creationId xmlns:a16="http://schemas.microsoft.com/office/drawing/2014/main" xmlns="" id="{7DF0F22D-7F70-40F9-BD71-224E6B33409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C3F8A0-273F-4524-84A0-EA0902CBFD4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4848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3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349"/>
              </a:spcBef>
              <a:spcAft>
                <a:spcPts val="0"/>
              </a:spcAft>
              <a:buClr>
                <a:srgbClr val="888888"/>
              </a:buClr>
              <a:buSzPts val="1746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" name="Google Shape;24;p3">
            <a:extLst>
              <a:ext uri="{FF2B5EF4-FFF2-40B4-BE49-F238E27FC236}">
                <a16:creationId xmlns:a16="http://schemas.microsoft.com/office/drawing/2014/main" xmlns="" id="{3E519402-B95F-40E6-BE6C-F40F2A17219A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25;p3">
            <a:extLst>
              <a:ext uri="{FF2B5EF4-FFF2-40B4-BE49-F238E27FC236}">
                <a16:creationId xmlns:a16="http://schemas.microsoft.com/office/drawing/2014/main" xmlns="" id="{D9BC2F22-E5DA-4384-B1D7-4D3C8E37B754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26;p3">
            <a:extLst>
              <a:ext uri="{FF2B5EF4-FFF2-40B4-BE49-F238E27FC236}">
                <a16:creationId xmlns:a16="http://schemas.microsoft.com/office/drawing/2014/main" xmlns="" id="{0565C13C-247C-4227-A61F-DE351D056D3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FC7277-7F3D-4097-BE1E-7CF8BCEE240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75142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6652013" y="1317995"/>
            <a:ext cx="4607700" cy="2405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1764150" y="-1012405"/>
            <a:ext cx="4607700" cy="7065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0;p4">
            <a:extLst>
              <a:ext uri="{FF2B5EF4-FFF2-40B4-BE49-F238E27FC236}">
                <a16:creationId xmlns:a16="http://schemas.microsoft.com/office/drawing/2014/main" xmlns="" id="{D0C49BA7-1CEF-462C-9BD1-9DC5DEEC227E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1;p4">
            <a:extLst>
              <a:ext uri="{FF2B5EF4-FFF2-40B4-BE49-F238E27FC236}">
                <a16:creationId xmlns:a16="http://schemas.microsoft.com/office/drawing/2014/main" xmlns="" id="{857AB778-0FAB-4104-AE50-8470FA5D2E04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2;p4">
            <a:extLst>
              <a:ext uri="{FF2B5EF4-FFF2-40B4-BE49-F238E27FC236}">
                <a16:creationId xmlns:a16="http://schemas.microsoft.com/office/drawing/2014/main" xmlns="" id="{5C4CF1AC-5561-49B0-B9D1-3CC3346CDF0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06B8AD-2375-4F4E-8F2A-57ACA8CE856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56264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874900" y="-1217550"/>
            <a:ext cx="3394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" name="Google Shape;36;p5">
            <a:extLst>
              <a:ext uri="{FF2B5EF4-FFF2-40B4-BE49-F238E27FC236}">
                <a16:creationId xmlns:a16="http://schemas.microsoft.com/office/drawing/2014/main" xmlns="" id="{67264515-7CFA-4F54-AE25-993DE0134A58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37;p5">
            <a:extLst>
              <a:ext uri="{FF2B5EF4-FFF2-40B4-BE49-F238E27FC236}">
                <a16:creationId xmlns:a16="http://schemas.microsoft.com/office/drawing/2014/main" xmlns="" id="{EC21EB2C-2190-49BF-B9ED-C293D91F03B3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38;p5">
            <a:extLst>
              <a:ext uri="{FF2B5EF4-FFF2-40B4-BE49-F238E27FC236}">
                <a16:creationId xmlns:a16="http://schemas.microsoft.com/office/drawing/2014/main" xmlns="" id="{7FAD68A4-0392-42DB-A251-F34ABBD92F1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5AE086-5A9C-4A00-9259-6B289C9CAC9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20047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459582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R="0" lvl="0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Font typeface="Arial"/>
              <a:buNone/>
              <a:defRPr sz="285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Font typeface="Arial"/>
              <a:buNone/>
              <a:defRPr sz="24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Font typeface="Arial"/>
              <a:buNone/>
              <a:defRPr sz="21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Font typeface="Arial"/>
              <a:buNone/>
              <a:defRPr sz="17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43;p6">
            <a:extLst>
              <a:ext uri="{FF2B5EF4-FFF2-40B4-BE49-F238E27FC236}">
                <a16:creationId xmlns:a16="http://schemas.microsoft.com/office/drawing/2014/main" xmlns="" id="{3C8CB194-1023-45F6-961A-E2CB051EFB4F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44;p6">
            <a:extLst>
              <a:ext uri="{FF2B5EF4-FFF2-40B4-BE49-F238E27FC236}">
                <a16:creationId xmlns:a16="http://schemas.microsoft.com/office/drawing/2014/main" xmlns="" id="{ED86B10A-12B7-4F51-AB39-89C6E4117DD7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45;p6">
            <a:extLst>
              <a:ext uri="{FF2B5EF4-FFF2-40B4-BE49-F238E27FC236}">
                <a16:creationId xmlns:a16="http://schemas.microsoft.com/office/drawing/2014/main" xmlns="" id="{805C8633-F1E8-4FC7-86BC-5175CC703A4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14E817-C996-4921-BE31-93539F4558F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50659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2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45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10019" algn="l" rtl="0">
              <a:spcBef>
                <a:spcPts val="571"/>
              </a:spcBef>
              <a:spcAft>
                <a:spcPts val="0"/>
              </a:spcAft>
              <a:buClr>
                <a:schemeClr val="dk1"/>
              </a:buClr>
              <a:buSzPts val="2857"/>
              <a:buChar char="•"/>
              <a:defRPr sz="2857"/>
            </a:lvl1pPr>
            <a:lvl2pPr marL="914400" lvl="1" indent="-384810" algn="l" rtl="0"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ts val="2460"/>
              <a:buChar char="–"/>
              <a:defRPr sz="2460"/>
            </a:lvl2pPr>
            <a:lvl3pPr marL="1371600" lvl="2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3pPr>
            <a:lvl4pPr marL="1828800" lvl="3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4pPr>
            <a:lvl5pPr marL="2286000" lvl="4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»"/>
              <a:defRPr sz="1745"/>
            </a:lvl5pPr>
            <a:lvl6pPr marL="2743200" lvl="5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6pPr>
            <a:lvl7pPr marL="3200400" lvl="6" indent="-33947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7pPr>
            <a:lvl8pPr marL="3657600" lvl="7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8pPr>
            <a:lvl9pPr marL="4114800" lvl="8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•"/>
              <a:defRPr sz="1745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2" y="1076326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l" rtl="0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270"/>
              <a:buNone/>
              <a:defRPr sz="1270"/>
            </a:lvl1pPr>
            <a:lvl2pPr marL="914400" lvl="1" indent="-228600" algn="l" rtl="0">
              <a:spcBef>
                <a:spcPts val="206"/>
              </a:spcBef>
              <a:spcAft>
                <a:spcPts val="0"/>
              </a:spcAft>
              <a:buClr>
                <a:schemeClr val="dk1"/>
              </a:buClr>
              <a:buSzPts val="1032"/>
              <a:buNone/>
              <a:defRPr sz="1032"/>
            </a:lvl2pPr>
            <a:lvl3pPr marL="1371600" lvl="2" indent="-228600" algn="l" rtl="0"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ts val="873"/>
              <a:buNone/>
              <a:defRPr sz="872"/>
            </a:lvl3pPr>
            <a:lvl4pPr marL="182880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4pPr>
            <a:lvl5pPr marL="228600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5pPr>
            <a:lvl6pPr marL="274320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6pPr>
            <a:lvl7pPr marL="320040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7pPr>
            <a:lvl8pPr marL="365760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8pPr>
            <a:lvl9pPr marL="411480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None/>
              <a:defRPr sz="794"/>
            </a:lvl9pPr>
          </a:lstStyle>
          <a:p>
            <a:endParaRPr/>
          </a:p>
        </p:txBody>
      </p:sp>
      <p:sp>
        <p:nvSpPr>
          <p:cNvPr id="5" name="Google Shape;50;p7">
            <a:extLst>
              <a:ext uri="{FF2B5EF4-FFF2-40B4-BE49-F238E27FC236}">
                <a16:creationId xmlns:a16="http://schemas.microsoft.com/office/drawing/2014/main" xmlns="" id="{2437CF0F-9FC2-4E62-B3A5-7EED31D3E869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Google Shape;51;p7">
            <a:extLst>
              <a:ext uri="{FF2B5EF4-FFF2-40B4-BE49-F238E27FC236}">
                <a16:creationId xmlns:a16="http://schemas.microsoft.com/office/drawing/2014/main" xmlns="" id="{4935391E-58FC-48BD-9E0C-E79F48B44466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7" name="Google Shape;52;p7">
            <a:extLst>
              <a:ext uri="{FF2B5EF4-FFF2-40B4-BE49-F238E27FC236}">
                <a16:creationId xmlns:a16="http://schemas.microsoft.com/office/drawing/2014/main" xmlns="" id="{05C2BD97-39FB-4E32-8472-A76CF0FAE8E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D5AC48-FFB8-4AA6-BE20-1B5C28F36AA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264764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8">
            <a:extLst>
              <a:ext uri="{FF2B5EF4-FFF2-40B4-BE49-F238E27FC236}">
                <a16:creationId xmlns:a16="http://schemas.microsoft.com/office/drawing/2014/main" xmlns="" id="{1AEDCB81-79A9-4AF5-8493-5136619D6C62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3" name="Google Shape;55;p8">
            <a:extLst>
              <a:ext uri="{FF2B5EF4-FFF2-40B4-BE49-F238E27FC236}">
                <a16:creationId xmlns:a16="http://schemas.microsoft.com/office/drawing/2014/main" xmlns="" id="{7EC616E5-5E4D-40F8-9FAF-EFBA7E2BA1E2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56;p8">
            <a:extLst>
              <a:ext uri="{FF2B5EF4-FFF2-40B4-BE49-F238E27FC236}">
                <a16:creationId xmlns:a16="http://schemas.microsoft.com/office/drawing/2014/main" xmlns="" id="{E4AC24C3-EAEB-400F-8691-3791AD1488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FA0F4D-8E08-4786-A6D5-E1E74007578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87810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8229600" cy="8589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" name="Google Shape;59;p9">
            <a:extLst>
              <a:ext uri="{FF2B5EF4-FFF2-40B4-BE49-F238E27FC236}">
                <a16:creationId xmlns:a16="http://schemas.microsoft.com/office/drawing/2014/main" xmlns="" id="{41E07B54-2837-4A98-8149-C8C6EF7A36C2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Google Shape;60;p9">
            <a:extLst>
              <a:ext uri="{FF2B5EF4-FFF2-40B4-BE49-F238E27FC236}">
                <a16:creationId xmlns:a16="http://schemas.microsoft.com/office/drawing/2014/main" xmlns="" id="{7D201E40-7C24-440A-A901-E6EFB876820D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5" name="Google Shape;61;p9">
            <a:extLst>
              <a:ext uri="{FF2B5EF4-FFF2-40B4-BE49-F238E27FC236}">
                <a16:creationId xmlns:a16="http://schemas.microsoft.com/office/drawing/2014/main" xmlns="" id="{CB550869-E1D6-410A-86AF-1580F40E559C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B9A8A7-B3B7-400A-9802-5F0FF95C8A2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324117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1631157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Autofit/>
          </a:bodyPr>
          <a:lstStyle>
            <a:lvl1pPr marL="457200" lvl="0" indent="-22860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None/>
              <a:defRPr sz="2143" b="1"/>
            </a:lvl1pPr>
            <a:lvl2pPr marL="914400" lvl="1" indent="-228600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None/>
              <a:defRPr sz="1745" b="1"/>
            </a:lvl2pPr>
            <a:lvl3pPr marL="1371600" lvl="2" indent="-228600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None/>
              <a:defRPr sz="1587" b="1"/>
            </a:lvl3pPr>
            <a:lvl4pPr marL="1828800" lvl="3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4pPr>
            <a:lvl5pPr marL="2286000" lvl="4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5pPr>
            <a:lvl6pPr marL="2743200" lvl="5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6pPr>
            <a:lvl7pPr marL="3200400" lvl="6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7pPr>
            <a:lvl8pPr marL="3657600" lvl="7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8pPr>
            <a:lvl9pPr marL="4114800" lvl="8" indent="-228600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None/>
              <a:defRPr sz="1428" b="1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6" y="1631157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364680" algn="l" rtl="0">
              <a:spcBef>
                <a:spcPts val="429"/>
              </a:spcBef>
              <a:spcAft>
                <a:spcPts val="0"/>
              </a:spcAft>
              <a:buClr>
                <a:schemeClr val="dk1"/>
              </a:buClr>
              <a:buSzPts val="2143"/>
              <a:buChar char="•"/>
              <a:defRPr sz="2143"/>
            </a:lvl1pPr>
            <a:lvl2pPr marL="914400" lvl="1" indent="-339471" algn="l" rtl="0">
              <a:spcBef>
                <a:spcPts val="349"/>
              </a:spcBef>
              <a:spcAft>
                <a:spcPts val="0"/>
              </a:spcAft>
              <a:buClr>
                <a:schemeClr val="dk1"/>
              </a:buClr>
              <a:buSzPts val="1746"/>
              <a:buChar char="–"/>
              <a:defRPr sz="1745"/>
            </a:lvl2pPr>
            <a:lvl3pPr marL="1371600" lvl="2" indent="-329374" algn="l" rtl="0">
              <a:spcBef>
                <a:spcPts val="317"/>
              </a:spcBef>
              <a:spcAft>
                <a:spcPts val="0"/>
              </a:spcAft>
              <a:buClr>
                <a:schemeClr val="dk1"/>
              </a:buClr>
              <a:buSzPts val="1587"/>
              <a:buChar char="•"/>
              <a:defRPr sz="1587"/>
            </a:lvl3pPr>
            <a:lvl4pPr marL="1828800" lvl="3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–"/>
              <a:defRPr sz="1428"/>
            </a:lvl4pPr>
            <a:lvl5pPr marL="2286000" lvl="4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»"/>
              <a:defRPr sz="1428"/>
            </a:lvl5pPr>
            <a:lvl6pPr marL="2743200" lvl="5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6pPr>
            <a:lvl7pPr marL="3200400" lvl="6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7pPr>
            <a:lvl8pPr marL="3657600" lvl="7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8pPr>
            <a:lvl9pPr marL="4114800" lvl="8" indent="-319278" algn="l" rtl="0">
              <a:spcBef>
                <a:spcPts val="286"/>
              </a:spcBef>
              <a:spcAft>
                <a:spcPts val="0"/>
              </a:spcAft>
              <a:buClr>
                <a:schemeClr val="dk1"/>
              </a:buClr>
              <a:buSzPts val="1428"/>
              <a:buChar char="•"/>
              <a:defRPr sz="1428"/>
            </a:lvl9pPr>
          </a:lstStyle>
          <a:p>
            <a:endParaRPr/>
          </a:p>
        </p:txBody>
      </p:sp>
      <p:sp>
        <p:nvSpPr>
          <p:cNvPr id="7" name="Google Shape;68;p10">
            <a:extLst>
              <a:ext uri="{FF2B5EF4-FFF2-40B4-BE49-F238E27FC236}">
                <a16:creationId xmlns:a16="http://schemas.microsoft.com/office/drawing/2014/main" xmlns="" id="{C4F4AECF-07CC-4F94-AA7B-99F0ECA647CE}"/>
              </a:ext>
            </a:extLst>
          </p:cNvPr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8" name="Google Shape;69;p10">
            <a:extLst>
              <a:ext uri="{FF2B5EF4-FFF2-40B4-BE49-F238E27FC236}">
                <a16:creationId xmlns:a16="http://schemas.microsoft.com/office/drawing/2014/main" xmlns="" id="{94ACC0B1-6C8A-46C9-B054-BB0842C1122C}"/>
              </a:ext>
            </a:extLst>
          </p:cNvPr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 eaLnBrk="1" hangingPunct="1">
              <a:buClr>
                <a:srgbClr val="000000"/>
              </a:buClr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9" name="Google Shape;70;p10">
            <a:extLst>
              <a:ext uri="{FF2B5EF4-FFF2-40B4-BE49-F238E27FC236}">
                <a16:creationId xmlns:a16="http://schemas.microsoft.com/office/drawing/2014/main" xmlns="" id="{53E3F1E3-CE7A-4501-8D54-AF4092100AB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D03FFC-B057-4A34-88EB-063D0B4D574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045189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">
            <a:extLst>
              <a:ext uri="{FF2B5EF4-FFF2-40B4-BE49-F238E27FC236}">
                <a16:creationId xmlns:a16="http://schemas.microsoft.com/office/drawing/2014/main" xmlns="" id="{C9A56991-C103-4FE4-9390-F10DA64BCB1B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57200" y="204788"/>
            <a:ext cx="82296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7" name="Google Shape;11;p1">
            <a:extLst>
              <a:ext uri="{FF2B5EF4-FFF2-40B4-BE49-F238E27FC236}">
                <a16:creationId xmlns:a16="http://schemas.microsoft.com/office/drawing/2014/main" xmlns="" id="{11FA518F-116A-4FB1-B8CE-4E70A8F41062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25" tIns="51100" rIns="102225" bIns="511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1">
            <a:extLst>
              <a:ext uri="{FF2B5EF4-FFF2-40B4-BE49-F238E27FC236}">
                <a16:creationId xmlns:a16="http://schemas.microsoft.com/office/drawing/2014/main" xmlns="" id="{FBEE077B-5593-4823-A178-D6D927EE2DD0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000">
                <a:solidFill>
                  <a:srgbClr val="898989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29" name="Google Shape;13;p1">
            <a:extLst>
              <a:ext uri="{FF2B5EF4-FFF2-40B4-BE49-F238E27FC236}">
                <a16:creationId xmlns:a16="http://schemas.microsoft.com/office/drawing/2014/main" xmlns="" id="{3E56C335-67E7-44DE-B67E-38933B6AB826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ts val="1400"/>
              <a:buFont typeface="Arial" pitchFamily="34" charset="0"/>
              <a:defRPr sz="150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  <a:lvl2pPr marL="742950" indent="-28575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 eaLnBrk="0" hangingPunct="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1030" name="Google Shape;14;p1">
            <a:extLst>
              <a:ext uri="{FF2B5EF4-FFF2-40B4-BE49-F238E27FC236}">
                <a16:creationId xmlns:a16="http://schemas.microsoft.com/office/drawing/2014/main" xmlns="" id="{BFCEC454-6C7F-49E1-83AC-F23524EEB4B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102225" tIns="51100" rIns="102225" bIns="511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898989"/>
              </a:buClr>
              <a:buSzPts val="1000"/>
              <a:buFont typeface="Calibri" panose="020F0502020204030204" pitchFamily="34" charset="0"/>
              <a:buNone/>
              <a:defRPr sz="1000">
                <a:solidFill>
                  <a:srgbClr val="898989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fld id="{17F4677D-A035-4E6E-B042-724893655F17}" type="slidenum">
              <a:rPr lang="ru-RU" altLang="en-US"/>
              <a:pPr/>
              <a:t>‹#›</a:t>
            </a:fld>
            <a:endParaRPr lang="ru-RU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economy.gov.ru/material/news/ekonomika_bez_virusa/za_dva_dnya_vydacha_kreditov_msp_na_podderzhku_zanyatosti_uvelichilas_vdvoe_do_10_mlrd_rubley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hyperlink" Target="https://www.economy.gov.ru/material/file/b6085c86a0d777488b4baf679d75d3e5/spisok_bankov_270619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ugi42.ru/news-644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opora42.ru/" TargetMode="External"/><Relationship Id="rId3" Type="http://schemas.openxmlformats.org/officeDocument/2006/relationships/image" Target="../media/image15.jpeg"/><Relationship Id="rId7" Type="http://schemas.openxmlformats.org/officeDocument/2006/relationships/hyperlink" Target="https://cbr.ru/press/event/?id=6590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ombudsmanbiz42.ru/" TargetMode="External"/><Relationship Id="rId5" Type="http://schemas.openxmlformats.org/officeDocument/2006/relationships/hyperlink" Target="http://gfppko.ru/" TargetMode="External"/><Relationship Id="rId10" Type="http://schemas.openxmlformats.org/officeDocument/2006/relationships/hyperlink" Target="http://government.ru/static/main/GOV-StopCoronavirus2020.html" TargetMode="External"/><Relationship Id="rId4" Type="http://schemas.openxmlformats.org/officeDocument/2006/relationships/hyperlink" Target="http://kuztpp.ru/ru/" TargetMode="External"/><Relationship Id="rId9" Type="http://schemas.openxmlformats.org/officeDocument/2006/relationships/hyperlink" Target="https://www.economy.gov.ru/material/news/ekonomika_bez_virus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service.nalog.ru/covid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kugi42.ru/news-644.htm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log.ru/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oogle Shape;88;p13">
            <a:extLst>
              <a:ext uri="{FF2B5EF4-FFF2-40B4-BE49-F238E27FC236}">
                <a16:creationId xmlns:a16="http://schemas.microsoft.com/office/drawing/2014/main" xmlns="" id="{84C2AA24-A4E3-4E63-9A3D-291BCBBB764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Google Shape;89;p13">
            <a:extLst>
              <a:ext uri="{FF2B5EF4-FFF2-40B4-BE49-F238E27FC236}">
                <a16:creationId xmlns:a16="http://schemas.microsoft.com/office/drawing/2014/main" xmlns="" id="{28A1B58B-7133-4E8C-B09A-3026F0F6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04775"/>
            <a:ext cx="77771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F0000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МЕРЫ ПОДДЕРЖКИ МСП</a:t>
            </a: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endParaRPr lang="ru-RU" altLang="en-US"/>
          </a:p>
          <a:p>
            <a:pPr algn="ctr" eaLnBrk="1" hangingPunct="1"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3316" name="Google Shape;90;p13">
            <a:extLst>
              <a:ext uri="{FF2B5EF4-FFF2-40B4-BE49-F238E27FC236}">
                <a16:creationId xmlns:a16="http://schemas.microsoft.com/office/drawing/2014/main" xmlns="" id="{D61C0C84-6CD2-42F8-973E-FAEAB0172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cxnSp>
        <p:nvCxnSpPr>
          <p:cNvPr id="13317" name="Google Shape;91;p13">
            <a:extLst>
              <a:ext uri="{FF2B5EF4-FFF2-40B4-BE49-F238E27FC236}">
                <a16:creationId xmlns:a16="http://schemas.microsoft.com/office/drawing/2014/main" xmlns="" id="{D37CFA09-12A0-4D65-BA32-8FDEE5752F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4688" y="793750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2" name="Google Shape;92;p13">
            <a:extLst>
              <a:ext uri="{FF2B5EF4-FFF2-40B4-BE49-F238E27FC236}">
                <a16:creationId xmlns:a16="http://schemas.microsoft.com/office/drawing/2014/main" xmlns="" id="{DA15CF69-6839-465A-9D72-2B5159A3D83E}"/>
              </a:ext>
            </a:extLst>
          </p:cNvPr>
          <p:cNvSpPr/>
          <p:nvPr/>
        </p:nvSpPr>
        <p:spPr>
          <a:xfrm>
            <a:off x="673755" y="898123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Отсрочка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по всем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налогам</a:t>
            </a:r>
            <a:r>
              <a:rPr lang="ru-RU" sz="1500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</a:t>
            </a:r>
            <a:endParaRPr lang="ru-RU"/>
          </a:p>
        </p:txBody>
      </p:sp>
      <p:sp>
        <p:nvSpPr>
          <p:cNvPr id="93" name="Google Shape;93;p13">
            <a:extLst>
              <a:ext uri="{FF2B5EF4-FFF2-40B4-BE49-F238E27FC236}">
                <a16:creationId xmlns:a16="http://schemas.microsoft.com/office/drawing/2014/main" xmlns="" id="{A04CD118-94AB-44A1-8931-D991C0B7D956}"/>
              </a:ext>
            </a:extLst>
          </p:cNvPr>
          <p:cNvSpPr/>
          <p:nvPr/>
        </p:nvSpPr>
        <p:spPr>
          <a:xfrm>
            <a:off x="674366" y="1362030"/>
            <a:ext cx="6416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2. Отсрочка до 6 мес. по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страховым взносам</a:t>
            </a:r>
          </a:p>
        </p:txBody>
      </p:sp>
      <p:sp>
        <p:nvSpPr>
          <p:cNvPr id="94" name="Google Shape;94;p13">
            <a:extLst>
              <a:ext uri="{FF2B5EF4-FFF2-40B4-BE49-F238E27FC236}">
                <a16:creationId xmlns:a16="http://schemas.microsoft.com/office/drawing/2014/main" xmlns="" id="{26D33EAD-A165-4DAA-B940-F811F8C8E3D4}"/>
              </a:ext>
            </a:extLst>
          </p:cNvPr>
          <p:cNvSpPr/>
          <p:nvPr/>
        </p:nvSpPr>
        <p:spPr>
          <a:xfrm>
            <a:off x="694170" y="2284137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4.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Кредитные каникулы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6 мес. для наиболее пострадавших отраслей</a:t>
            </a:r>
          </a:p>
        </p:txBody>
      </p:sp>
      <p:sp>
        <p:nvSpPr>
          <p:cNvPr id="95" name="Google Shape;95;p13">
            <a:extLst>
              <a:ext uri="{FF2B5EF4-FFF2-40B4-BE49-F238E27FC236}">
                <a16:creationId xmlns:a16="http://schemas.microsoft.com/office/drawing/2014/main" xmlns="" id="{41AD3B69-1848-4086-9229-9A3CE029C18C}"/>
              </a:ext>
            </a:extLst>
          </p:cNvPr>
          <p:cNvSpPr/>
          <p:nvPr/>
        </p:nvSpPr>
        <p:spPr>
          <a:xfrm>
            <a:off x="695459" y="2750728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5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Льготы по аренде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государственного (муниципального) имущества</a:t>
            </a:r>
            <a:endParaRPr lang="ru-RU"/>
          </a:p>
        </p:txBody>
      </p:sp>
      <p:sp>
        <p:nvSpPr>
          <p:cNvPr id="96" name="Google Shape;96;p13">
            <a:extLst>
              <a:ext uri="{FF2B5EF4-FFF2-40B4-BE49-F238E27FC236}">
                <a16:creationId xmlns:a16="http://schemas.microsoft.com/office/drawing/2014/main" xmlns="" id="{7537E513-9A29-4D1B-97A8-739427E569CF}"/>
              </a:ext>
            </a:extLst>
          </p:cNvPr>
          <p:cNvSpPr/>
          <p:nvPr/>
        </p:nvSpPr>
        <p:spPr>
          <a:xfrm>
            <a:off x="683355" y="3238298"/>
            <a:ext cx="63975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6.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Мораторий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(налоговые санкции, проверки, дела о банкротстве и проч.)</a:t>
            </a:r>
            <a:endParaRPr lang="ru-RU"/>
          </a:p>
        </p:txBody>
      </p:sp>
      <p:pic>
        <p:nvPicPr>
          <p:cNvPr id="13333" name="Google Shape;97;p13">
            <a:extLst>
              <a:ext uri="{FF2B5EF4-FFF2-40B4-BE49-F238E27FC236}">
                <a16:creationId xmlns:a16="http://schemas.microsoft.com/office/drawing/2014/main" xmlns="" id="{2C36CECF-AA46-4CA7-9F22-9E2F6D4587F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4563" y="1554163"/>
            <a:ext cx="1598612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Google Shape;98;p13">
            <a:extLst>
              <a:ext uri="{FF2B5EF4-FFF2-40B4-BE49-F238E27FC236}">
                <a16:creationId xmlns:a16="http://schemas.microsoft.com/office/drawing/2014/main" xmlns="" id="{4C35A12F-380D-46D8-A4CD-AF9A4E9B7289}"/>
              </a:ext>
            </a:extLst>
          </p:cNvPr>
          <p:cNvSpPr/>
          <p:nvPr/>
        </p:nvSpPr>
        <p:spPr>
          <a:xfrm>
            <a:off x="694169" y="1814226"/>
            <a:ext cx="63969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3. Снижение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страховых платежей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30 % до 15 %</a:t>
            </a:r>
          </a:p>
        </p:txBody>
      </p:sp>
      <p:sp>
        <p:nvSpPr>
          <p:cNvPr id="99" name="Google Shape;99;p13">
            <a:extLst>
              <a:ext uri="{FF2B5EF4-FFF2-40B4-BE49-F238E27FC236}">
                <a16:creationId xmlns:a16="http://schemas.microsoft.com/office/drawing/2014/main" xmlns="" id="{076BDFED-B0B1-4C91-A076-E16DBB2403FB}"/>
              </a:ext>
            </a:extLst>
          </p:cNvPr>
          <p:cNvSpPr/>
          <p:nvPr/>
        </p:nvSpPr>
        <p:spPr>
          <a:xfrm>
            <a:off x="679166" y="3678310"/>
            <a:ext cx="64071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7. </a:t>
            </a:r>
            <a:r>
              <a:rPr lang="ru-RU" sz="1500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Грантовая поддержка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предприятий из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oogle Shape;223;p22">
            <a:extLst>
              <a:ext uri="{FF2B5EF4-FFF2-40B4-BE49-F238E27FC236}">
                <a16:creationId xmlns:a16="http://schemas.microsoft.com/office/drawing/2014/main" xmlns="" id="{92E9907F-CDB7-48D6-AA1F-2CACC0DC304E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531" name="Google Shape;224;p22">
            <a:extLst>
              <a:ext uri="{FF2B5EF4-FFF2-40B4-BE49-F238E27FC236}">
                <a16:creationId xmlns:a16="http://schemas.microsoft.com/office/drawing/2014/main" xmlns="" id="{3C0DB605-0F95-401A-B4EE-13EB2DE24C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2325" y="627063"/>
            <a:ext cx="79406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32" name="Google Shape;225;p22">
            <a:extLst>
              <a:ext uri="{FF2B5EF4-FFF2-40B4-BE49-F238E27FC236}">
                <a16:creationId xmlns:a16="http://schemas.microsoft.com/office/drawing/2014/main" xmlns="" id="{F68280D7-3031-4B36-BA70-5C3BE2F76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3663" y="136525"/>
            <a:ext cx="7024687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8. ПРОГРАММА КРЕДИТОВАНИЯ ПОД 0 % НА ВЫПЛАТУ ЗАРАБОТНОЙ ПЛАТЫ</a:t>
            </a:r>
            <a:endParaRPr lang="ru-RU" altLang="en-US"/>
          </a:p>
        </p:txBody>
      </p:sp>
      <p:sp>
        <p:nvSpPr>
          <p:cNvPr id="226" name="Google Shape;226;p22">
            <a:extLst>
              <a:ext uri="{FF2B5EF4-FFF2-40B4-BE49-F238E27FC236}">
                <a16:creationId xmlns:a16="http://schemas.microsoft.com/office/drawing/2014/main" xmlns="" id="{F20621D9-5D91-4DA7-91BB-A0CB858F611F}"/>
              </a:ext>
            </a:extLst>
          </p:cNvPr>
          <p:cNvSpPr/>
          <p:nvPr/>
        </p:nvSpPr>
        <p:spPr>
          <a:xfrm>
            <a:off x="762842" y="745117"/>
            <a:ext cx="63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0 %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годовых</a:t>
            </a:r>
            <a:endParaRPr lang="ru-RU"/>
          </a:p>
        </p:txBody>
      </p:sp>
      <p:sp>
        <p:nvSpPr>
          <p:cNvPr id="227" name="Google Shape;227;p22">
            <a:extLst>
              <a:ext uri="{FF2B5EF4-FFF2-40B4-BE49-F238E27FC236}">
                <a16:creationId xmlns:a16="http://schemas.microsoft.com/office/drawing/2014/main" xmlns="" id="{3E305F70-A86B-4CFF-929E-4D223A67BB44}"/>
              </a:ext>
            </a:extLst>
          </p:cNvPr>
          <p:cNvSpPr/>
          <p:nvPr/>
        </p:nvSpPr>
        <p:spPr>
          <a:xfrm>
            <a:off x="762844" y="2325938"/>
            <a:ext cx="6387600" cy="81864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Максимальная величина кредита рассчитывается по формуле: </a:t>
            </a:r>
            <a:endParaRPr lang="ru-RU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Arial" pitchFamily="34" charset="0"/>
              <a:buNone/>
              <a:defRPr/>
            </a:pP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МРОТ 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 с уч. районного коэф. 15 769руб.)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Численность</a:t>
            </a:r>
            <a:r>
              <a:rPr lang="ru-RU" i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сотрудников * </a:t>
            </a:r>
            <a:r>
              <a:rPr lang="ru-RU" b="1" i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мес.</a:t>
            </a:r>
            <a:endParaRPr lang="ru-RU" i="1"/>
          </a:p>
          <a:p>
            <a:pPr marL="342900" indent="-342900"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endParaRPr lang="ru-RU"/>
          </a:p>
        </p:txBody>
      </p:sp>
      <p:sp>
        <p:nvSpPr>
          <p:cNvPr id="228" name="Google Shape;228;p22">
            <a:extLst>
              <a:ext uri="{FF2B5EF4-FFF2-40B4-BE49-F238E27FC236}">
                <a16:creationId xmlns:a16="http://schemas.microsoft.com/office/drawing/2014/main" xmlns="" id="{4A41BA23-52C1-4E2B-A02F-B334F4A7A0B2}"/>
              </a:ext>
            </a:extLst>
          </p:cNvPr>
          <p:cNvSpPr/>
          <p:nvPr/>
        </p:nvSpPr>
        <p:spPr>
          <a:xfrm>
            <a:off x="762843" y="2945438"/>
            <a:ext cx="6397500" cy="646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https://www.economy.gov.ru/material/news/ekonomika_bez_virusa/za_dva_dnya_vydacha_kreditov_msp_na_podderzhku_zanyatosti_uvelichilas_vdvoe_do_10_mlrd_rubley.html</a:t>
            </a:r>
            <a:r>
              <a:rPr lang="ru-RU" sz="1000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pic>
        <p:nvPicPr>
          <p:cNvPr id="22542" name="Google Shape;229;p22">
            <a:extLst>
              <a:ext uri="{FF2B5EF4-FFF2-40B4-BE49-F238E27FC236}">
                <a16:creationId xmlns:a16="http://schemas.microsoft.com/office/drawing/2014/main" xmlns="" id="{ABBF5130-0C9B-4B4E-AF7A-588721357B0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293813"/>
            <a:ext cx="1743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Google Shape;230;p22" descr="C:\Users\Gulev\Desktop\book-icon-2-1024x814.png">
            <a:extLst>
              <a:ext uri="{FF2B5EF4-FFF2-40B4-BE49-F238E27FC236}">
                <a16:creationId xmlns:a16="http://schemas.microsoft.com/office/drawing/2014/main" xmlns="" id="{19CD308F-26C7-4226-B958-DBA07931618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538" y="4500563"/>
            <a:ext cx="712787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4" name="Google Shape;231;p22">
            <a:extLst>
              <a:ext uri="{FF2B5EF4-FFF2-40B4-BE49-F238E27FC236}">
                <a16:creationId xmlns:a16="http://schemas.microsoft.com/office/drawing/2014/main" xmlns="" id="{77A13795-9940-48E2-8DB6-572FF2B78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4545013"/>
            <a:ext cx="52482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02.04.2020 № 422</a:t>
            </a:r>
            <a:endParaRPr lang="ru-RU" altLang="en-US"/>
          </a:p>
        </p:txBody>
      </p:sp>
      <p:sp>
        <p:nvSpPr>
          <p:cNvPr id="232" name="Google Shape;232;p22">
            <a:extLst>
              <a:ext uri="{FF2B5EF4-FFF2-40B4-BE49-F238E27FC236}">
                <a16:creationId xmlns:a16="http://schemas.microsoft.com/office/drawing/2014/main" xmlns="" id="{0A674997-F454-4832-9F29-BF6E5361F79B}"/>
              </a:ext>
            </a:extLst>
          </p:cNvPr>
          <p:cNvSpPr/>
          <p:nvPr/>
        </p:nvSpPr>
        <p:spPr>
          <a:xfrm>
            <a:off x="762843" y="1139699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</a:t>
            </a:r>
            <a:endParaRPr lang="ru-RU"/>
          </a:p>
        </p:txBody>
      </p:sp>
      <p:sp>
        <p:nvSpPr>
          <p:cNvPr id="233" name="Google Shape;233;p22">
            <a:extLst>
              <a:ext uri="{FF2B5EF4-FFF2-40B4-BE49-F238E27FC236}">
                <a16:creationId xmlns:a16="http://schemas.microsoft.com/office/drawing/2014/main" xmlns="" id="{5EBD6B68-47E7-4D5F-AF20-C65AD8D91044}"/>
              </a:ext>
            </a:extLst>
          </p:cNvPr>
          <p:cNvSpPr/>
          <p:nvPr/>
        </p:nvSpPr>
        <p:spPr>
          <a:xfrm>
            <a:off x="762843" y="1928863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пострадавших отраслей</a:t>
            </a:r>
            <a:endParaRPr lang="ru-RU"/>
          </a:p>
        </p:txBody>
      </p:sp>
      <p:sp>
        <p:nvSpPr>
          <p:cNvPr id="22551" name="Google Shape;234;p22">
            <a:extLst>
              <a:ext uri="{FF2B5EF4-FFF2-40B4-BE49-F238E27FC236}">
                <a16:creationId xmlns:a16="http://schemas.microsoft.com/office/drawing/2014/main" xmlns="" id="{77DB0383-ABF3-4344-88D3-00D15DEDC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8" y="4737100"/>
            <a:ext cx="53213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235" name="Google Shape;235;p22">
            <a:extLst>
              <a:ext uri="{FF2B5EF4-FFF2-40B4-BE49-F238E27FC236}">
                <a16:creationId xmlns:a16="http://schemas.microsoft.com/office/drawing/2014/main" xmlns="" id="{F115166D-DDD5-4603-9A9A-95A4CE21E5C4}"/>
              </a:ext>
            </a:extLst>
          </p:cNvPr>
          <p:cNvSpPr/>
          <p:nvPr/>
        </p:nvSpPr>
        <p:spPr>
          <a:xfrm>
            <a:off x="762843" y="1534281"/>
            <a:ext cx="63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Юридические лица и индивидуальные предприниматели</a:t>
            </a:r>
            <a:endParaRPr lang="ru-RU"/>
          </a:p>
        </p:txBody>
      </p:sp>
      <p:sp>
        <p:nvSpPr>
          <p:cNvPr id="22555" name="Google Shape;236;p22">
            <a:extLst>
              <a:ext uri="{FF2B5EF4-FFF2-40B4-BE49-F238E27FC236}">
                <a16:creationId xmlns:a16="http://schemas.microsoft.com/office/drawing/2014/main" xmlns="" id="{679BF515-FB21-45B3-86A1-431BE9770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3833813"/>
            <a:ext cx="84328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2F5597"/>
              </a:buClr>
              <a:buSzPts val="1500"/>
              <a:buFont typeface="Calibri" panose="020F0502020204030204" pitchFamily="34" charset="0"/>
              <a:buNone/>
            </a:pPr>
            <a:r>
              <a:rPr lang="ru-RU" altLang="en-US" sz="1500">
                <a:solidFill>
                  <a:srgbClr val="2F5597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Для средних и крупных компаний </a:t>
            </a:r>
            <a:r>
              <a:rPr lang="ru-RU" altLang="en-US" sz="15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75 %</a:t>
            </a:r>
            <a:r>
              <a:rPr lang="ru-RU" altLang="en-US" sz="1500">
                <a:solidFill>
                  <a:srgbClr val="2F5597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зарплатного беспроцентного кредита будет обеспечено гарантией Внешэкономбанка. Условие – поддержка и сохранение занятости не менее </a:t>
            </a:r>
            <a:r>
              <a:rPr lang="ru-RU" altLang="en-US" sz="15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90 %</a:t>
            </a:r>
            <a:r>
              <a:rPr lang="ru-RU" altLang="en-US" sz="1500">
                <a:solidFill>
                  <a:srgbClr val="2F5597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работников</a:t>
            </a:r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oogle Shape;241;p23">
            <a:extLst>
              <a:ext uri="{FF2B5EF4-FFF2-40B4-BE49-F238E27FC236}">
                <a16:creationId xmlns:a16="http://schemas.microsoft.com/office/drawing/2014/main" xmlns="" id="{A80CFFFF-B5E6-4043-90A4-E8538A8B471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555" name="Google Shape;242;p23">
            <a:extLst>
              <a:ext uri="{FF2B5EF4-FFF2-40B4-BE49-F238E27FC236}">
                <a16:creationId xmlns:a16="http://schemas.microsoft.com/office/drawing/2014/main" xmlns="" id="{4B0A146E-2B3A-4D5F-BBC2-3CA37D91A42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5650" y="762000"/>
            <a:ext cx="7910513" cy="2540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43" name="Google Shape;243;p23">
            <a:extLst>
              <a:ext uri="{FF2B5EF4-FFF2-40B4-BE49-F238E27FC236}">
                <a16:creationId xmlns:a16="http://schemas.microsoft.com/office/drawing/2014/main" xmlns="" id="{64A93E2F-7AEE-4D15-8B88-B705AFBDBF31}"/>
              </a:ext>
            </a:extLst>
          </p:cNvPr>
          <p:cNvSpPr/>
          <p:nvPr/>
        </p:nvSpPr>
        <p:spPr>
          <a:xfrm>
            <a:off x="720015" y="1166820"/>
            <a:ext cx="62577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Ставка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8,5 %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3559" name="Google Shape;244;p23">
            <a:extLst>
              <a:ext uri="{FF2B5EF4-FFF2-40B4-BE49-F238E27FC236}">
                <a16:creationId xmlns:a16="http://schemas.microsoft.com/office/drawing/2014/main" xmlns="" id="{98705144-F092-47A4-A5D6-3A07B7522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80975"/>
            <a:ext cx="68278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9. ЛЬГОТНОЕ КРЕДИТОВАНИЕ МСП ЧЕРЕЗ БАНКИ</a:t>
            </a:r>
            <a:endParaRPr lang="ru-RU" altLang="en-US"/>
          </a:p>
        </p:txBody>
      </p:sp>
      <p:sp>
        <p:nvSpPr>
          <p:cNvPr id="245" name="Google Shape;245;p23">
            <a:extLst>
              <a:ext uri="{FF2B5EF4-FFF2-40B4-BE49-F238E27FC236}">
                <a16:creationId xmlns:a16="http://schemas.microsoft.com/office/drawing/2014/main" xmlns="" id="{F87C06E2-7CD5-487E-8DF2-A10340526988}"/>
              </a:ext>
            </a:extLst>
          </p:cNvPr>
          <p:cNvSpPr/>
          <p:nvPr/>
        </p:nvSpPr>
        <p:spPr>
          <a:xfrm>
            <a:off x="726573" y="1698095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погашения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3-х лет</a:t>
            </a:r>
            <a:endParaRPr lang="ru-RU"/>
          </a:p>
        </p:txBody>
      </p:sp>
      <p:sp>
        <p:nvSpPr>
          <p:cNvPr id="246" name="Google Shape;246;p23">
            <a:extLst>
              <a:ext uri="{FF2B5EF4-FFF2-40B4-BE49-F238E27FC236}">
                <a16:creationId xmlns:a16="http://schemas.microsoft.com/office/drawing/2014/main" xmlns="" id="{00220197-8D7E-4BDB-AB6C-246A0F45BC19}"/>
              </a:ext>
            </a:extLst>
          </p:cNvPr>
          <p:cNvSpPr/>
          <p:nvPr/>
        </p:nvSpPr>
        <p:spPr>
          <a:xfrm>
            <a:off x="720015" y="3279301"/>
            <a:ext cx="6257700" cy="7155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Кредиты предоставляют уполномоченные банки (перечень на сайте Минэкономразвития России)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https://www.economy.gov.ru/material/file/b6085c86a0d777488b4baf679d75d3e5/spisok_bankov_270619.pdf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47" name="Google Shape;247;p23">
            <a:extLst>
              <a:ext uri="{FF2B5EF4-FFF2-40B4-BE49-F238E27FC236}">
                <a16:creationId xmlns:a16="http://schemas.microsoft.com/office/drawing/2014/main" xmlns="" id="{C4F5FCB0-8B66-4C91-8B1F-8F5B14A8A6FA}"/>
              </a:ext>
            </a:extLst>
          </p:cNvPr>
          <p:cNvSpPr/>
          <p:nvPr/>
        </p:nvSpPr>
        <p:spPr>
          <a:xfrm>
            <a:off x="712239" y="2232238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 предоставляется на инвестиционные и оборотные цели</a:t>
            </a:r>
            <a:endParaRPr lang="ru-RU"/>
          </a:p>
        </p:txBody>
      </p:sp>
      <p:sp>
        <p:nvSpPr>
          <p:cNvPr id="248" name="Google Shape;248;p23">
            <a:extLst>
              <a:ext uri="{FF2B5EF4-FFF2-40B4-BE49-F238E27FC236}">
                <a16:creationId xmlns:a16="http://schemas.microsoft.com/office/drawing/2014/main" xmlns="" id="{BFFAA953-83DC-4CE5-BB04-433E2B59EB29}"/>
              </a:ext>
            </a:extLst>
          </p:cNvPr>
          <p:cNvSpPr/>
          <p:nvPr/>
        </p:nvSpPr>
        <p:spPr>
          <a:xfrm>
            <a:off x="712240" y="2752572"/>
            <a:ext cx="62577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Любая отрасль экономики</a:t>
            </a:r>
            <a:endParaRPr lang="ru-RU"/>
          </a:p>
        </p:txBody>
      </p:sp>
      <p:sp>
        <p:nvSpPr>
          <p:cNvPr id="23572" name="Google Shape;249;p23">
            <a:extLst>
              <a:ext uri="{FF2B5EF4-FFF2-40B4-BE49-F238E27FC236}">
                <a16:creationId xmlns:a16="http://schemas.microsoft.com/office/drawing/2014/main" xmlns="" id="{268AAFD3-01A5-414E-B8B0-22A58C246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4359275"/>
            <a:ext cx="57546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7375E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30.12.2018 № 1764</a:t>
            </a:r>
            <a:endParaRPr lang="ru-RU" altLang="en-US"/>
          </a:p>
        </p:txBody>
      </p:sp>
      <p:pic>
        <p:nvPicPr>
          <p:cNvPr id="23573" name="Google Shape;250;p23" descr="C:\Users\Gulev\Desktop\book-icon-2-1024x814.png">
            <a:extLst>
              <a:ext uri="{FF2B5EF4-FFF2-40B4-BE49-F238E27FC236}">
                <a16:creationId xmlns:a16="http://schemas.microsoft.com/office/drawing/2014/main" xmlns="" id="{BD4118C9-1F48-463C-807D-ADDF30A3BB4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7725" y="4183063"/>
            <a:ext cx="6858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4" name="Google Shape;251;p23">
            <a:extLst>
              <a:ext uri="{FF2B5EF4-FFF2-40B4-BE49-F238E27FC236}">
                <a16:creationId xmlns:a16="http://schemas.microsoft.com/office/drawing/2014/main" xmlns="" id="{19913E75-74DA-4440-8178-4CC722CB5BB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589088"/>
            <a:ext cx="1506538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oogle Shape;257;p24">
            <a:extLst>
              <a:ext uri="{FF2B5EF4-FFF2-40B4-BE49-F238E27FC236}">
                <a16:creationId xmlns:a16="http://schemas.microsoft.com/office/drawing/2014/main" xmlns="" id="{48CEB048-A576-42BB-BE5C-19AECB0EC65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Google Shape;258;p24">
            <a:extLst>
              <a:ext uri="{FF2B5EF4-FFF2-40B4-BE49-F238E27FC236}">
                <a16:creationId xmlns:a16="http://schemas.microsoft.com/office/drawing/2014/main" xmlns="" id="{449AF91A-E72D-495D-9E71-AB436EF0C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0013"/>
            <a:ext cx="7872412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10. ЗАЙМЫ ГОСФОНДА  ПОД 1 % ПРЕДПРИНИМАТЕЛЯМ </a:t>
            </a:r>
            <a:endParaRPr lang="ru-RU" altLang="en-US"/>
          </a:p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ДЛЯ ОПЛАТЫ КОММУНАЛЬНЫХ ПЛАТЕЖЕЙ, АРЕНДНОЙ ПЛАТЫ И ДРУГИХ РАСХОДОВ</a:t>
            </a:r>
          </a:p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580" name="Google Shape;259;p24">
            <a:extLst>
              <a:ext uri="{FF2B5EF4-FFF2-40B4-BE49-F238E27FC236}">
                <a16:creationId xmlns:a16="http://schemas.microsoft.com/office/drawing/2014/main" xmlns="" id="{828CFA54-21DE-44B7-86F0-81DFBF5B5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4581" name="Google Shape;260;p24">
            <a:extLst>
              <a:ext uri="{FF2B5EF4-FFF2-40B4-BE49-F238E27FC236}">
                <a16:creationId xmlns:a16="http://schemas.microsoft.com/office/drawing/2014/main" xmlns="" id="{E193EF3F-A171-4B85-8564-9BC1C2E1DED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582" name="Google Shape;261;p24">
            <a:extLst>
              <a:ext uri="{FF2B5EF4-FFF2-40B4-BE49-F238E27FC236}">
                <a16:creationId xmlns:a16="http://schemas.microsoft.com/office/drawing/2014/main" xmlns="" id="{AEB1D625-3E93-4E55-A0FA-DAFDD0352B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4213" y="771525"/>
            <a:ext cx="7945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2" name="Google Shape;262;p24">
            <a:extLst>
              <a:ext uri="{FF2B5EF4-FFF2-40B4-BE49-F238E27FC236}">
                <a16:creationId xmlns:a16="http://schemas.microsoft.com/office/drawing/2014/main" xmlns="" id="{04479106-B16C-4FF3-91EF-577F2051FBF6}"/>
              </a:ext>
            </a:extLst>
          </p:cNvPr>
          <p:cNvSpPr/>
          <p:nvPr/>
        </p:nvSpPr>
        <p:spPr>
          <a:xfrm>
            <a:off x="796829" y="1704382"/>
            <a:ext cx="60876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sp>
        <p:nvSpPr>
          <p:cNvPr id="263" name="Google Shape;263;p24">
            <a:extLst>
              <a:ext uri="{FF2B5EF4-FFF2-40B4-BE49-F238E27FC236}">
                <a16:creationId xmlns:a16="http://schemas.microsoft.com/office/drawing/2014/main" xmlns="" id="{2E323B4F-29FF-4D28-8ED2-0B576DC600E6}"/>
              </a:ext>
            </a:extLst>
          </p:cNvPr>
          <p:cNvSpPr/>
          <p:nvPr/>
        </p:nvSpPr>
        <p:spPr>
          <a:xfrm>
            <a:off x="796829" y="2325274"/>
            <a:ext cx="6087600" cy="357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Сумма займа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500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тыс. руб.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под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1 %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годовых</a:t>
            </a:r>
            <a:endParaRPr lang="ru-RU"/>
          </a:p>
        </p:txBody>
      </p:sp>
      <p:sp>
        <p:nvSpPr>
          <p:cNvPr id="264" name="Google Shape;264;p24">
            <a:extLst>
              <a:ext uri="{FF2B5EF4-FFF2-40B4-BE49-F238E27FC236}">
                <a16:creationId xmlns:a16="http://schemas.microsoft.com/office/drawing/2014/main" xmlns="" id="{5652F0BB-9925-4C2F-9817-81A6330A5C87}"/>
              </a:ext>
            </a:extLst>
          </p:cNvPr>
          <p:cNvSpPr/>
          <p:nvPr/>
        </p:nvSpPr>
        <p:spPr>
          <a:xfrm>
            <a:off x="788517" y="3156707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предприятием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рабочих мест</a:t>
            </a:r>
            <a:endParaRPr lang="ru-RU"/>
          </a:p>
        </p:txBody>
      </p:sp>
      <p:sp>
        <p:nvSpPr>
          <p:cNvPr id="265" name="Google Shape;265;p24">
            <a:extLst>
              <a:ext uri="{FF2B5EF4-FFF2-40B4-BE49-F238E27FC236}">
                <a16:creationId xmlns:a16="http://schemas.microsoft.com/office/drawing/2014/main" xmlns="" id="{03261117-830D-4C16-83A2-F0A73330BD9B}"/>
              </a:ext>
            </a:extLst>
          </p:cNvPr>
          <p:cNvSpPr/>
          <p:nvPr/>
        </p:nvSpPr>
        <p:spPr>
          <a:xfrm>
            <a:off x="788517" y="2734378"/>
            <a:ext cx="60876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 платежа по основному долгу 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266" name="Google Shape;266;p24">
            <a:extLst>
              <a:ext uri="{FF2B5EF4-FFF2-40B4-BE49-F238E27FC236}">
                <a16:creationId xmlns:a16="http://schemas.microsoft.com/office/drawing/2014/main" xmlns="" id="{5E87553A-44E4-4CD5-9F75-6E88F9AAD665}"/>
              </a:ext>
            </a:extLst>
          </p:cNvPr>
          <p:cNvSpPr/>
          <p:nvPr/>
        </p:nvSpPr>
        <p:spPr>
          <a:xfrm>
            <a:off x="796829" y="1029821"/>
            <a:ext cx="6087600" cy="607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Предоставляются для оплаты коммунальных платежей и арендной платы, а также иных расходов, связанных с ведением бизнеса</a:t>
            </a:r>
            <a:endParaRPr lang="ru-RU" sz="1500" b="1">
              <a:solidFill>
                <a:srgbClr val="FF00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67" name="Google Shape;267;p24">
            <a:extLst>
              <a:ext uri="{FF2B5EF4-FFF2-40B4-BE49-F238E27FC236}">
                <a16:creationId xmlns:a16="http://schemas.microsoft.com/office/drawing/2014/main" xmlns="" id="{FB37B83A-AFC4-4DA4-A382-F44C9782C1F3}"/>
              </a:ext>
            </a:extLst>
          </p:cNvPr>
          <p:cNvSpPr/>
          <p:nvPr/>
        </p:nvSpPr>
        <p:spPr>
          <a:xfrm>
            <a:off x="755650" y="4011613"/>
            <a:ext cx="6580188" cy="623887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   +7 (3843) 20-06-08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Google Shape;272;p25">
            <a:extLst>
              <a:ext uri="{FF2B5EF4-FFF2-40B4-BE49-F238E27FC236}">
                <a16:creationId xmlns:a16="http://schemas.microsoft.com/office/drawing/2014/main" xmlns="" id="{DE22D786-BA5D-4694-BC3C-1A31181A097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03" name="Google Shape;273;p25">
            <a:extLst>
              <a:ext uri="{FF2B5EF4-FFF2-40B4-BE49-F238E27FC236}">
                <a16:creationId xmlns:a16="http://schemas.microsoft.com/office/drawing/2014/main" xmlns="" id="{DB571621-226D-4133-8C1A-1859D76E6F4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74" name="Google Shape;274;p25">
            <a:extLst>
              <a:ext uri="{FF2B5EF4-FFF2-40B4-BE49-F238E27FC236}">
                <a16:creationId xmlns:a16="http://schemas.microsoft.com/office/drawing/2014/main" xmlns="" id="{C1C4C349-1DDA-4C6D-AECF-C4FB6E844026}"/>
              </a:ext>
            </a:extLst>
          </p:cNvPr>
          <p:cNvSpPr/>
          <p:nvPr/>
        </p:nvSpPr>
        <p:spPr>
          <a:xfrm>
            <a:off x="771085" y="1078023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 деятельности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организации – из списка наиболее пострадавших отраслей </a:t>
            </a:r>
            <a:endParaRPr lang="ru-RU"/>
          </a:p>
        </p:txBody>
      </p:sp>
      <p:sp>
        <p:nvSpPr>
          <p:cNvPr id="25607" name="Google Shape;275;p25">
            <a:extLst>
              <a:ext uri="{FF2B5EF4-FFF2-40B4-BE49-F238E27FC236}">
                <a16:creationId xmlns:a16="http://schemas.microsoft.com/office/drawing/2014/main" xmlns="" id="{F145F545-722F-41BF-8471-2C75BC7F4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9363" y="203200"/>
            <a:ext cx="7227887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11. ЛЬГОТНАЯ РЕСТРУКТУРИЗАЦИЯ КРЕДИТОВ (3 по 1/3)</a:t>
            </a:r>
            <a:endParaRPr lang="ru-RU" altLang="en-US"/>
          </a:p>
        </p:txBody>
      </p:sp>
      <p:sp>
        <p:nvSpPr>
          <p:cNvPr id="276" name="Google Shape;276;p25">
            <a:extLst>
              <a:ext uri="{FF2B5EF4-FFF2-40B4-BE49-F238E27FC236}">
                <a16:creationId xmlns:a16="http://schemas.microsoft.com/office/drawing/2014/main" xmlns="" id="{E4B5CD55-22E1-4B29-B669-B922246E1564}"/>
              </a:ext>
            </a:extLst>
          </p:cNvPr>
          <p:cNvSpPr/>
          <p:nvPr/>
        </p:nvSpPr>
        <p:spPr>
          <a:xfrm>
            <a:off x="771084" y="2230751"/>
            <a:ext cx="5913900" cy="10158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Заемщик освобождается от уплаты 2/3 начисленных процентов;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процентов уплачивает заемщик,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– банк,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1/3 субсидируется государством</a:t>
            </a:r>
            <a:endParaRPr lang="ru-RU"/>
          </a:p>
        </p:txBody>
      </p:sp>
      <p:sp>
        <p:nvSpPr>
          <p:cNvPr id="277" name="Google Shape;277;p25">
            <a:extLst>
              <a:ext uri="{FF2B5EF4-FFF2-40B4-BE49-F238E27FC236}">
                <a16:creationId xmlns:a16="http://schemas.microsoft.com/office/drawing/2014/main" xmlns="" id="{ECAC0FC7-CF60-4DEF-8885-94E1804339B5}"/>
              </a:ext>
            </a:extLst>
          </p:cNvPr>
          <p:cNvSpPr/>
          <p:nvPr/>
        </p:nvSpPr>
        <p:spPr>
          <a:xfrm>
            <a:off x="771085" y="1762671"/>
            <a:ext cx="5920500" cy="34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платежей – на срок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278" name="Google Shape;278;p25">
            <a:extLst>
              <a:ext uri="{FF2B5EF4-FFF2-40B4-BE49-F238E27FC236}">
                <a16:creationId xmlns:a16="http://schemas.microsoft.com/office/drawing/2014/main" xmlns="" id="{98612325-C767-47AC-8C95-D43C173BCC28}"/>
              </a:ext>
            </a:extLst>
          </p:cNvPr>
          <p:cNvSpPr/>
          <p:nvPr/>
        </p:nvSpPr>
        <p:spPr>
          <a:xfrm>
            <a:off x="771083" y="3379068"/>
            <a:ext cx="5913900" cy="5541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Услугу предоставляют банки, подписавшие соглашение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 Минэкономразвития</a:t>
            </a:r>
            <a:endParaRPr lang="ru-RU" sz="1000">
              <a:solidFill>
                <a:srgbClr val="008765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5617" name="Google Shape;279;p25">
            <a:extLst>
              <a:ext uri="{FF2B5EF4-FFF2-40B4-BE49-F238E27FC236}">
                <a16:creationId xmlns:a16="http://schemas.microsoft.com/office/drawing/2014/main" xmlns="" id="{3D75F60D-A9E2-49B6-BDD0-83F766247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225925"/>
            <a:ext cx="5265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02.04.2020 № 410</a:t>
            </a:r>
            <a:endParaRPr lang="ru-RU" altLang="en-US"/>
          </a:p>
        </p:txBody>
      </p:sp>
      <p:pic>
        <p:nvPicPr>
          <p:cNvPr id="25618" name="Google Shape;280;p25" descr="C:\Users\Gulev\Desktop\book-icon-2-1024x814.png">
            <a:extLst>
              <a:ext uri="{FF2B5EF4-FFF2-40B4-BE49-F238E27FC236}">
                <a16:creationId xmlns:a16="http://schemas.microsoft.com/office/drawing/2014/main" xmlns="" id="{3745EB73-308F-4E43-98E4-0C20BDAB0D1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0" y="4187825"/>
            <a:ext cx="717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Google Shape;281;p25">
            <a:extLst>
              <a:ext uri="{FF2B5EF4-FFF2-40B4-BE49-F238E27FC236}">
                <a16:creationId xmlns:a16="http://schemas.microsoft.com/office/drawing/2014/main" xmlns="" id="{6AB63159-8A7D-41CE-8721-F1B47E6EB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225" y="4470400"/>
            <a:ext cx="5399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</a:t>
            </a:r>
            <a:r>
              <a:rPr lang="ru-RU" altLang="en-US" sz="12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о</a:t>
            </a:r>
            <a:r>
              <a:rPr lang="ru-RU" altLang="en-US" sz="12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вление Правительства Российской Федерации от 03.04.2020 № 434</a:t>
            </a:r>
            <a:endParaRPr lang="ru-RU" altLang="en-US"/>
          </a:p>
        </p:txBody>
      </p:sp>
      <p:pic>
        <p:nvPicPr>
          <p:cNvPr id="25620" name="Google Shape;282;p25">
            <a:extLst>
              <a:ext uri="{FF2B5EF4-FFF2-40B4-BE49-F238E27FC236}">
                <a16:creationId xmlns:a16="http://schemas.microsoft.com/office/drawing/2014/main" xmlns="" id="{184FC238-D817-4AB2-851C-A8F4419A92A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81825" y="1592263"/>
            <a:ext cx="1766888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oogle Shape;287;p26">
            <a:extLst>
              <a:ext uri="{FF2B5EF4-FFF2-40B4-BE49-F238E27FC236}">
                <a16:creationId xmlns:a16="http://schemas.microsoft.com/office/drawing/2014/main" xmlns="" id="{FB0C1B54-A1B9-4C6B-A8B0-ADD25F595CE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627" name="Google Shape;288;p26">
            <a:extLst>
              <a:ext uri="{FF2B5EF4-FFF2-40B4-BE49-F238E27FC236}">
                <a16:creationId xmlns:a16="http://schemas.microsoft.com/office/drawing/2014/main" xmlns="" id="{7935B696-17A6-4199-9E53-F30CACBF21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5813" y="771525"/>
            <a:ext cx="78184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628" name="Google Shape;289;p26">
            <a:extLst>
              <a:ext uri="{FF2B5EF4-FFF2-40B4-BE49-F238E27FC236}">
                <a16:creationId xmlns:a16="http://schemas.microsoft.com/office/drawing/2014/main" xmlns="" id="{BA8B893A-58F2-4ED9-8CAA-72E5AEACC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3" y="192088"/>
            <a:ext cx="81073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12. ПРЕДОСТАВЛЕНИЕ  ПОРУЧИТЕЛЬСТВ ГОСФОНДОМ  БЕЗ ВЗИМАНИЯ КОМИССИИ </a:t>
            </a:r>
            <a:endParaRPr lang="ru-RU" altLang="en-US"/>
          </a:p>
        </p:txBody>
      </p:sp>
      <p:sp>
        <p:nvSpPr>
          <p:cNvPr id="290" name="Google Shape;290;p26">
            <a:extLst>
              <a:ext uri="{FF2B5EF4-FFF2-40B4-BE49-F238E27FC236}">
                <a16:creationId xmlns:a16="http://schemas.microsoft.com/office/drawing/2014/main" xmlns="" id="{971CABE4-CB26-4E9F-92EB-94996C0FDF4E}"/>
              </a:ext>
            </a:extLst>
          </p:cNvPr>
          <p:cNvSpPr/>
          <p:nvPr/>
        </p:nvSpPr>
        <p:spPr>
          <a:xfrm>
            <a:off x="803275" y="1000125"/>
            <a:ext cx="7443788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поручительств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без взимания комиссии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рефинансируемым кредитам</a:t>
            </a:r>
          </a:p>
        </p:txBody>
      </p:sp>
      <p:sp>
        <p:nvSpPr>
          <p:cNvPr id="291" name="Google Shape;291;p26">
            <a:extLst>
              <a:ext uri="{FF2B5EF4-FFF2-40B4-BE49-F238E27FC236}">
                <a16:creationId xmlns:a16="http://schemas.microsoft.com/office/drawing/2014/main" xmlns="" id="{1DFAD799-0031-4A4F-9133-4A4B018D94AC}"/>
              </a:ext>
            </a:extLst>
          </p:cNvPr>
          <p:cNvSpPr/>
          <p:nvPr/>
        </p:nvSpPr>
        <p:spPr>
          <a:xfrm>
            <a:off x="803275" y="1722438"/>
            <a:ext cx="7443788" cy="10160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Условия предоставления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- кредит выдается   на погашение  ранее выданного кредита  с поручительством Госфонда;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- Размер поручительства равен поручительству по погашаемому кредиту</a:t>
            </a:r>
          </a:p>
        </p:txBody>
      </p:sp>
      <p:sp>
        <p:nvSpPr>
          <p:cNvPr id="292" name="Google Shape;292;p26">
            <a:extLst>
              <a:ext uri="{FF2B5EF4-FFF2-40B4-BE49-F238E27FC236}">
                <a16:creationId xmlns:a16="http://schemas.microsoft.com/office/drawing/2014/main" xmlns="" id="{1628574C-AA0C-43F0-9D1B-D535697A4170}"/>
              </a:ext>
            </a:extLst>
          </p:cNvPr>
          <p:cNvSpPr/>
          <p:nvPr/>
        </p:nvSpPr>
        <p:spPr>
          <a:xfrm>
            <a:off x="793750" y="3036888"/>
            <a:ext cx="7453313" cy="32385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заявительный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характер</a:t>
            </a:r>
            <a:endParaRPr lang="ru-RU"/>
          </a:p>
        </p:txBody>
      </p:sp>
      <p:sp>
        <p:nvSpPr>
          <p:cNvPr id="293" name="Google Shape;293;p26">
            <a:extLst>
              <a:ext uri="{FF2B5EF4-FFF2-40B4-BE49-F238E27FC236}">
                <a16:creationId xmlns:a16="http://schemas.microsoft.com/office/drawing/2014/main" xmlns="" id="{A3994A11-F0A3-464F-A596-924E780C0910}"/>
              </a:ext>
            </a:extLst>
          </p:cNvPr>
          <p:cNvSpPr/>
          <p:nvPr/>
        </p:nvSpPr>
        <p:spPr>
          <a:xfrm>
            <a:off x="1355725" y="3689350"/>
            <a:ext cx="6678613" cy="554038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algn="ctr"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2F2F2"/>
                </a:solidFill>
                <a:latin typeface="Calibri" pitchFamily="34" charset="0"/>
                <a:sym typeface="Calibri" pitchFamily="34" charset="0"/>
              </a:rPr>
              <a:t>Микрокредитная  компания  Государственный фонд поддержки предпринимательства Кемеровской области         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 fod42.ru/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Google Shape;298;p27">
            <a:extLst>
              <a:ext uri="{FF2B5EF4-FFF2-40B4-BE49-F238E27FC236}">
                <a16:creationId xmlns:a16="http://schemas.microsoft.com/office/drawing/2014/main" xmlns="" id="{71567CE4-D7D7-4ABA-A660-0549E2C52C5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651" name="Google Shape;299;p27">
            <a:extLst>
              <a:ext uri="{FF2B5EF4-FFF2-40B4-BE49-F238E27FC236}">
                <a16:creationId xmlns:a16="http://schemas.microsoft.com/office/drawing/2014/main" xmlns="" id="{C4CDDF9C-BBB0-42FE-9E04-3AE9A2B218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0" name="Google Shape;300;p27">
            <a:extLst>
              <a:ext uri="{FF2B5EF4-FFF2-40B4-BE49-F238E27FC236}">
                <a16:creationId xmlns:a16="http://schemas.microsoft.com/office/drawing/2014/main" xmlns="" id="{7E4360BB-39AB-4F87-9EEC-D02B8B020318}"/>
              </a:ext>
            </a:extLst>
          </p:cNvPr>
          <p:cNvSpPr/>
          <p:nvPr/>
        </p:nvSpPr>
        <p:spPr>
          <a:xfrm>
            <a:off x="585788" y="839788"/>
            <a:ext cx="6699250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до 6 мес.</a:t>
            </a:r>
            <a:endParaRPr lang="ru-RU"/>
          </a:p>
        </p:txBody>
      </p:sp>
      <p:sp>
        <p:nvSpPr>
          <p:cNvPr id="301" name="Google Shape;301;p27">
            <a:extLst>
              <a:ext uri="{FF2B5EF4-FFF2-40B4-BE49-F238E27FC236}">
                <a16:creationId xmlns:a16="http://schemas.microsoft.com/office/drawing/2014/main" xmlns="" id="{AEDDA879-9E37-4A83-9F50-9F74A558E1A8}"/>
              </a:ext>
            </a:extLst>
          </p:cNvPr>
          <p:cNvSpPr/>
          <p:nvPr/>
        </p:nvSpPr>
        <p:spPr>
          <a:xfrm>
            <a:off x="593725" y="2160588"/>
            <a:ext cx="669131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Условие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– ежемесячная оплата процентов по договору</a:t>
            </a:r>
            <a:endParaRPr lang="ru-RU"/>
          </a:p>
        </p:txBody>
      </p:sp>
      <p:sp>
        <p:nvSpPr>
          <p:cNvPr id="302" name="Google Shape;302;p27">
            <a:extLst>
              <a:ext uri="{FF2B5EF4-FFF2-40B4-BE49-F238E27FC236}">
                <a16:creationId xmlns:a16="http://schemas.microsoft.com/office/drawing/2014/main" xmlns="" id="{7240A277-F1F4-4918-889B-A1CFC044F1F1}"/>
              </a:ext>
            </a:extLst>
          </p:cNvPr>
          <p:cNvSpPr/>
          <p:nvPr/>
        </p:nvSpPr>
        <p:spPr>
          <a:xfrm>
            <a:off x="585788" y="1712913"/>
            <a:ext cx="6691312" cy="35877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Получатель – заёмщик Госфонда</a:t>
            </a:r>
          </a:p>
        </p:txBody>
      </p:sp>
      <p:sp>
        <p:nvSpPr>
          <p:cNvPr id="303" name="Google Shape;303;p27">
            <a:extLst>
              <a:ext uri="{FF2B5EF4-FFF2-40B4-BE49-F238E27FC236}">
                <a16:creationId xmlns:a16="http://schemas.microsoft.com/office/drawing/2014/main" xmlns="" id="{D43B41B5-7C9A-4ABE-9CCB-5EFCD1A8F38C}"/>
              </a:ext>
            </a:extLst>
          </p:cNvPr>
          <p:cNvSpPr/>
          <p:nvPr/>
        </p:nvSpPr>
        <p:spPr>
          <a:xfrm>
            <a:off x="612775" y="3321050"/>
            <a:ext cx="6691313" cy="8890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Первый шаг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– обратиться в Госфонд  по телефону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90-03-35</a:t>
            </a:r>
            <a:endParaRPr lang="ru-RU"/>
          </a:p>
          <a:p>
            <a:pPr>
              <a:lnSpc>
                <a:spcPct val="115000"/>
              </a:lnSpc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				          +7 (3843) 20-06-08</a:t>
            </a:r>
            <a:endParaRPr lang="ru-RU"/>
          </a:p>
          <a:p>
            <a:pPr>
              <a:lnSpc>
                <a:spcPct val="115000"/>
              </a:lnSpc>
              <a:buClr>
                <a:srgbClr val="000000"/>
              </a:buClr>
              <a:buSzPts val="1500"/>
              <a:buFont typeface="Calibri" pitchFamily="34" charset="0"/>
              <a:buNone/>
              <a:defRPr/>
            </a:pPr>
            <a:endParaRPr lang="ru-RU" sz="1500" b="1">
              <a:solidFill>
                <a:srgbClr val="EE3900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04" name="Google Shape;304;p27">
            <a:extLst>
              <a:ext uri="{FF2B5EF4-FFF2-40B4-BE49-F238E27FC236}">
                <a16:creationId xmlns:a16="http://schemas.microsoft.com/office/drawing/2014/main" xmlns="" id="{25102D66-20D3-4AE5-B959-0BF4D2C1D009}"/>
              </a:ext>
            </a:extLst>
          </p:cNvPr>
          <p:cNvSpPr/>
          <p:nvPr/>
        </p:nvSpPr>
        <p:spPr>
          <a:xfrm>
            <a:off x="585788" y="1285875"/>
            <a:ext cx="6700837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для всех отраслей экономики</a:t>
            </a:r>
            <a:endParaRPr lang="ru-RU"/>
          </a:p>
        </p:txBody>
      </p:sp>
      <p:pic>
        <p:nvPicPr>
          <p:cNvPr id="27657" name="Google Shape;305;p27">
            <a:extLst>
              <a:ext uri="{FF2B5EF4-FFF2-40B4-BE49-F238E27FC236}">
                <a16:creationId xmlns:a16="http://schemas.microsoft.com/office/drawing/2014/main" xmlns="" id="{0B491FD0-E79F-4AA3-B134-76AD6D541FC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6" name="Google Shape;306;p27">
            <a:extLst>
              <a:ext uri="{FF2B5EF4-FFF2-40B4-BE49-F238E27FC236}">
                <a16:creationId xmlns:a16="http://schemas.microsoft.com/office/drawing/2014/main" xmlns="" id="{D2E790D9-80EA-409F-B363-D184E72FB7D2}"/>
              </a:ext>
            </a:extLst>
          </p:cNvPr>
          <p:cNvSpPr/>
          <p:nvPr/>
        </p:nvSpPr>
        <p:spPr>
          <a:xfrm>
            <a:off x="585788" y="2686050"/>
            <a:ext cx="6691312" cy="3571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27659" name="Google Shape;307;p27">
            <a:extLst>
              <a:ext uri="{FF2B5EF4-FFF2-40B4-BE49-F238E27FC236}">
                <a16:creationId xmlns:a16="http://schemas.microsoft.com/office/drawing/2014/main" xmlns="" id="{C7D8847D-C2E7-445F-A247-B60AB00F8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7188"/>
            <a:ext cx="5735638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13. РЕСТРУКТУРИЗАЦИЯ   МИКРОЗАЙМОВ   ГОСФОНДОМ</a:t>
            </a:r>
            <a:endParaRPr lang="ru-RU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Google Shape;312;p28">
            <a:extLst>
              <a:ext uri="{FF2B5EF4-FFF2-40B4-BE49-F238E27FC236}">
                <a16:creationId xmlns:a16="http://schemas.microsoft.com/office/drawing/2014/main" xmlns="" id="{140BB2E3-B2F9-4B36-945F-9198233136F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61753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675" name="Google Shape;313;p28">
            <a:extLst>
              <a:ext uri="{FF2B5EF4-FFF2-40B4-BE49-F238E27FC236}">
                <a16:creationId xmlns:a16="http://schemas.microsoft.com/office/drawing/2014/main" xmlns="" id="{E87C50D6-5261-4FEF-B9D1-7CB68496AD5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438" y="700088"/>
            <a:ext cx="792003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676" name="Google Shape;314;p28">
            <a:extLst>
              <a:ext uri="{FF2B5EF4-FFF2-40B4-BE49-F238E27FC236}">
                <a16:creationId xmlns:a16="http://schemas.microsoft.com/office/drawing/2014/main" xmlns="" id="{56765AED-89E3-4935-A42E-9A25237F5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2888"/>
            <a:ext cx="8369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sp>
        <p:nvSpPr>
          <p:cNvPr id="315" name="Google Shape;315;p28">
            <a:extLst>
              <a:ext uri="{FF2B5EF4-FFF2-40B4-BE49-F238E27FC236}">
                <a16:creationId xmlns:a16="http://schemas.microsoft.com/office/drawing/2014/main" xmlns="" id="{9C748179-8745-4598-8A7B-88189403FCA5}"/>
              </a:ext>
            </a:extLst>
          </p:cNvPr>
          <p:cNvSpPr/>
          <p:nvPr/>
        </p:nvSpPr>
        <p:spPr>
          <a:xfrm>
            <a:off x="739775" y="3001963"/>
            <a:ext cx="8145463" cy="52387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СОЮЗ «КУЗБАССКАЯ ТОРГОВО-ПРОМЫШЛЕННАЯ ПАЛАТА»</a:t>
            </a:r>
            <a:r>
              <a:rPr lang="ru-RU" sz="16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77-74-55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200"/>
              <a:buFont typeface="Calibri" pitchFamily="34" charset="0"/>
              <a:buNone/>
              <a:defRPr/>
            </a:pPr>
            <a:r>
              <a:rPr lang="ru-RU" sz="12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KUZBASS CHAMBER OF COMMERS AND INDUSTRY UNION                                           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4"/>
              </a:rPr>
              <a:t>http://kuztpp.ru/ru/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6" name="Google Shape;316;p28">
            <a:extLst>
              <a:ext uri="{FF2B5EF4-FFF2-40B4-BE49-F238E27FC236}">
                <a16:creationId xmlns:a16="http://schemas.microsoft.com/office/drawing/2014/main" xmlns="" id="{B47D884E-73B8-4CFC-BC9F-AB8CF9A859C6}"/>
              </a:ext>
            </a:extLst>
          </p:cNvPr>
          <p:cNvSpPr/>
          <p:nvPr/>
        </p:nvSpPr>
        <p:spPr>
          <a:xfrm>
            <a:off x="723900" y="4227513"/>
            <a:ext cx="81613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МИКРОКРЕДИТНАЯ КОМПАНИЯ ГОСУДАРСТВЕННЫЙ ФОНД ПОДДЕРЖКИ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90-03-39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ПРЕДПРИНИМАТЕЛЬСТВА КЕМЕРОВСКОЙ ОБЛАСТИ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90-03-38 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5"/>
              </a:rPr>
              <a:t>http://gfppko.ru</a:t>
            </a:r>
            <a:r>
              <a:rPr lang="en-US" sz="1000">
                <a:hlinkClick r:id="rId5"/>
              </a:rPr>
              <a:t>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7" name="Google Shape;317;p28">
            <a:extLst>
              <a:ext uri="{FF2B5EF4-FFF2-40B4-BE49-F238E27FC236}">
                <a16:creationId xmlns:a16="http://schemas.microsoft.com/office/drawing/2014/main" xmlns="" id="{0E453A75-B2FE-44C9-9A6D-E4375B229D59}"/>
              </a:ext>
            </a:extLst>
          </p:cNvPr>
          <p:cNvSpPr/>
          <p:nvPr/>
        </p:nvSpPr>
        <p:spPr>
          <a:xfrm>
            <a:off x="736600" y="2181225"/>
            <a:ext cx="8148638" cy="7080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УПОЛНОМОЧЕННЫЙ ПО ЗАЩИТЕ ПРАВ ПРЕДПРИНИМАТЕЛЕЙ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49-27-00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КЕМЕРОВСКОЙ ОБЛАСТИ – КУЗБАССЕ                                   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58-15-01</a:t>
            </a:r>
            <a:endParaRPr lang="ru-RU" sz="15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 algn="r"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en-US" sz="1000">
                <a:latin typeface="Calibri" pitchFamily="34" charset="0"/>
                <a:hlinkClick r:id="rId6"/>
              </a:rPr>
              <a:t>http://www.ombudsmanbiz42.ru/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8" name="Google Shape;318;p28">
            <a:extLst>
              <a:ext uri="{FF2B5EF4-FFF2-40B4-BE49-F238E27FC236}">
                <a16:creationId xmlns:a16="http://schemas.microsoft.com/office/drawing/2014/main" xmlns="" id="{E3DA4365-A30C-4926-AAB0-EE3897949D4B}"/>
              </a:ext>
            </a:extLst>
          </p:cNvPr>
          <p:cNvSpPr/>
          <p:nvPr/>
        </p:nvSpPr>
        <p:spPr>
          <a:xfrm>
            <a:off x="717550" y="1168400"/>
            <a:ext cx="8167688" cy="3571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ЦЕНТРАЛЬНЫЙ БАНК РОССИЙСКОЙ ФЕДЕРАЦИИ                           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7"/>
              </a:rPr>
              <a:t>https://cbr.ru/press/event/?id=6590</a:t>
            </a:r>
            <a:endParaRPr lang="ru-RU" sz="1000" b="1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19" name="Google Shape;319;p28">
            <a:extLst>
              <a:ext uri="{FF2B5EF4-FFF2-40B4-BE49-F238E27FC236}">
                <a16:creationId xmlns:a16="http://schemas.microsoft.com/office/drawing/2014/main" xmlns="" id="{98735F6D-302E-4847-95F6-4761F390CE1D}"/>
              </a:ext>
            </a:extLst>
          </p:cNvPr>
          <p:cNvSpPr txBox="1"/>
          <p:nvPr/>
        </p:nvSpPr>
        <p:spPr>
          <a:xfrm>
            <a:off x="722313" y="3629025"/>
            <a:ext cx="8162925" cy="542925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КЕМЕРОВСКОЕ ОБЛАСТНОЕ ОТДЕЛЕНИЕ «ОПОРА РОССИИ»       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(923) 493 3231</a:t>
            </a:r>
          </a:p>
          <a:p>
            <a:pPr algn="r">
              <a:lnSpc>
                <a:spcPct val="115000"/>
              </a:lnSpc>
              <a:buClr>
                <a:srgbClr val="17365D"/>
              </a:buClr>
              <a:buSzPts val="1100"/>
              <a:buFont typeface="Calibri" pitchFamily="34" charset="0"/>
              <a:buNone/>
              <a:defRPr/>
            </a:pP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8"/>
              </a:rPr>
              <a:t>http://opora42.ru/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320" name="Google Shape;320;p28">
            <a:extLst>
              <a:ext uri="{FF2B5EF4-FFF2-40B4-BE49-F238E27FC236}">
                <a16:creationId xmlns:a16="http://schemas.microsoft.com/office/drawing/2014/main" xmlns="" id="{9780F52E-BA8E-4784-92D9-33D09A76D314}"/>
              </a:ext>
            </a:extLst>
          </p:cNvPr>
          <p:cNvSpPr txBox="1"/>
          <p:nvPr/>
        </p:nvSpPr>
        <p:spPr>
          <a:xfrm>
            <a:off x="722313" y="1576388"/>
            <a:ext cx="8162925" cy="538162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МИНИСТЕРСТВО ЭКОНОМИЧЕСКОГО РАЗВИТИЯ РОССИЙСКОЙ ФЕДЕРАЦИИ</a:t>
            </a:r>
            <a:endParaRPr lang="ru-RU"/>
          </a:p>
          <a:p>
            <a:pPr algn="r">
              <a:buClr>
                <a:srgbClr val="17365D"/>
              </a:buClr>
              <a:buSzPts val="1400"/>
              <a:buFont typeface="Calibri" pitchFamily="34" charset="0"/>
              <a:buNone/>
              <a:defRPr/>
            </a:pPr>
            <a:r>
              <a:rPr lang="ru-RU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9"/>
              </a:rPr>
              <a:t>https://www.economy.gov.ru/material/news/ekonomika_bez_virusa/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321" name="Google Shape;321;p28">
            <a:extLst>
              <a:ext uri="{FF2B5EF4-FFF2-40B4-BE49-F238E27FC236}">
                <a16:creationId xmlns:a16="http://schemas.microsoft.com/office/drawing/2014/main" xmlns="" id="{FBBD5D0D-1BF3-4E76-BEAC-8CAE66B39E6A}"/>
              </a:ext>
            </a:extLst>
          </p:cNvPr>
          <p:cNvSpPr txBox="1"/>
          <p:nvPr/>
        </p:nvSpPr>
        <p:spPr>
          <a:xfrm>
            <a:off x="706438" y="763588"/>
            <a:ext cx="8178800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ПРАВИТЕЛЬСТВО РОССИЙСКОЙ ФЕДЕРАЦИИ                   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10"/>
              </a:rPr>
              <a:t>http://government.ru/static/main/GOV-StopCoronavirus2020.html</a:t>
            </a:r>
            <a:endParaRPr lang="ru-RU" sz="10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>
            <a:extLst>
              <a:ext uri="{FF2B5EF4-FFF2-40B4-BE49-F238E27FC236}">
                <a16:creationId xmlns:a16="http://schemas.microsoft.com/office/drawing/2014/main" xmlns="" id="{B5749A6C-AEC9-4B1B-9E46-97CAE6E70DC6}"/>
              </a:ext>
            </a:extLst>
          </p:cNvPr>
          <p:cNvSpPr txBox="1"/>
          <p:nvPr/>
        </p:nvSpPr>
        <p:spPr>
          <a:xfrm>
            <a:off x="755650" y="1460500"/>
            <a:ext cx="8135938" cy="623888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УПРАВЛЕНИЕ ПО ЦЕННЫМ БУМАГАМ И СТРАХОВОМУ РЫНКУ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 (3842) 36-76-62</a:t>
            </a:r>
            <a:endParaRPr lang="ru-RU"/>
          </a:p>
          <a:p>
            <a:pPr>
              <a:lnSpc>
                <a:spcPct val="115000"/>
              </a:lnSpc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АДМИНИСТРАЦИИ ПРАВИТЕЛЬСТВА КУЗБАССА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ucb@ako.ru</a:t>
            </a:r>
          </a:p>
        </p:txBody>
      </p:sp>
      <p:sp>
        <p:nvSpPr>
          <p:cNvPr id="29699" name="Google Shape;327;p29">
            <a:extLst>
              <a:ext uri="{FF2B5EF4-FFF2-40B4-BE49-F238E27FC236}">
                <a16:creationId xmlns:a16="http://schemas.microsoft.com/office/drawing/2014/main" xmlns="" id="{1B19C915-7C2A-4D41-876F-79E1DD38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90513"/>
            <a:ext cx="6461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ТЕЛЕФОНЫ ГОРЯЧИХ ЛИНИЙ, ПОЛЕЗНЫЕ ССЫЛКИ</a:t>
            </a:r>
            <a:endParaRPr lang="ru-RU" altLang="en-US"/>
          </a:p>
        </p:txBody>
      </p:sp>
      <p:cxnSp>
        <p:nvCxnSpPr>
          <p:cNvPr id="29700" name="Google Shape;328;p29">
            <a:extLst>
              <a:ext uri="{FF2B5EF4-FFF2-40B4-BE49-F238E27FC236}">
                <a16:creationId xmlns:a16="http://schemas.microsoft.com/office/drawing/2014/main" xmlns="" id="{6F4AEAB5-006E-44C2-BF18-84235710F01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5650" y="771525"/>
            <a:ext cx="7848600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29701" name="Google Shape;329;p29">
            <a:extLst>
              <a:ext uri="{FF2B5EF4-FFF2-40B4-BE49-F238E27FC236}">
                <a16:creationId xmlns:a16="http://schemas.microsoft.com/office/drawing/2014/main" xmlns="" id="{BDA56009-0D38-4BDE-BF9F-A198F8C9CE3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" name="Google Shape;330;p29">
            <a:extLst>
              <a:ext uri="{FF2B5EF4-FFF2-40B4-BE49-F238E27FC236}">
                <a16:creationId xmlns:a16="http://schemas.microsoft.com/office/drawing/2014/main" xmlns="" id="{99F14E9E-41BC-44CB-BD5C-F7259F67019F}"/>
              </a:ext>
            </a:extLst>
          </p:cNvPr>
          <p:cNvSpPr/>
          <p:nvPr/>
        </p:nvSpPr>
        <p:spPr>
          <a:xfrm>
            <a:off x="746125" y="839788"/>
            <a:ext cx="8145463" cy="55403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ДЕПАРТАМЕНТ ПО РАЗВИТИЮ ПРЕДПРИНИМАТЕЛЬСТВА И     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+7(3842) 75-84-12</a:t>
            </a: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ПОТРЕБИТЕЛЬСКОГО РЫНКА КУЗБАССА                                                                                    </a:t>
            </a:r>
            <a:r>
              <a:rPr lang="ru-RU" sz="10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drpipr@ako.ru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104;p14">
            <a:extLst>
              <a:ext uri="{FF2B5EF4-FFF2-40B4-BE49-F238E27FC236}">
                <a16:creationId xmlns:a16="http://schemas.microsoft.com/office/drawing/2014/main" xmlns="" id="{5C0BD172-8E80-4184-982B-BFA3759A343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Google Shape;105;p14">
            <a:extLst>
              <a:ext uri="{FF2B5EF4-FFF2-40B4-BE49-F238E27FC236}">
                <a16:creationId xmlns:a16="http://schemas.microsoft.com/office/drawing/2014/main" xmlns="" id="{625E50C9-3897-4D7F-872A-CB82DC6F5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95250"/>
            <a:ext cx="77771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F0000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МЕРЫ ПОДДЕРЖКИ МСП </a:t>
            </a:r>
            <a:endParaRPr lang="ru-RU" altLang="en-US"/>
          </a:p>
          <a:p>
            <a:pPr algn="ctr" eaLnBrk="1" hangingPunct="1"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для преодоления последствий распространения новой коронавирусной инфекции</a:t>
            </a:r>
            <a:endParaRPr lang="ru-RU" altLang="en-US"/>
          </a:p>
        </p:txBody>
      </p:sp>
      <p:sp>
        <p:nvSpPr>
          <p:cNvPr id="14340" name="Google Shape;106;p14">
            <a:extLst>
              <a:ext uri="{FF2B5EF4-FFF2-40B4-BE49-F238E27FC236}">
                <a16:creationId xmlns:a16="http://schemas.microsoft.com/office/drawing/2014/main" xmlns="" id="{58624BD7-2BFD-4380-AC92-AAE1D7F83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cxnSp>
        <p:nvCxnSpPr>
          <p:cNvPr id="14341" name="Google Shape;107;p14">
            <a:extLst>
              <a:ext uri="{FF2B5EF4-FFF2-40B4-BE49-F238E27FC236}">
                <a16:creationId xmlns:a16="http://schemas.microsoft.com/office/drawing/2014/main" xmlns="" id="{249C467A-E85B-4439-B39C-E11BB22E84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8975" y="771525"/>
            <a:ext cx="7972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8" name="Google Shape;108;p14">
            <a:extLst>
              <a:ext uri="{FF2B5EF4-FFF2-40B4-BE49-F238E27FC236}">
                <a16:creationId xmlns:a16="http://schemas.microsoft.com/office/drawing/2014/main" xmlns="" id="{40308D68-5E62-4A7B-A416-5763CCB64206}"/>
              </a:ext>
            </a:extLst>
          </p:cNvPr>
          <p:cNvSpPr/>
          <p:nvPr/>
        </p:nvSpPr>
        <p:spPr>
          <a:xfrm>
            <a:off x="689216" y="980611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8. Программа</a:t>
            </a:r>
            <a:r>
              <a:rPr lang="ru-RU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получения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кредитов под 0 % на выплату заработной платы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сроком на 6 мес</a:t>
            </a:r>
            <a:r>
              <a:rPr lang="ru-RU" sz="13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.</a:t>
            </a:r>
            <a:endParaRPr lang="ru-RU"/>
          </a:p>
        </p:txBody>
      </p:sp>
      <p:sp>
        <p:nvSpPr>
          <p:cNvPr id="109" name="Google Shape;109;p14">
            <a:extLst>
              <a:ext uri="{FF2B5EF4-FFF2-40B4-BE49-F238E27FC236}">
                <a16:creationId xmlns:a16="http://schemas.microsoft.com/office/drawing/2014/main" xmlns="" id="{6113D16D-6541-41DB-B44B-244064901D59}"/>
              </a:ext>
            </a:extLst>
          </p:cNvPr>
          <p:cNvSpPr/>
          <p:nvPr/>
        </p:nvSpPr>
        <p:spPr>
          <a:xfrm>
            <a:off x="705136" y="3028159"/>
            <a:ext cx="78783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12.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Предоставление  поручительств 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Госфонда без комиссии  для рефинансирования кредитов</a:t>
            </a:r>
            <a:endParaRPr lang="ru-RU"/>
          </a:p>
        </p:txBody>
      </p:sp>
      <p:sp>
        <p:nvSpPr>
          <p:cNvPr id="110" name="Google Shape;110;p14">
            <a:extLst>
              <a:ext uri="{FF2B5EF4-FFF2-40B4-BE49-F238E27FC236}">
                <a16:creationId xmlns:a16="http://schemas.microsoft.com/office/drawing/2014/main" xmlns="" id="{9253829E-7494-49CA-AD52-C6C769F4D35B}"/>
              </a:ext>
            </a:extLst>
          </p:cNvPr>
          <p:cNvSpPr/>
          <p:nvPr/>
        </p:nvSpPr>
        <p:spPr>
          <a:xfrm>
            <a:off x="703615" y="2492063"/>
            <a:ext cx="78900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11.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Льготная реструктуризация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кредитов (3 по 1/3)</a:t>
            </a:r>
            <a:endParaRPr lang="ru-RU" sz="12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111" name="Google Shape;111;p14">
            <a:extLst>
              <a:ext uri="{FF2B5EF4-FFF2-40B4-BE49-F238E27FC236}">
                <a16:creationId xmlns:a16="http://schemas.microsoft.com/office/drawing/2014/main" xmlns="" id="{069E04B2-EDE4-4465-AD3F-571198F948D6}"/>
              </a:ext>
            </a:extLst>
          </p:cNvPr>
          <p:cNvSpPr/>
          <p:nvPr/>
        </p:nvSpPr>
        <p:spPr>
          <a:xfrm>
            <a:off x="714375" y="3900488"/>
            <a:ext cx="7858125" cy="342900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ТЕЛЕФОНЫ ГОРЯЧИХ ЛИНИЙ, ПОЛЕЗНЫЕ ССЫЛКИ</a:t>
            </a:r>
          </a:p>
        </p:txBody>
      </p:sp>
      <p:sp>
        <p:nvSpPr>
          <p:cNvPr id="112" name="Google Shape;112;p14">
            <a:extLst>
              <a:ext uri="{FF2B5EF4-FFF2-40B4-BE49-F238E27FC236}">
                <a16:creationId xmlns:a16="http://schemas.microsoft.com/office/drawing/2014/main" xmlns="" id="{109FAAFE-714D-4CCA-B23C-44922963C320}"/>
              </a:ext>
            </a:extLst>
          </p:cNvPr>
          <p:cNvSpPr/>
          <p:nvPr/>
        </p:nvSpPr>
        <p:spPr>
          <a:xfrm>
            <a:off x="699293" y="2010512"/>
            <a:ext cx="7890000" cy="34005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008765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10.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Займы</a:t>
            </a:r>
            <a:r>
              <a:rPr lang="ru-RU">
                <a:solidFill>
                  <a:srgbClr val="36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под 1 % предпринимателям для оплаты коммунальных платежей, арендной платы</a:t>
            </a:r>
          </a:p>
        </p:txBody>
      </p:sp>
      <p:sp>
        <p:nvSpPr>
          <p:cNvPr id="113" name="Google Shape;113;p14">
            <a:extLst>
              <a:ext uri="{FF2B5EF4-FFF2-40B4-BE49-F238E27FC236}">
                <a16:creationId xmlns:a16="http://schemas.microsoft.com/office/drawing/2014/main" xmlns="" id="{6928C1B2-CD82-4B5A-8CB4-4A649C7A5CDF}"/>
              </a:ext>
            </a:extLst>
          </p:cNvPr>
          <p:cNvSpPr/>
          <p:nvPr/>
        </p:nvSpPr>
        <p:spPr>
          <a:xfrm>
            <a:off x="689216" y="1500794"/>
            <a:ext cx="78897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9. Льготное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кредитование</a:t>
            </a:r>
            <a:r>
              <a:rPr lang="ru-RU">
                <a:solidFill>
                  <a:srgbClr val="376092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МСП через банки</a:t>
            </a:r>
            <a:endParaRPr lang="ru-RU"/>
          </a:p>
        </p:txBody>
      </p:sp>
      <p:sp>
        <p:nvSpPr>
          <p:cNvPr id="114" name="Google Shape;114;p14">
            <a:extLst>
              <a:ext uri="{FF2B5EF4-FFF2-40B4-BE49-F238E27FC236}">
                <a16:creationId xmlns:a16="http://schemas.microsoft.com/office/drawing/2014/main" xmlns="" id="{CCAB6A52-D873-47A3-AB34-E857D33954E2}"/>
              </a:ext>
            </a:extLst>
          </p:cNvPr>
          <p:cNvSpPr/>
          <p:nvPr/>
        </p:nvSpPr>
        <p:spPr>
          <a:xfrm>
            <a:off x="714348" y="3429006"/>
            <a:ext cx="7858200" cy="34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400"/>
              <a:buFont typeface="Calibri" pitchFamily="34" charset="0"/>
              <a:buNone/>
              <a:defRPr/>
            </a:pP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13.  </a:t>
            </a:r>
            <a:r>
              <a:rPr lang="ru-RU" b="1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Реструктуризация  микрозаймов </a:t>
            </a:r>
            <a:r>
              <a:rPr lang="ru-RU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Госфондом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119;p15">
            <a:extLst>
              <a:ext uri="{FF2B5EF4-FFF2-40B4-BE49-F238E27FC236}">
                <a16:creationId xmlns:a16="http://schemas.microsoft.com/office/drawing/2014/main" xmlns="" id="{00085390-E5A4-4228-9349-B66C114E9FD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Google Shape;120;p15">
            <a:extLst>
              <a:ext uri="{FF2B5EF4-FFF2-40B4-BE49-F238E27FC236}">
                <a16:creationId xmlns:a16="http://schemas.microsoft.com/office/drawing/2014/main" xmlns="" id="{75A2021C-44A6-4D39-86EF-314CE324E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160338"/>
            <a:ext cx="7789862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1. ОТСРОЧКА ПО НАЛОГАМ</a:t>
            </a:r>
            <a:endParaRPr lang="ru-RU" altLang="en-US"/>
          </a:p>
        </p:txBody>
      </p:sp>
      <p:sp>
        <p:nvSpPr>
          <p:cNvPr id="15364" name="Google Shape;121;p15">
            <a:extLst>
              <a:ext uri="{FF2B5EF4-FFF2-40B4-BE49-F238E27FC236}">
                <a16:creationId xmlns:a16="http://schemas.microsoft.com/office/drawing/2014/main" xmlns="" id="{93B1D7D5-25E0-40AB-BDAB-D55A6C85A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2" name="Google Shape;122;p15">
            <a:extLst>
              <a:ext uri="{FF2B5EF4-FFF2-40B4-BE49-F238E27FC236}">
                <a16:creationId xmlns:a16="http://schemas.microsoft.com/office/drawing/2014/main" xmlns="" id="{CD2D9D00-9E12-4BCB-A43C-73FC8770B166}"/>
              </a:ext>
            </a:extLst>
          </p:cNvPr>
          <p:cNvSpPr/>
          <p:nvPr/>
        </p:nvSpPr>
        <p:spPr>
          <a:xfrm>
            <a:off x="711200" y="1004888"/>
            <a:ext cx="7966075" cy="5683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по налогам 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 месяцев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(кроме НДС)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организациям и ИП в сфере МСП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из списка наиболее пострадавших отраслей</a:t>
            </a:r>
          </a:p>
        </p:txBody>
      </p:sp>
      <p:sp>
        <p:nvSpPr>
          <p:cNvPr id="123" name="Google Shape;123;p15">
            <a:extLst>
              <a:ext uri="{FF2B5EF4-FFF2-40B4-BE49-F238E27FC236}">
                <a16:creationId xmlns:a16="http://schemas.microsoft.com/office/drawing/2014/main" xmlns="" id="{7B8162DF-FDC9-498D-AAA9-ABA4D30645E2}"/>
              </a:ext>
            </a:extLst>
          </p:cNvPr>
          <p:cNvSpPr txBox="1"/>
          <p:nvPr/>
        </p:nvSpPr>
        <p:spPr>
          <a:xfrm>
            <a:off x="677863" y="2024063"/>
            <a:ext cx="7966075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Новые правила отсрочки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 года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или рассрочки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5 лет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налогов (кроме НДПИ и акцизов) 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организации и ИП в сфере МСП из списка наиболее пострадавших отраслей</a:t>
            </a:r>
            <a:endParaRPr lang="ru-RU"/>
          </a:p>
        </p:txBody>
      </p:sp>
      <p:sp>
        <p:nvSpPr>
          <p:cNvPr id="15367" name="Google Shape;124;p15">
            <a:extLst>
              <a:ext uri="{FF2B5EF4-FFF2-40B4-BE49-F238E27FC236}">
                <a16:creationId xmlns:a16="http://schemas.microsoft.com/office/drawing/2014/main" xmlns="" id="{7B016869-BB7D-4504-8F20-125C99187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" y="3703638"/>
            <a:ext cx="4073525" cy="938212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7375E"/>
              </a:buClr>
              <a:buSzPts val="1500"/>
              <a:buFont typeface="Calibri" panose="020F0502020204030204" pitchFamily="34" charset="0"/>
              <a:buNone/>
            </a:pPr>
            <a:r>
              <a:rPr lang="ru-RU" altLang="en-US" sz="15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Проверить свой бизнес можно в специальном сервисе ФНС: результат о принадлежности</a:t>
            </a:r>
            <a:br>
              <a:rPr lang="ru-RU" altLang="en-US" sz="15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</a:br>
            <a:r>
              <a:rPr lang="ru-RU" altLang="en-US" sz="15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к пострадавшим отраслям будет известен сразу</a:t>
            </a:r>
            <a:endParaRPr lang="ru-RU" altLang="en-US"/>
          </a:p>
          <a:p>
            <a:pPr algn="ctr" eaLnBrk="1" hangingPunct="1">
              <a:buClr>
                <a:srgbClr val="008765"/>
              </a:buClr>
              <a:buSzPts val="1000"/>
              <a:buFont typeface="Calibri" panose="020F0502020204030204" pitchFamily="34" charset="0"/>
              <a:buNone/>
            </a:pPr>
            <a:r>
              <a:rPr lang="ru-RU" altLang="en-US" sz="1000" u="sng">
                <a:solidFill>
                  <a:schemeClr val="hlink"/>
                </a:solidFill>
                <a:latin typeface="Calibri" panose="020F0502020204030204" pitchFamily="34" charset="0"/>
                <a:sym typeface="Calibri" panose="020F0502020204030204" pitchFamily="34" charset="0"/>
                <a:hlinkClick r:id="rId4"/>
              </a:rPr>
              <a:t>https://service.nalog.ru/covid/index.html</a:t>
            </a:r>
            <a:endParaRPr lang="ru-RU" altLang="en-US" sz="1000">
              <a:solidFill>
                <a:srgbClr val="008765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cxnSp>
        <p:nvCxnSpPr>
          <p:cNvPr id="15368" name="Google Shape;125;p15">
            <a:extLst>
              <a:ext uri="{FF2B5EF4-FFF2-40B4-BE49-F238E27FC236}">
                <a16:creationId xmlns:a16="http://schemas.microsoft.com/office/drawing/2014/main" xmlns="" id="{76C873D8-15A2-4EFF-9BCC-52CF7CBA68C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7863" y="700088"/>
            <a:ext cx="7888287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5369" name="Google Shape;126;p15" descr="C:\Users\Gulev\Desktop\book-icon-2-1024x814.png">
            <a:extLst>
              <a:ext uri="{FF2B5EF4-FFF2-40B4-BE49-F238E27FC236}">
                <a16:creationId xmlns:a16="http://schemas.microsoft.com/office/drawing/2014/main" xmlns="" id="{2BCBE038-1BD2-4CCC-A62F-64343D2297B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03638"/>
            <a:ext cx="7683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Google Shape;127;p15">
            <a:extLst>
              <a:ext uri="{FF2B5EF4-FFF2-40B4-BE49-F238E27FC236}">
                <a16:creationId xmlns:a16="http://schemas.microsoft.com/office/drawing/2014/main" xmlns="" id="{9C05D37E-C1AB-424C-89F8-3BB6C36CC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857625"/>
            <a:ext cx="3024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7375E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02.04.2020 № 409</a:t>
            </a: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oogle Shape;132;p16">
            <a:extLst>
              <a:ext uri="{FF2B5EF4-FFF2-40B4-BE49-F238E27FC236}">
                <a16:creationId xmlns:a16="http://schemas.microsoft.com/office/drawing/2014/main" xmlns="" id="{711B5283-7DAB-497C-BE94-D0D7F1EAE97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Google Shape;133;p16">
            <a:extLst>
              <a:ext uri="{FF2B5EF4-FFF2-40B4-BE49-F238E27FC236}">
                <a16:creationId xmlns:a16="http://schemas.microsoft.com/office/drawing/2014/main" xmlns="" id="{49757AA1-6F48-43E1-A1A2-944411F90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613"/>
            <a:ext cx="7789863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2. ОТСРОЧКА НА УПЛАТУ СТРАХОВЫХ ВЗНОСОВ</a:t>
            </a:r>
            <a:endParaRPr lang="ru-RU" altLang="en-US"/>
          </a:p>
        </p:txBody>
      </p:sp>
      <p:sp>
        <p:nvSpPr>
          <p:cNvPr id="16388" name="Google Shape;134;p16">
            <a:extLst>
              <a:ext uri="{FF2B5EF4-FFF2-40B4-BE49-F238E27FC236}">
                <a16:creationId xmlns:a16="http://schemas.microsoft.com/office/drawing/2014/main" xmlns="" id="{FD373C2C-A9EF-4B73-8746-62DC59D634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5" name="Google Shape;135;p16">
            <a:extLst>
              <a:ext uri="{FF2B5EF4-FFF2-40B4-BE49-F238E27FC236}">
                <a16:creationId xmlns:a16="http://schemas.microsoft.com/office/drawing/2014/main" xmlns="" id="{0077B5B2-7449-4EBA-A9D2-997BE4B7AC12}"/>
              </a:ext>
            </a:extLst>
          </p:cNvPr>
          <p:cNvSpPr/>
          <p:nvPr/>
        </p:nvSpPr>
        <p:spPr>
          <a:xfrm>
            <a:off x="768350" y="952500"/>
            <a:ext cx="5765800" cy="16002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Срок действия от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мес.:</a:t>
            </a:r>
            <a:endParaRPr lang="ru-RU"/>
          </a:p>
          <a:p>
            <a:pPr>
              <a:buClr>
                <a:srgbClr val="000000"/>
              </a:buClr>
              <a:buSzPts val="800"/>
              <a:buFont typeface="Calibri" pitchFamily="34" charset="0"/>
              <a:buNone/>
              <a:defRPr/>
            </a:pPr>
            <a:endParaRPr lang="ru-RU" sz="800">
              <a:solidFill>
                <a:srgbClr val="17365D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4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месяца продлеваются сроки уплаты страховых взносов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за июнь-июль 2020 г.</a:t>
            </a:r>
          </a:p>
          <a:p>
            <a:pPr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 месяцев –  за март, апрель, май 2020 г., </a:t>
            </a:r>
            <a:endParaRPr lang="ru-RU"/>
          </a:p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а также начисленных для ИП взносов за 2019 г. с суммы дохода более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300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 тыс рублей</a:t>
            </a:r>
          </a:p>
        </p:txBody>
      </p:sp>
      <p:cxnSp>
        <p:nvCxnSpPr>
          <p:cNvPr id="16390" name="Google Shape;136;p16">
            <a:extLst>
              <a:ext uri="{FF2B5EF4-FFF2-40B4-BE49-F238E27FC236}">
                <a16:creationId xmlns:a16="http://schemas.microsoft.com/office/drawing/2014/main" xmlns="" id="{960D4A5E-DAF9-4817-AC35-E9FDBB46F0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6391" name="Google Shape;137;p16" descr="C:\Users\Gulev\Desktop\book-icon-2-1024x814.png">
            <a:extLst>
              <a:ext uri="{FF2B5EF4-FFF2-40B4-BE49-F238E27FC236}">
                <a16:creationId xmlns:a16="http://schemas.microsoft.com/office/drawing/2014/main" xmlns="" id="{2B6B4878-749D-41A2-BB56-8632F513556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25" y="4108450"/>
            <a:ext cx="7683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Google Shape;138;p16">
            <a:extLst>
              <a:ext uri="{FF2B5EF4-FFF2-40B4-BE49-F238E27FC236}">
                <a16:creationId xmlns:a16="http://schemas.microsoft.com/office/drawing/2014/main" xmlns="" id="{DD2B1C12-BFC5-4234-B239-7B5BA2F74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3571875"/>
            <a:ext cx="3024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6393" name="Google Shape;139;p16">
            <a:extLst>
              <a:ext uri="{FF2B5EF4-FFF2-40B4-BE49-F238E27FC236}">
                <a16:creationId xmlns:a16="http://schemas.microsoft.com/office/drawing/2014/main" xmlns="" id="{358FB799-496A-4047-A1C7-2779D0A7B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4230688"/>
            <a:ext cx="558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76092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02.04.2020 № 409</a:t>
            </a:r>
            <a:endParaRPr lang="ru-RU" altLang="en-US"/>
          </a:p>
          <a:p>
            <a:pPr eaLnBrk="1" hangingPunct="1">
              <a:buClr>
                <a:srgbClr val="376092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24.04.2020 № 570</a:t>
            </a:r>
            <a:endParaRPr lang="ru-RU" altLang="en-US"/>
          </a:p>
        </p:txBody>
      </p:sp>
      <p:pic>
        <p:nvPicPr>
          <p:cNvPr id="16394" name="Google Shape;140;p16">
            <a:extLst>
              <a:ext uri="{FF2B5EF4-FFF2-40B4-BE49-F238E27FC236}">
                <a16:creationId xmlns:a16="http://schemas.microsoft.com/office/drawing/2014/main" xmlns="" id="{7E9996EF-BA72-4F6B-B57D-7983AE74B9C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6425" y="1327150"/>
            <a:ext cx="17780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1" name="Google Shape;141;p16">
            <a:extLst>
              <a:ext uri="{FF2B5EF4-FFF2-40B4-BE49-F238E27FC236}">
                <a16:creationId xmlns:a16="http://schemas.microsoft.com/office/drawing/2014/main" xmlns="" id="{AC810D2A-F02A-4E3F-A642-5BFE4E25753C}"/>
              </a:ext>
            </a:extLst>
          </p:cNvPr>
          <p:cNvSpPr/>
          <p:nvPr/>
        </p:nvSpPr>
        <p:spPr>
          <a:xfrm>
            <a:off x="768350" y="2776538"/>
            <a:ext cx="5765800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65D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Отсрочка действует для зарегистрированных в Едином реестре МСП</a:t>
            </a:r>
          </a:p>
        </p:txBody>
      </p:sp>
      <p:sp>
        <p:nvSpPr>
          <p:cNvPr id="142" name="Google Shape;142;p16">
            <a:extLst>
              <a:ext uri="{FF2B5EF4-FFF2-40B4-BE49-F238E27FC236}">
                <a16:creationId xmlns:a16="http://schemas.microsoft.com/office/drawing/2014/main" xmlns="" id="{43F923EF-0F93-4868-9EEE-B7E6B63FA090}"/>
              </a:ext>
            </a:extLst>
          </p:cNvPr>
          <p:cNvSpPr/>
          <p:nvPr/>
        </p:nvSpPr>
        <p:spPr>
          <a:xfrm>
            <a:off x="768350" y="3278188"/>
            <a:ext cx="5765800" cy="3429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42900" indent="-342900"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Сфера деятельности – из списка наиболее пострадавших отраслей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oogle Shape;147;p17">
            <a:extLst>
              <a:ext uri="{FF2B5EF4-FFF2-40B4-BE49-F238E27FC236}">
                <a16:creationId xmlns:a16="http://schemas.microsoft.com/office/drawing/2014/main" xmlns="" id="{7C0D435A-E60D-4968-AF15-9B4423CF5A8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Google Shape;148;p17">
            <a:extLst>
              <a:ext uri="{FF2B5EF4-FFF2-40B4-BE49-F238E27FC236}">
                <a16:creationId xmlns:a16="http://schemas.microsoft.com/office/drawing/2014/main" xmlns="" id="{391840CE-F436-4DF8-A5B1-5BA13DA6A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613"/>
            <a:ext cx="7789863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3. СНИЖЕНИЕ СТРАХОВЫХ ПЛАТЕЖЕЙ С </a:t>
            </a:r>
            <a:r>
              <a:rPr lang="ru-RU" altLang="en-US" sz="16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30 %</a:t>
            </a: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ДО </a:t>
            </a:r>
            <a:r>
              <a:rPr lang="ru-RU" altLang="en-US" sz="1600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15 %</a:t>
            </a:r>
            <a:endParaRPr lang="ru-RU" altLang="en-US"/>
          </a:p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ru-RU" altLang="en-US" sz="1600" b="1">
              <a:solidFill>
                <a:srgbClr val="FF0000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7412" name="Google Shape;149;p17">
            <a:extLst>
              <a:ext uri="{FF2B5EF4-FFF2-40B4-BE49-F238E27FC236}">
                <a16:creationId xmlns:a16="http://schemas.microsoft.com/office/drawing/2014/main" xmlns="" id="{99B95DFD-EBCF-4953-8232-6BA6A98F2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50" name="Google Shape;150;p17">
            <a:extLst>
              <a:ext uri="{FF2B5EF4-FFF2-40B4-BE49-F238E27FC236}">
                <a16:creationId xmlns:a16="http://schemas.microsoft.com/office/drawing/2014/main" xmlns="" id="{FCF63E90-CA90-47D0-8EB1-160803224A11}"/>
              </a:ext>
            </a:extLst>
          </p:cNvPr>
          <p:cNvSpPr/>
          <p:nvPr/>
        </p:nvSpPr>
        <p:spPr>
          <a:xfrm>
            <a:off x="792163" y="1173163"/>
            <a:ext cx="5999162" cy="1892300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85750" indent="-285750"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 апреля 2020 г.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в отношении плательщиков страховых взносов, признаваемых МСП </a:t>
            </a:r>
            <a:endParaRPr lang="ru-RU">
              <a:latin typeface="Calibri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17365D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Пониженный тариф страховых взносов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15 % 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действует только</a:t>
            </a:r>
            <a:b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600">
                <a:solidFill>
                  <a:schemeClr val="bg2"/>
                </a:solidFill>
                <a:latin typeface="Calibri" pitchFamily="34" charset="0"/>
              </a:rPr>
              <a:t>к выплатам, которые превышают федеральный МРОТ в размере 12 130 руб.  (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если начисленная заработная плата за месяц равна или меньше МРОТ, страховые взносы исчисляются по ставке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30 %</a:t>
            </a:r>
            <a:r>
              <a:rPr lang="ru-RU" sz="1500">
                <a:solidFill>
                  <a:srgbClr val="17365D"/>
                </a:solidFill>
                <a:latin typeface="Calibri" pitchFamily="34" charset="0"/>
                <a:sym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7414" name="Google Shape;151;p17">
            <a:extLst>
              <a:ext uri="{FF2B5EF4-FFF2-40B4-BE49-F238E27FC236}">
                <a16:creationId xmlns:a16="http://schemas.microsoft.com/office/drawing/2014/main" xmlns="" id="{4B3FEC62-F7C2-4B1E-9C24-DECD658FE9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15" name="Google Shape;152;p17">
            <a:extLst>
              <a:ext uri="{FF2B5EF4-FFF2-40B4-BE49-F238E27FC236}">
                <a16:creationId xmlns:a16="http://schemas.microsoft.com/office/drawing/2014/main" xmlns="" id="{4CA7DA44-06E1-456C-8438-F37A4FAE4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10000"/>
            <a:ext cx="3024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17416" name="Google Shape;153;p17">
            <a:extLst>
              <a:ext uri="{FF2B5EF4-FFF2-40B4-BE49-F238E27FC236}">
                <a16:creationId xmlns:a16="http://schemas.microsoft.com/office/drawing/2014/main" xmlns="" id="{68117609-B523-4C2A-9789-7C0F8BE2B6C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327150"/>
            <a:ext cx="17780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Google Shape;154;p17">
            <a:extLst>
              <a:ext uri="{FF2B5EF4-FFF2-40B4-BE49-F238E27FC236}">
                <a16:creationId xmlns:a16="http://schemas.microsoft.com/office/drawing/2014/main" xmlns="" id="{C72B43F8-B46D-46B8-ACBC-200CF7AAB19C}"/>
              </a:ext>
            </a:extLst>
          </p:cNvPr>
          <p:cNvSpPr/>
          <p:nvPr/>
        </p:nvSpPr>
        <p:spPr>
          <a:xfrm>
            <a:off x="1868488" y="3516313"/>
            <a:ext cx="3862387" cy="357187"/>
          </a:xfrm>
          <a:prstGeom prst="rect">
            <a:avLst/>
          </a:prstGeom>
          <a:solidFill>
            <a:srgbClr val="8CB3E3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ФНС РОССИИ                          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8-800-222-22-22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oogle Shape;159;p18">
            <a:extLst>
              <a:ext uri="{FF2B5EF4-FFF2-40B4-BE49-F238E27FC236}">
                <a16:creationId xmlns:a16="http://schemas.microsoft.com/office/drawing/2014/main" xmlns="" id="{749352F5-1EB4-4BAE-98B0-0FC371817272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5" name="Google Shape;160;p18">
            <a:extLst>
              <a:ext uri="{FF2B5EF4-FFF2-40B4-BE49-F238E27FC236}">
                <a16:creationId xmlns:a16="http://schemas.microsoft.com/office/drawing/2014/main" xmlns="" id="{B3E765E3-CCE4-4B21-A393-94067351A6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413" y="771525"/>
            <a:ext cx="784542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436" name="Google Shape;161;p18">
            <a:extLst>
              <a:ext uri="{FF2B5EF4-FFF2-40B4-BE49-F238E27FC236}">
                <a16:creationId xmlns:a16="http://schemas.microsoft.com/office/drawing/2014/main" xmlns="" id="{DB818AF8-CA27-4B52-8E9A-882F5E93A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875" y="195263"/>
            <a:ext cx="743585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4. КРЕДИТНЫЕ КАНИКУЛЫ НА 6 МЕС. ДЛЯ НАИБОЛЕЕ ПОСТРАДАВШИХ ОТРАСЛЕЙ</a:t>
            </a:r>
            <a:endParaRPr lang="ru-RU" altLang="en-US"/>
          </a:p>
        </p:txBody>
      </p:sp>
      <p:sp>
        <p:nvSpPr>
          <p:cNvPr id="18437" name="Google Shape;162;p18">
            <a:extLst>
              <a:ext uri="{FF2B5EF4-FFF2-40B4-BE49-F238E27FC236}">
                <a16:creationId xmlns:a16="http://schemas.microsoft.com/office/drawing/2014/main" xmlns="" id="{83B263D3-07EA-48C6-8B67-834E6F1506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4527550"/>
            <a:ext cx="316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376092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Федеральный закон от 03.04.2020 № 106</a:t>
            </a:r>
            <a:r>
              <a:rPr lang="en-US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-</a:t>
            </a:r>
            <a: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фз</a:t>
            </a:r>
            <a:endParaRPr lang="ru-RU" altLang="en-US"/>
          </a:p>
        </p:txBody>
      </p:sp>
      <p:pic>
        <p:nvPicPr>
          <p:cNvPr id="18438" name="Google Shape;163;p18" descr="C:\Users\Gulev\Desktop\book-icon-2-1024x814.png">
            <a:extLst>
              <a:ext uri="{FF2B5EF4-FFF2-40B4-BE49-F238E27FC236}">
                <a16:creationId xmlns:a16="http://schemas.microsoft.com/office/drawing/2014/main" xmlns="" id="{16D4A3FA-3FC6-48A1-8399-7096CA100A1F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" y="4516438"/>
            <a:ext cx="65881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Google Shape;164;p18">
            <a:extLst>
              <a:ext uri="{FF2B5EF4-FFF2-40B4-BE49-F238E27FC236}">
                <a16:creationId xmlns:a16="http://schemas.microsoft.com/office/drawing/2014/main" xmlns="" id="{D9EDE55C-DE38-422C-9956-F8B2299BC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4746625"/>
            <a:ext cx="5251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76092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03.04.2020 № 434</a:t>
            </a:r>
            <a:endParaRPr lang="ru-RU" altLang="en-US"/>
          </a:p>
        </p:txBody>
      </p:sp>
      <p:sp>
        <p:nvSpPr>
          <p:cNvPr id="165" name="Google Shape;165;p18">
            <a:extLst>
              <a:ext uri="{FF2B5EF4-FFF2-40B4-BE49-F238E27FC236}">
                <a16:creationId xmlns:a16="http://schemas.microsoft.com/office/drawing/2014/main" xmlns="" id="{42955FE0-5EE9-41BF-B5DB-8D10D2FB1ECC}"/>
              </a:ext>
            </a:extLst>
          </p:cNvPr>
          <p:cNvSpPr/>
          <p:nvPr/>
        </p:nvSpPr>
        <p:spPr>
          <a:xfrm>
            <a:off x="585788" y="839788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Отсрочка предоставляется сроком до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6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мес.</a:t>
            </a:r>
            <a:endParaRPr lang="ru-RU"/>
          </a:p>
        </p:txBody>
      </p:sp>
      <p:sp>
        <p:nvSpPr>
          <p:cNvPr id="166" name="Google Shape;166;p18">
            <a:extLst>
              <a:ext uri="{FF2B5EF4-FFF2-40B4-BE49-F238E27FC236}">
                <a16:creationId xmlns:a16="http://schemas.microsoft.com/office/drawing/2014/main" xmlns="" id="{CB014D78-283E-4CD2-9842-9FFF5E3CAAE3}"/>
              </a:ext>
            </a:extLst>
          </p:cNvPr>
          <p:cNvSpPr/>
          <p:nvPr/>
        </p:nvSpPr>
        <p:spPr>
          <a:xfrm>
            <a:off x="593725" y="2160588"/>
            <a:ext cx="6786563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Не начисляются штрафы, пени, неустойки</a:t>
            </a:r>
            <a:endParaRPr lang="ru-RU"/>
          </a:p>
        </p:txBody>
      </p:sp>
      <p:sp>
        <p:nvSpPr>
          <p:cNvPr id="167" name="Google Shape;167;p18">
            <a:extLst>
              <a:ext uri="{FF2B5EF4-FFF2-40B4-BE49-F238E27FC236}">
                <a16:creationId xmlns:a16="http://schemas.microsoft.com/office/drawing/2014/main" xmlns="" id="{D718CE29-3294-4795-AB0F-CBE04E14C1FF}"/>
              </a:ext>
            </a:extLst>
          </p:cNvPr>
          <p:cNvSpPr/>
          <p:nvPr/>
        </p:nvSpPr>
        <p:spPr>
          <a:xfrm>
            <a:off x="585788" y="1712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Документальное подтверждение снижения дохода</a:t>
            </a:r>
            <a:endParaRPr lang="ru-RU"/>
          </a:p>
        </p:txBody>
      </p:sp>
      <p:sp>
        <p:nvSpPr>
          <p:cNvPr id="168" name="Google Shape;168;p18">
            <a:extLst>
              <a:ext uri="{FF2B5EF4-FFF2-40B4-BE49-F238E27FC236}">
                <a16:creationId xmlns:a16="http://schemas.microsoft.com/office/drawing/2014/main" xmlns="" id="{83112236-371F-4ABF-9770-C5E30DAA7519}"/>
              </a:ext>
            </a:extLst>
          </p:cNvPr>
          <p:cNvSpPr/>
          <p:nvPr/>
        </p:nvSpPr>
        <p:spPr>
          <a:xfrm>
            <a:off x="585788" y="3048000"/>
            <a:ext cx="6794500" cy="62388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Проценты начисляются по действующим условиям договора, а после окончания включаются в сумму основного долга</a:t>
            </a:r>
            <a:endParaRPr lang="ru-RU"/>
          </a:p>
        </p:txBody>
      </p:sp>
      <p:sp>
        <p:nvSpPr>
          <p:cNvPr id="169" name="Google Shape;169;p18">
            <a:extLst>
              <a:ext uri="{FF2B5EF4-FFF2-40B4-BE49-F238E27FC236}">
                <a16:creationId xmlns:a16="http://schemas.microsoft.com/office/drawing/2014/main" xmlns="" id="{0E57D638-6593-4C76-B94E-7547EC96801E}"/>
              </a:ext>
            </a:extLst>
          </p:cNvPr>
          <p:cNvSpPr/>
          <p:nvPr/>
        </p:nvSpPr>
        <p:spPr>
          <a:xfrm>
            <a:off x="585788" y="1285875"/>
            <a:ext cx="6794500" cy="32226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FF0000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Сфера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деятельности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организации – из списка наиболее пострадавших отраслей </a:t>
            </a:r>
            <a:endParaRPr lang="ru-RU"/>
          </a:p>
        </p:txBody>
      </p:sp>
      <p:pic>
        <p:nvPicPr>
          <p:cNvPr id="18445" name="Google Shape;170;p18">
            <a:extLst>
              <a:ext uri="{FF2B5EF4-FFF2-40B4-BE49-F238E27FC236}">
                <a16:creationId xmlns:a16="http://schemas.microsoft.com/office/drawing/2014/main" xmlns="" id="{72A9E3FE-C330-40B9-8AE5-70C1EBD8CF3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4738" y="1712913"/>
            <a:ext cx="158432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" name="Google Shape;171;p18">
            <a:extLst>
              <a:ext uri="{FF2B5EF4-FFF2-40B4-BE49-F238E27FC236}">
                <a16:creationId xmlns:a16="http://schemas.microsoft.com/office/drawing/2014/main" xmlns="" id="{DBF1B6CB-59DB-4156-AA5B-1775A738071D}"/>
              </a:ext>
            </a:extLst>
          </p:cNvPr>
          <p:cNvSpPr/>
          <p:nvPr/>
        </p:nvSpPr>
        <p:spPr>
          <a:xfrm>
            <a:off x="585788" y="2601913"/>
            <a:ext cx="6794500" cy="357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Возможно досрочное погашение</a:t>
            </a:r>
            <a:endParaRPr lang="ru-RU"/>
          </a:p>
        </p:txBody>
      </p:sp>
      <p:sp>
        <p:nvSpPr>
          <p:cNvPr id="18447" name="Google Shape;172;p18">
            <a:extLst>
              <a:ext uri="{FF2B5EF4-FFF2-40B4-BE49-F238E27FC236}">
                <a16:creationId xmlns:a16="http://schemas.microsoft.com/office/drawing/2014/main" xmlns="" id="{BF365C2C-591E-4BDD-A4F8-DD7A72DFE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3875088"/>
            <a:ext cx="6691312" cy="522287"/>
          </a:xfrm>
          <a:prstGeom prst="rect">
            <a:avLst/>
          </a:prstGeom>
          <a:noFill/>
          <a:ln w="38100">
            <a:solidFill>
              <a:srgbClr val="8CB3E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7375E"/>
              </a:buClr>
              <a:buSzPts val="1400"/>
              <a:buFont typeface="Calibri" panose="020F0502020204030204" pitchFamily="34" charset="0"/>
              <a:buNone/>
            </a:pPr>
            <a:r>
              <a:rPr lang="ru-RU" altLang="en-US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Если банк отказал в отсрочке, обратитесь по телефону «горячей линии»</a:t>
            </a:r>
            <a:endParaRPr lang="ru-RU" altLang="en-US"/>
          </a:p>
          <a:p>
            <a:pPr algn="ctr" eaLnBrk="1" hangingPunct="1">
              <a:buClr>
                <a:srgbClr val="FF0000"/>
              </a:buClr>
              <a:buSzPts val="1400"/>
              <a:buFont typeface="Calibri" panose="020F0502020204030204" pitchFamily="34" charset="0"/>
              <a:buNone/>
            </a:pPr>
            <a:r>
              <a:rPr lang="ru-RU" altLang="en-US" b="1">
                <a:solidFill>
                  <a:srgbClr val="FF0000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8-800-300-3300</a:t>
            </a:r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177;p19">
            <a:extLst>
              <a:ext uri="{FF2B5EF4-FFF2-40B4-BE49-F238E27FC236}">
                <a16:creationId xmlns:a16="http://schemas.microsoft.com/office/drawing/2014/main" xmlns="" id="{6CB1880D-F439-412D-8ECE-A152F64F517B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178;p19">
            <a:extLst>
              <a:ext uri="{FF2B5EF4-FFF2-40B4-BE49-F238E27FC236}">
                <a16:creationId xmlns:a16="http://schemas.microsoft.com/office/drawing/2014/main" xmlns="" id="{DEA2FC7A-7CE0-4EBA-8A5B-55234377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4138" y="192088"/>
            <a:ext cx="77898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5. ЛЬГОТЫ ПО АРЕНДЕ ГОСУДАРСТВЕННОГО (МУНИЦИПАЛЬНОГО) ИМУЩЕСТВА</a:t>
            </a:r>
            <a:endParaRPr lang="ru-RU" altLang="en-US"/>
          </a:p>
        </p:txBody>
      </p:sp>
      <p:sp>
        <p:nvSpPr>
          <p:cNvPr id="19460" name="Google Shape;179;p19">
            <a:extLst>
              <a:ext uri="{FF2B5EF4-FFF2-40B4-BE49-F238E27FC236}">
                <a16:creationId xmlns:a16="http://schemas.microsoft.com/office/drawing/2014/main" xmlns="" id="{BF22B6E5-65F9-4A92-AB2A-18F96DBE7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0" name="Google Shape;180;p19">
            <a:extLst>
              <a:ext uri="{FF2B5EF4-FFF2-40B4-BE49-F238E27FC236}">
                <a16:creationId xmlns:a16="http://schemas.microsoft.com/office/drawing/2014/main" xmlns="" id="{375016A7-2069-4D43-8207-FC53F915F051}"/>
              </a:ext>
            </a:extLst>
          </p:cNvPr>
          <p:cNvSpPr/>
          <p:nvPr/>
        </p:nvSpPr>
        <p:spPr>
          <a:xfrm>
            <a:off x="803275" y="873125"/>
            <a:ext cx="6391275" cy="785813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отсрочки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 уплате арендной платы по договорам аренды земельных участков, государственного (муниципального) имущества</a:t>
            </a:r>
            <a:b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cxnSp>
        <p:nvCxnSpPr>
          <p:cNvPr id="19462" name="Google Shape;181;p19">
            <a:extLst>
              <a:ext uri="{FF2B5EF4-FFF2-40B4-BE49-F238E27FC236}">
                <a16:creationId xmlns:a16="http://schemas.microsoft.com/office/drawing/2014/main" xmlns="" id="{4735D56C-8435-4C7C-BD6C-CA09F430968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7550" y="771525"/>
            <a:ext cx="788828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9463" name="Google Shape;182;p19" descr="C:\Users\Gulev\Desktop\book-icon-2-1024x814.png">
            <a:extLst>
              <a:ext uri="{FF2B5EF4-FFF2-40B4-BE49-F238E27FC236}">
                <a16:creationId xmlns:a16="http://schemas.microsoft.com/office/drawing/2014/main" xmlns="" id="{E0FD79EE-A13F-43F7-A856-EDB3603DD9D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738" y="4452938"/>
            <a:ext cx="7683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Google Shape;183;p19">
            <a:extLst>
              <a:ext uri="{FF2B5EF4-FFF2-40B4-BE49-F238E27FC236}">
                <a16:creationId xmlns:a16="http://schemas.microsoft.com/office/drawing/2014/main" xmlns="" id="{BC8AC97D-9F3E-4730-A478-18F19B1A9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238" y="4325938"/>
            <a:ext cx="30241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9465" name="Google Shape;184;p19">
            <a:extLst>
              <a:ext uri="{FF2B5EF4-FFF2-40B4-BE49-F238E27FC236}">
                <a16:creationId xmlns:a16="http://schemas.microsoft.com/office/drawing/2014/main" xmlns="" id="{BD6946FD-B29A-413F-9A4E-E346A02BE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475" y="4470400"/>
            <a:ext cx="6973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376092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Распоряжение Правительства Российской Федерации от 19.03.2020 № 670-р</a:t>
            </a:r>
            <a:b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</a:br>
            <a:r>
              <a:rPr lang="ru-RU" altLang="en-US" sz="1200">
                <a:solidFill>
                  <a:srgbClr val="376092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«Об отсрочке арендных платежей по договорам аренды федерального имущества для субъектов МПС»</a:t>
            </a:r>
            <a:endParaRPr lang="ru-RU" altLang="en-US"/>
          </a:p>
        </p:txBody>
      </p:sp>
      <p:pic>
        <p:nvPicPr>
          <p:cNvPr id="19466" name="Google Shape;185;p19">
            <a:extLst>
              <a:ext uri="{FF2B5EF4-FFF2-40B4-BE49-F238E27FC236}">
                <a16:creationId xmlns:a16="http://schemas.microsoft.com/office/drawing/2014/main" xmlns="" id="{A12F3754-FAE8-4DD2-B3AE-F0CCB8D589F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8225" y="1492250"/>
            <a:ext cx="1571625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6" name="Google Shape;186;p19">
            <a:extLst>
              <a:ext uri="{FF2B5EF4-FFF2-40B4-BE49-F238E27FC236}">
                <a16:creationId xmlns:a16="http://schemas.microsoft.com/office/drawing/2014/main" xmlns="" id="{0B857FA2-6976-4C7C-ABDA-EAAE637834D9}"/>
              </a:ext>
            </a:extLst>
          </p:cNvPr>
          <p:cNvSpPr/>
          <p:nvPr/>
        </p:nvSpPr>
        <p:spPr>
          <a:xfrm>
            <a:off x="803275" y="1722438"/>
            <a:ext cx="6391275" cy="12461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Приостановление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(без требования возмещения убытков) в случаях, установленных законом, исполнения обязательств по договорам: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аренды государственного (муниципального) имущества,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размещение нестационарных торговых объектов 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до окончания действия ограничительных мер</a:t>
            </a:r>
            <a:endParaRPr lang="ru-RU"/>
          </a:p>
        </p:txBody>
      </p:sp>
      <p:sp>
        <p:nvSpPr>
          <p:cNvPr id="187" name="Google Shape;187;p19">
            <a:extLst>
              <a:ext uri="{FF2B5EF4-FFF2-40B4-BE49-F238E27FC236}">
                <a16:creationId xmlns:a16="http://schemas.microsoft.com/office/drawing/2014/main" xmlns="" id="{7CFFB202-3FD1-4022-8716-2535F53AF60F}"/>
              </a:ext>
            </a:extLst>
          </p:cNvPr>
          <p:cNvSpPr/>
          <p:nvPr/>
        </p:nvSpPr>
        <p:spPr>
          <a:xfrm>
            <a:off x="803275" y="3057525"/>
            <a:ext cx="6391275" cy="1254125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Носит заявительный характер через:</a:t>
            </a:r>
            <a:endParaRPr lang="ru-RU"/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государственным имуществом (КУГИ Кузбасса)</a:t>
            </a:r>
            <a:r>
              <a:rPr lang="ru-RU" sz="2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 </a:t>
            </a:r>
            <a:r>
              <a:rPr lang="ru-RU" sz="1000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6"/>
              </a:rPr>
              <a:t>http://www.kugi42.ru/news-644.html</a:t>
            </a:r>
            <a:r>
              <a:rPr lang="ru-RU" sz="1000" u="sng">
                <a:solidFill>
                  <a:srgbClr val="008765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  <a:p>
            <a:pPr>
              <a:buClr>
                <a:srgbClr val="17375E"/>
              </a:buClr>
              <a:buSzPts val="1500"/>
              <a:buFont typeface="Arial" pitchFamily="34" charset="0"/>
              <a:buChar char="•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Комитет по управлению муниципальным имуществом (КУМИ муниципального образования) 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oogle Shape;192;p20">
            <a:extLst>
              <a:ext uri="{FF2B5EF4-FFF2-40B4-BE49-F238E27FC236}">
                <a16:creationId xmlns:a16="http://schemas.microsoft.com/office/drawing/2014/main" xmlns="" id="{9B4A722B-F211-4C59-AB86-CC624AD7A6F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Google Shape;193;p20">
            <a:extLst>
              <a:ext uri="{FF2B5EF4-FFF2-40B4-BE49-F238E27FC236}">
                <a16:creationId xmlns:a16="http://schemas.microsoft.com/office/drawing/2014/main" xmlns="" id="{78E0AB5F-EE11-4A84-AD11-284F5EBB9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0" y="163513"/>
            <a:ext cx="70802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6. МОРАТОРИЙ</a:t>
            </a:r>
            <a:endParaRPr lang="ru-RU" altLang="en-US"/>
          </a:p>
        </p:txBody>
      </p:sp>
      <p:sp>
        <p:nvSpPr>
          <p:cNvPr id="20484" name="Google Shape;194;p20">
            <a:extLst>
              <a:ext uri="{FF2B5EF4-FFF2-40B4-BE49-F238E27FC236}">
                <a16:creationId xmlns:a16="http://schemas.microsoft.com/office/drawing/2014/main" xmlns="" id="{521CF07A-0802-4653-9154-53181259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95" name="Google Shape;195;p20">
            <a:extLst>
              <a:ext uri="{FF2B5EF4-FFF2-40B4-BE49-F238E27FC236}">
                <a16:creationId xmlns:a16="http://schemas.microsoft.com/office/drawing/2014/main" xmlns="" id="{6E900433-DAF6-415E-A5CB-121CC295C8C6}"/>
              </a:ext>
            </a:extLst>
          </p:cNvPr>
          <p:cNvSpPr/>
          <p:nvPr/>
        </p:nvSpPr>
        <p:spPr>
          <a:xfrm>
            <a:off x="677863" y="890588"/>
            <a:ext cx="7867650" cy="62388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применение налоговых санкций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непредставление документов, срок представления которых приходится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</a:p>
        </p:txBody>
      </p:sp>
      <p:pic>
        <p:nvPicPr>
          <p:cNvPr id="20486" name="Google Shape;196;p20" descr="C:\Users\Gulev\Desktop\book-icon-2-1024x814.png">
            <a:extLst>
              <a:ext uri="{FF2B5EF4-FFF2-40B4-BE49-F238E27FC236}">
                <a16:creationId xmlns:a16="http://schemas.microsoft.com/office/drawing/2014/main" xmlns="" id="{B5F54A57-C2C6-45D8-AFEE-9EF2D6F6E74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288" y="4514850"/>
            <a:ext cx="6604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Google Shape;197;p20">
            <a:extLst>
              <a:ext uri="{FF2B5EF4-FFF2-40B4-BE49-F238E27FC236}">
                <a16:creationId xmlns:a16="http://schemas.microsoft.com/office/drawing/2014/main" xmlns="" id="{37AE334D-22D0-40B2-8CBB-F31280053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679950"/>
            <a:ext cx="51419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3F6495"/>
              </a:buClr>
              <a:buSzPts val="1200"/>
              <a:buFont typeface="Calibri" panose="020F0502020204030204" pitchFamily="34" charset="0"/>
              <a:buNone/>
            </a:pPr>
            <a:r>
              <a:rPr lang="ru-RU" altLang="en-US" sz="1200">
                <a:solidFill>
                  <a:srgbClr val="3F6495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Постановление Правительства Российской Федерации от 03.04.2020 № 428</a:t>
            </a:r>
            <a:endParaRPr lang="ru-RU" altLang="en-US"/>
          </a:p>
        </p:txBody>
      </p:sp>
      <p:sp>
        <p:nvSpPr>
          <p:cNvPr id="198" name="Google Shape;198;p20">
            <a:extLst>
              <a:ext uri="{FF2B5EF4-FFF2-40B4-BE49-F238E27FC236}">
                <a16:creationId xmlns:a16="http://schemas.microsoft.com/office/drawing/2014/main" xmlns="" id="{83FD374F-5280-48C6-9077-5D6624A47A0F}"/>
              </a:ext>
            </a:extLst>
          </p:cNvPr>
          <p:cNvSpPr/>
          <p:nvPr/>
        </p:nvSpPr>
        <p:spPr>
          <a:xfrm>
            <a:off x="671513" y="1597025"/>
            <a:ext cx="7874000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продление предельного срока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направления требований об уплате налогов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, принятия решения о взыскании налогов на 6 месяцев</a:t>
            </a:r>
            <a:endParaRPr lang="ru-RU"/>
          </a:p>
        </p:txBody>
      </p:sp>
      <p:sp>
        <p:nvSpPr>
          <p:cNvPr id="199" name="Google Shape;199;p20">
            <a:extLst>
              <a:ext uri="{FF2B5EF4-FFF2-40B4-BE49-F238E27FC236}">
                <a16:creationId xmlns:a16="http://schemas.microsoft.com/office/drawing/2014/main" xmlns="" id="{D2902B09-9E23-4ED2-BC5E-FC9137F7F564}"/>
              </a:ext>
            </a:extLst>
          </p:cNvPr>
          <p:cNvSpPr/>
          <p:nvPr/>
        </p:nvSpPr>
        <p:spPr>
          <a:xfrm>
            <a:off x="671513" y="2268538"/>
            <a:ext cx="7874000" cy="78581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начисление пени на сумму недоимки по налогам и страховым взносам</a:t>
            </a:r>
            <a:r>
              <a:rPr lang="ru-RU" sz="150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,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срок уплаты которых наступил в 2020 году (для организаций и ИП, относящихся к наиболее пострадавшим отраслям) на период 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с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01.03.2020 по 01.06.2020</a:t>
            </a:r>
            <a:endParaRPr lang="ru-RU" sz="1500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cxnSp>
        <p:nvCxnSpPr>
          <p:cNvPr id="20490" name="Google Shape;200;p20">
            <a:extLst>
              <a:ext uri="{FF2B5EF4-FFF2-40B4-BE49-F238E27FC236}">
                <a16:creationId xmlns:a16="http://schemas.microsoft.com/office/drawing/2014/main" xmlns="" id="{34C3B1EE-3176-46E3-9FF8-0015EB44D98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5638" y="700088"/>
            <a:ext cx="8181975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01" name="Google Shape;201;p20">
            <a:extLst>
              <a:ext uri="{FF2B5EF4-FFF2-40B4-BE49-F238E27FC236}">
                <a16:creationId xmlns:a16="http://schemas.microsoft.com/office/drawing/2014/main" xmlns="" id="{5804DBE0-49A4-4BBC-AEEC-E0D0AD24A6D3}"/>
              </a:ext>
            </a:extLst>
          </p:cNvPr>
          <p:cNvSpPr/>
          <p:nvPr/>
        </p:nvSpPr>
        <p:spPr>
          <a:xfrm>
            <a:off x="671513" y="3187700"/>
            <a:ext cx="7869237" cy="554038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на возбуждение дел о банкротстве</a:t>
            </a:r>
            <a:r>
              <a:rPr lang="ru-RU" sz="1500" b="1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для налогоплательщиков из наиболее пострадавших отраслей на период с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03.04.2020 по 03.10.2020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</a:t>
            </a:r>
            <a:endParaRPr lang="ru-RU" sz="1500" b="1">
              <a:solidFill>
                <a:srgbClr val="17375E"/>
              </a:solidFill>
              <a:latin typeface="Calibri" pitchFamily="34" charset="0"/>
              <a:sym typeface="Calibri" pitchFamily="34" charset="0"/>
            </a:endParaRPr>
          </a:p>
        </p:txBody>
      </p:sp>
      <p:sp>
        <p:nvSpPr>
          <p:cNvPr id="202" name="Google Shape;202;p20">
            <a:extLst>
              <a:ext uri="{FF2B5EF4-FFF2-40B4-BE49-F238E27FC236}">
                <a16:creationId xmlns:a16="http://schemas.microsoft.com/office/drawing/2014/main" xmlns="" id="{C4608C41-D0D5-4F79-B3B8-2192234E39FE}"/>
              </a:ext>
            </a:extLst>
          </p:cNvPr>
          <p:cNvSpPr/>
          <p:nvPr/>
        </p:nvSpPr>
        <p:spPr>
          <a:xfrm>
            <a:off x="671513" y="3919538"/>
            <a:ext cx="7869237" cy="322262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361950" indent="-361950">
              <a:buClr>
                <a:srgbClr val="17375E"/>
              </a:buClr>
              <a:buSzPts val="1500"/>
              <a:buFont typeface="Noto Sans Symbols"/>
              <a:buChar char="⮚"/>
              <a:defRPr/>
            </a:pP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проведение </a:t>
            </a:r>
            <a:r>
              <a:rPr lang="ru-RU" sz="1500" b="1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проверок</a:t>
            </a:r>
            <a:r>
              <a:rPr lang="ru-RU" sz="150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 на региональном и муниципальном уровнях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208;p21">
            <a:extLst>
              <a:ext uri="{FF2B5EF4-FFF2-40B4-BE49-F238E27FC236}">
                <a16:creationId xmlns:a16="http://schemas.microsoft.com/office/drawing/2014/main" xmlns="" id="{A8ACEA2B-EAFA-470B-8BD3-66E09F2DDAA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61912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Google Shape;209;p21">
            <a:extLst>
              <a:ext uri="{FF2B5EF4-FFF2-40B4-BE49-F238E27FC236}">
                <a16:creationId xmlns:a16="http://schemas.microsoft.com/office/drawing/2014/main" xmlns="" id="{A2C9F62B-E98D-4F4F-9FD9-479EB85C1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115888"/>
            <a:ext cx="7945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7. ГРАНТОВАЯ ПОДДЕРЖКА ПРЕДПРИЯТИЙ ИЗ НАИБОЛЕЕ ПОСТРАДАВШИХ ОТРАСЛЕЙ</a:t>
            </a:r>
            <a:endParaRPr lang="ru-RU" altLang="en-US"/>
          </a:p>
          <a:p>
            <a:pPr algn="ctr" eaLnBrk="1" hangingPunct="1">
              <a:buClr>
                <a:srgbClr val="17375E"/>
              </a:buClr>
              <a:buSzPts val="1600"/>
              <a:buFont typeface="Calibri" panose="020F0502020204030204" pitchFamily="34" charset="0"/>
              <a:buNone/>
            </a:pPr>
            <a:r>
              <a:rPr lang="ru-RU" altLang="en-US" sz="1600" b="1">
                <a:solidFill>
                  <a:srgbClr val="17375E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(ВЫПЛАТЫ ЧЕРЕЗ ФНС РОССИИ)</a:t>
            </a:r>
            <a:endParaRPr lang="ru-RU" altLang="en-US"/>
          </a:p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ru-RU" altLang="en-US" sz="1600" b="1">
              <a:solidFill>
                <a:srgbClr val="17375E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1508" name="Google Shape;210;p21">
            <a:extLst>
              <a:ext uri="{FF2B5EF4-FFF2-40B4-BE49-F238E27FC236}">
                <a16:creationId xmlns:a16="http://schemas.microsoft.com/office/drawing/2014/main" xmlns="" id="{12952A6B-3789-4E9A-87C5-F8F53AB58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809625"/>
            <a:ext cx="30226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150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pic>
        <p:nvPicPr>
          <p:cNvPr id="21509" name="Google Shape;211;p21">
            <a:extLst>
              <a:ext uri="{FF2B5EF4-FFF2-40B4-BE49-F238E27FC236}">
                <a16:creationId xmlns:a16="http://schemas.microsoft.com/office/drawing/2014/main" xmlns="" id="{E853C91A-743A-450E-A7E8-2548B284A96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4850" y="1492250"/>
            <a:ext cx="1993900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10" name="Google Shape;212;p21">
            <a:extLst>
              <a:ext uri="{FF2B5EF4-FFF2-40B4-BE49-F238E27FC236}">
                <a16:creationId xmlns:a16="http://schemas.microsoft.com/office/drawing/2014/main" xmlns="" id="{72C9C222-F95C-4094-9B73-5EDE408B0A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0250" y="700088"/>
            <a:ext cx="7945438" cy="0"/>
          </a:xfrm>
          <a:prstGeom prst="straightConnector1">
            <a:avLst/>
          </a:prstGeom>
          <a:noFill/>
          <a:ln w="12700">
            <a:solidFill>
              <a:srgbClr val="3B455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13" name="Google Shape;213;p21">
            <a:extLst>
              <a:ext uri="{FF2B5EF4-FFF2-40B4-BE49-F238E27FC236}">
                <a16:creationId xmlns:a16="http://schemas.microsoft.com/office/drawing/2014/main" xmlns="" id="{332BF4A5-84F5-4605-AB1E-A7361C66F2B4}"/>
              </a:ext>
            </a:extLst>
          </p:cNvPr>
          <p:cNvSpPr/>
          <p:nvPr/>
        </p:nvSpPr>
        <p:spPr>
          <a:xfrm>
            <a:off x="788521" y="795130"/>
            <a:ext cx="6087600" cy="888664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Предоставляется на решение текущих неотложных задач, в том числе</a:t>
            </a:r>
            <a:b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выплату заработной платы, а также на сохранение уровня оплаты труда сотрудников </a:t>
            </a:r>
            <a:r>
              <a:rPr lang="ru-RU" sz="15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в апреле и мае.</a:t>
            </a:r>
            <a:endParaRPr lang="ru-RU" dirty="0"/>
          </a:p>
        </p:txBody>
      </p:sp>
      <p:sp>
        <p:nvSpPr>
          <p:cNvPr id="214" name="Google Shape;214;p21">
            <a:extLst>
              <a:ext uri="{FF2B5EF4-FFF2-40B4-BE49-F238E27FC236}">
                <a16:creationId xmlns:a16="http://schemas.microsoft.com/office/drawing/2014/main" xmlns="" id="{336EDD91-AE96-42FB-A9EB-30E1B98FEDD8}"/>
              </a:ext>
            </a:extLst>
          </p:cNvPr>
          <p:cNvSpPr/>
          <p:nvPr/>
        </p:nvSpPr>
        <p:spPr>
          <a:xfrm>
            <a:off x="788518" y="1812897"/>
            <a:ext cx="6087600" cy="62320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Рассчитывается исходя из размера МРОТ </a:t>
            </a:r>
            <a:r>
              <a:rPr lang="ru-RU" sz="15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(12 130 руб.) </a:t>
            </a: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и численности сотрудников предприятия и нахождение предприятия в Реестре МСП</a:t>
            </a:r>
            <a:endParaRPr lang="ru-RU" dirty="0"/>
          </a:p>
        </p:txBody>
      </p:sp>
      <p:sp>
        <p:nvSpPr>
          <p:cNvPr id="215" name="Google Shape;215;p21">
            <a:extLst>
              <a:ext uri="{FF2B5EF4-FFF2-40B4-BE49-F238E27FC236}">
                <a16:creationId xmlns:a16="http://schemas.microsoft.com/office/drawing/2014/main" xmlns="" id="{47C4B4FA-78BC-4371-A7B8-CF42C5EEF7B5}"/>
              </a:ext>
            </a:extLst>
          </p:cNvPr>
          <p:cNvSpPr/>
          <p:nvPr/>
        </p:nvSpPr>
        <p:spPr>
          <a:xfrm>
            <a:off x="775900" y="3291841"/>
            <a:ext cx="6133783" cy="62320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Обязательное условие – максимальное сохранение занятости                 </a:t>
            </a:r>
            <a:r>
              <a:rPr lang="ru-RU" sz="15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не менее 90% </a:t>
            </a: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штатной численности на </a:t>
            </a:r>
            <a:r>
              <a:rPr lang="ru-RU" sz="15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01.04.2020</a:t>
            </a:r>
          </a:p>
        </p:txBody>
      </p:sp>
      <p:sp>
        <p:nvSpPr>
          <p:cNvPr id="216" name="Google Shape;216;p21">
            <a:extLst>
              <a:ext uri="{FF2B5EF4-FFF2-40B4-BE49-F238E27FC236}">
                <a16:creationId xmlns:a16="http://schemas.microsoft.com/office/drawing/2014/main" xmlns="" id="{E5AC816E-0C7A-4235-B6D4-916F81E027C6}"/>
              </a:ext>
            </a:extLst>
          </p:cNvPr>
          <p:cNvSpPr/>
          <p:nvPr/>
        </p:nvSpPr>
        <p:spPr>
          <a:xfrm>
            <a:off x="775900" y="3991554"/>
            <a:ext cx="6087600" cy="62320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Финансовая поддержка от государства за апрель начнет поступать</a:t>
            </a:r>
            <a:b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</a:b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на счет организации с</a:t>
            </a:r>
            <a:r>
              <a:rPr lang="ru-RU" sz="1500" b="1" dirty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 18 мая 2020 г., </a:t>
            </a: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за май – в июне</a:t>
            </a:r>
            <a:endParaRPr lang="ru-RU" dirty="0"/>
          </a:p>
        </p:txBody>
      </p:sp>
      <p:sp>
        <p:nvSpPr>
          <p:cNvPr id="217" name="Google Shape;217;p21">
            <a:extLst>
              <a:ext uri="{FF2B5EF4-FFF2-40B4-BE49-F238E27FC236}">
                <a16:creationId xmlns:a16="http://schemas.microsoft.com/office/drawing/2014/main" xmlns="" id="{D5B53F17-C08C-4D84-BEB3-E370A48BF82D}"/>
              </a:ext>
            </a:extLst>
          </p:cNvPr>
          <p:cNvSpPr/>
          <p:nvPr/>
        </p:nvSpPr>
        <p:spPr>
          <a:xfrm>
            <a:off x="730250" y="4641850"/>
            <a:ext cx="6132513" cy="357188"/>
          </a:xfrm>
          <a:prstGeom prst="rect">
            <a:avLst/>
          </a:prstGeom>
          <a:solidFill>
            <a:srgbClr val="538CD5"/>
          </a:solidFill>
          <a:ln>
            <a:noFill/>
          </a:ln>
          <a:effectLst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 marL="269875" indent="-269875">
              <a:lnSpc>
                <a:spcPct val="115000"/>
              </a:lnSpc>
              <a:buClr>
                <a:srgbClr val="FFFFFF"/>
              </a:buClr>
              <a:buSzPts val="1500"/>
              <a:buFont typeface="Calibri" pitchFamily="34" charset="0"/>
              <a:buNone/>
              <a:defRPr/>
            </a:pP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Подача заявлений на сайте ФНС РОССИИ   </a:t>
            </a:r>
            <a:r>
              <a:rPr lang="ru-RU" sz="1500" b="1" u="sng">
                <a:solidFill>
                  <a:schemeClr val="hlink"/>
                </a:solidFill>
                <a:latin typeface="Calibri" pitchFamily="34" charset="0"/>
                <a:sym typeface="Calibri" pitchFamily="34" charset="0"/>
                <a:hlinkClick r:id="rId5"/>
              </a:rPr>
              <a:t>https://www.nalog.ru</a:t>
            </a:r>
            <a:r>
              <a:rPr lang="ru-RU" sz="1500" b="1">
                <a:solidFill>
                  <a:srgbClr val="FFFFFF"/>
                </a:solidFill>
                <a:latin typeface="Calibri" pitchFamily="34" charset="0"/>
                <a:sym typeface="Calibri" pitchFamily="34" charset="0"/>
              </a:rPr>
              <a:t> </a:t>
            </a:r>
          </a:p>
        </p:txBody>
      </p:sp>
      <p:sp>
        <p:nvSpPr>
          <p:cNvPr id="218" name="Google Shape;218;p21">
            <a:extLst>
              <a:ext uri="{FF2B5EF4-FFF2-40B4-BE49-F238E27FC236}">
                <a16:creationId xmlns:a16="http://schemas.microsoft.com/office/drawing/2014/main" xmlns="" id="{D6165C5B-D8E3-497B-8A21-CC84760BB293}"/>
              </a:ext>
            </a:extLst>
          </p:cNvPr>
          <p:cNvSpPr/>
          <p:nvPr/>
        </p:nvSpPr>
        <p:spPr>
          <a:xfrm>
            <a:off x="788517" y="2552369"/>
            <a:ext cx="6087600" cy="623207"/>
          </a:xfrm>
          <a:prstGeom prst="rect">
            <a:avLst/>
          </a:prstGeom>
          <a:solidFill>
            <a:srgbClr val="DAE5F1"/>
          </a:solidFill>
          <a:ln>
            <a:noFill/>
          </a:ln>
          <a:effectLst>
            <a:glow rad="101600">
              <a:srgbClr val="257DE6">
                <a:alpha val="40000"/>
              </a:srgbClr>
            </a:glow>
            <a:outerShdw blurRad="44450" dist="27940" dir="5400000" algn="ctr">
              <a:srgbClr val="000000">
                <a:alpha val="31760"/>
              </a:srgbClr>
            </a:outerShdw>
          </a:effectLst>
        </p:spPr>
        <p:txBody>
          <a:bodyPr lIns="91425" tIns="45700" rIns="91425" bIns="45700">
            <a:spAutoFit/>
          </a:bodyPr>
          <a:lstStyle/>
          <a:p>
            <a:pPr>
              <a:lnSpc>
                <a:spcPct val="115000"/>
              </a:lnSpc>
              <a:buClr>
                <a:srgbClr val="17375E"/>
              </a:buClr>
              <a:buSzPts val="1500"/>
              <a:buFont typeface="Calibri" pitchFamily="34" charset="0"/>
              <a:buNone/>
              <a:defRPr/>
            </a:pPr>
            <a:r>
              <a:rPr lang="ru-RU" sz="1500" dirty="0">
                <a:solidFill>
                  <a:srgbClr val="17375E"/>
                </a:solidFill>
                <a:latin typeface="Calibri" pitchFamily="34" charset="0"/>
                <a:sym typeface="Calibri" pitchFamily="34" charset="0"/>
              </a:rPr>
              <a:t>Получатели:  СМСП - организации и индивидуальные предприниматели (в том числе без наёмных работников)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1288</Words>
  <Application>Microsoft Office PowerPoint</Application>
  <PresentationFormat>Экран (16:9)</PresentationFormat>
  <Paragraphs>147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ЦИТКО</dc:creator>
  <cp:lastModifiedBy>rjenicin-ia</cp:lastModifiedBy>
  <cp:revision>20</cp:revision>
  <dcterms:modified xsi:type="dcterms:W3CDTF">2020-05-08T02:10:54Z</dcterms:modified>
</cp:coreProperties>
</file>