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72" r:id="rId1"/>
    <p:sldMasterId id="2147483691" r:id="rId2"/>
    <p:sldMasterId id="2147483750" r:id="rId3"/>
  </p:sldMasterIdLst>
  <p:notesMasterIdLst>
    <p:notesMasterId r:id="rId54"/>
  </p:notesMasterIdLst>
  <p:sldIdLst>
    <p:sldId id="687" r:id="rId4"/>
    <p:sldId id="688" r:id="rId5"/>
    <p:sldId id="689" r:id="rId6"/>
    <p:sldId id="690" r:id="rId7"/>
    <p:sldId id="692" r:id="rId8"/>
    <p:sldId id="693" r:id="rId9"/>
    <p:sldId id="700" r:id="rId10"/>
    <p:sldId id="694" r:id="rId11"/>
    <p:sldId id="706" r:id="rId12"/>
    <p:sldId id="695" r:id="rId13"/>
    <p:sldId id="705" r:id="rId14"/>
    <p:sldId id="696" r:id="rId15"/>
    <p:sldId id="697" r:id="rId16"/>
    <p:sldId id="698" r:id="rId17"/>
    <p:sldId id="699" r:id="rId18"/>
    <p:sldId id="685" r:id="rId19"/>
    <p:sldId id="675" r:id="rId20"/>
    <p:sldId id="676" r:id="rId21"/>
    <p:sldId id="677" r:id="rId22"/>
    <p:sldId id="678" r:id="rId23"/>
    <p:sldId id="681" r:id="rId24"/>
    <p:sldId id="680" r:id="rId25"/>
    <p:sldId id="683" r:id="rId26"/>
    <p:sldId id="682" r:id="rId27"/>
    <p:sldId id="679" r:id="rId28"/>
    <p:sldId id="684" r:id="rId29"/>
    <p:sldId id="672" r:id="rId30"/>
    <p:sldId id="646" r:id="rId31"/>
    <p:sldId id="649" r:id="rId32"/>
    <p:sldId id="716" r:id="rId33"/>
    <p:sldId id="717" r:id="rId34"/>
    <p:sldId id="610" r:id="rId35"/>
    <p:sldId id="626" r:id="rId36"/>
    <p:sldId id="673" r:id="rId37"/>
    <p:sldId id="636" r:id="rId38"/>
    <p:sldId id="638" r:id="rId39"/>
    <p:sldId id="639" r:id="rId40"/>
    <p:sldId id="643" r:id="rId41"/>
    <p:sldId id="644" r:id="rId42"/>
    <p:sldId id="704" r:id="rId43"/>
    <p:sldId id="707" r:id="rId44"/>
    <p:sldId id="708" r:id="rId45"/>
    <p:sldId id="709" r:id="rId46"/>
    <p:sldId id="710" r:id="rId47"/>
    <p:sldId id="711" r:id="rId48"/>
    <p:sldId id="712" r:id="rId49"/>
    <p:sldId id="713" r:id="rId50"/>
    <p:sldId id="714" r:id="rId51"/>
    <p:sldId id="715" r:id="rId52"/>
    <p:sldId id="703" r:id="rId53"/>
  </p:sldIdLst>
  <p:sldSz cx="12192000" cy="6858000"/>
  <p:notesSz cx="6797675" cy="9926638"/>
  <p:defaultTextStyle>
    <a:defPPr>
      <a:defRPr lang="ru-R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321" userDrawn="1">
          <p15:clr>
            <a:srgbClr val="A4A3A4"/>
          </p15:clr>
        </p15:guide>
        <p15:guide id="2" pos="166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66"/>
    <a:srgbClr val="FF9999"/>
    <a:srgbClr val="FF6600"/>
    <a:srgbClr val="FF0066"/>
    <a:srgbClr val="003300"/>
    <a:srgbClr val="FFFF99"/>
    <a:srgbClr val="93361D"/>
    <a:srgbClr val="DDDDDD"/>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535" autoAdjust="0"/>
  </p:normalViewPr>
  <p:slideViewPr>
    <p:cSldViewPr snapToGrid="0">
      <p:cViewPr>
        <p:scale>
          <a:sx n="90" d="100"/>
          <a:sy n="90" d="100"/>
        </p:scale>
        <p:origin x="-1356" y="-564"/>
      </p:cViewPr>
      <p:guideLst>
        <p:guide orient="horz" pos="1321"/>
        <p:guide pos="16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7" d="100"/>
          <a:sy n="77" d="100"/>
        </p:scale>
        <p:origin x="-217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76CCB-DEE7-450D-AF42-570EA7343E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6945148B-E06C-41B1-86A8-9C7CFDE35E5C}">
      <dgm:prSet custT="1"/>
      <dgm:spPr/>
      <dgm:t>
        <a:bodyPr/>
        <a:lstStyle/>
        <a:p>
          <a:pPr rtl="0"/>
          <a:r>
            <a:rPr lang="ru-RU" sz="2000" dirty="0" smtClean="0">
              <a:solidFill>
                <a:schemeClr val="tx1"/>
              </a:solidFill>
            </a:rPr>
            <a:t>В ВИДЕ</a:t>
          </a:r>
        </a:p>
        <a:p>
          <a:pPr rtl="0"/>
          <a:endParaRPr lang="ru-RU" sz="2000" dirty="0" smtClean="0">
            <a:solidFill>
              <a:schemeClr val="tx1"/>
            </a:solidFill>
          </a:endParaRPr>
        </a:p>
        <a:p>
          <a:pPr rtl="0"/>
          <a:r>
            <a:rPr lang="ru-RU" sz="2000" dirty="0" smtClean="0">
              <a:solidFill>
                <a:schemeClr val="tx1"/>
              </a:solidFill>
            </a:rPr>
            <a:t>Плановой проверки</a:t>
          </a:r>
          <a:endParaRPr lang="ru-RU" sz="2000" dirty="0">
            <a:solidFill>
              <a:schemeClr val="tx1"/>
            </a:solidFill>
          </a:endParaRPr>
        </a:p>
      </dgm:t>
    </dgm:pt>
    <dgm:pt modelId="{5ACABEF3-D174-4436-95E4-6669BDDCF4A6}" type="parTrans" cxnId="{946BB23F-2138-47A5-8395-0B23A2898D3E}">
      <dgm:prSet/>
      <dgm:spPr/>
      <dgm:t>
        <a:bodyPr/>
        <a:lstStyle/>
        <a:p>
          <a:endParaRPr lang="ru-RU"/>
        </a:p>
      </dgm:t>
    </dgm:pt>
    <dgm:pt modelId="{A8DCBBD6-9842-424D-A2F4-59837C8D07E2}" type="sibTrans" cxnId="{946BB23F-2138-47A5-8395-0B23A2898D3E}">
      <dgm:prSet/>
      <dgm:spPr/>
      <dgm:t>
        <a:bodyPr/>
        <a:lstStyle/>
        <a:p>
          <a:endParaRPr lang="ru-RU"/>
        </a:p>
      </dgm:t>
    </dgm:pt>
    <dgm:pt modelId="{0223A401-D142-4D04-B262-34C96BF1647F}">
      <dgm:prSet/>
      <dgm:spPr/>
      <dgm:t>
        <a:bodyPr/>
        <a:lstStyle/>
        <a:p>
          <a:r>
            <a:rPr lang="ru-RU" dirty="0" smtClean="0"/>
            <a:t>Выездной</a:t>
          </a:r>
          <a:endParaRPr lang="ru-RU" dirty="0"/>
        </a:p>
      </dgm:t>
    </dgm:pt>
    <dgm:pt modelId="{79B94B34-5221-4796-99B0-45EEB80DF852}" type="parTrans" cxnId="{DDAC37F2-BF43-4E5A-BE3F-77C2D6AE784A}">
      <dgm:prSet/>
      <dgm:spPr/>
      <dgm:t>
        <a:bodyPr/>
        <a:lstStyle/>
        <a:p>
          <a:endParaRPr lang="ru-RU"/>
        </a:p>
      </dgm:t>
    </dgm:pt>
    <dgm:pt modelId="{46C58748-BE65-4C1F-8AA6-67CA5AF90C1A}" type="sibTrans" cxnId="{DDAC37F2-BF43-4E5A-BE3F-77C2D6AE784A}">
      <dgm:prSet/>
      <dgm:spPr/>
      <dgm:t>
        <a:bodyPr/>
        <a:lstStyle/>
        <a:p>
          <a:endParaRPr lang="ru-RU"/>
        </a:p>
      </dgm:t>
    </dgm:pt>
    <dgm:pt modelId="{63824B42-71F9-4CFA-B3FF-BA6DB9B9AD0C}">
      <dgm:prSet/>
      <dgm:spPr/>
      <dgm:t>
        <a:bodyPr/>
        <a:lstStyle/>
        <a:p>
          <a:endParaRPr lang="ru-RU" dirty="0"/>
        </a:p>
      </dgm:t>
    </dgm:pt>
    <dgm:pt modelId="{7725600A-6DE2-4935-AD94-5CD81DBA8CD4}" type="parTrans" cxnId="{6DC025B8-B771-4528-9654-749A1DBADBAB}">
      <dgm:prSet/>
      <dgm:spPr/>
      <dgm:t>
        <a:bodyPr/>
        <a:lstStyle/>
        <a:p>
          <a:endParaRPr lang="ru-RU"/>
        </a:p>
      </dgm:t>
    </dgm:pt>
    <dgm:pt modelId="{0D3FC853-1F9D-446C-A3CD-D27C35029823}" type="sibTrans" cxnId="{6DC025B8-B771-4528-9654-749A1DBADBAB}">
      <dgm:prSet/>
      <dgm:spPr/>
      <dgm:t>
        <a:bodyPr/>
        <a:lstStyle/>
        <a:p>
          <a:endParaRPr lang="ru-RU"/>
        </a:p>
      </dgm:t>
    </dgm:pt>
    <dgm:pt modelId="{51D975CC-8890-4060-87C5-623FEA891B30}">
      <dgm:prSet/>
      <dgm:spPr/>
      <dgm:t>
        <a:bodyPr/>
        <a:lstStyle/>
        <a:p>
          <a:r>
            <a:rPr lang="ru-RU" dirty="0" smtClean="0"/>
            <a:t>Документарной</a:t>
          </a:r>
          <a:endParaRPr lang="ru-RU" dirty="0"/>
        </a:p>
      </dgm:t>
    </dgm:pt>
    <dgm:pt modelId="{96324548-075A-46C1-8ADA-4BC0D5AE48D7}" type="parTrans" cxnId="{E112FDDD-13AD-428D-911B-B276A0B85204}">
      <dgm:prSet/>
      <dgm:spPr/>
      <dgm:t>
        <a:bodyPr/>
        <a:lstStyle/>
        <a:p>
          <a:endParaRPr lang="ru-RU"/>
        </a:p>
      </dgm:t>
    </dgm:pt>
    <dgm:pt modelId="{34518526-516D-46EC-BA89-1944E0FED065}" type="sibTrans" cxnId="{E112FDDD-13AD-428D-911B-B276A0B85204}">
      <dgm:prSet/>
      <dgm:spPr/>
      <dgm:t>
        <a:bodyPr/>
        <a:lstStyle/>
        <a:p>
          <a:endParaRPr lang="ru-RU"/>
        </a:p>
      </dgm:t>
    </dgm:pt>
    <dgm:pt modelId="{ED463DA2-3859-4F7C-B8ED-8129E21E3778}" type="pres">
      <dgm:prSet presAssocID="{69376CCB-DEE7-450D-AF42-570EA7343E0F}" presName="linearFlow" presStyleCnt="0">
        <dgm:presLayoutVars>
          <dgm:dir/>
          <dgm:animLvl val="lvl"/>
          <dgm:resizeHandles val="exact"/>
        </dgm:presLayoutVars>
      </dgm:prSet>
      <dgm:spPr/>
      <dgm:t>
        <a:bodyPr/>
        <a:lstStyle/>
        <a:p>
          <a:endParaRPr lang="ru-RU"/>
        </a:p>
      </dgm:t>
    </dgm:pt>
    <dgm:pt modelId="{B7B4D4A9-E0C9-4E0B-8B66-6DB047770D29}" type="pres">
      <dgm:prSet presAssocID="{6945148B-E06C-41B1-86A8-9C7CFDE35E5C}" presName="composite" presStyleCnt="0"/>
      <dgm:spPr/>
    </dgm:pt>
    <dgm:pt modelId="{5D5AF1B5-3BFB-4924-9926-0BA1F48606BB}" type="pres">
      <dgm:prSet presAssocID="{6945148B-E06C-41B1-86A8-9C7CFDE35E5C}" presName="parentText" presStyleLbl="alignNode1" presStyleIdx="0" presStyleCnt="1">
        <dgm:presLayoutVars>
          <dgm:chMax val="1"/>
          <dgm:bulletEnabled val="1"/>
        </dgm:presLayoutVars>
      </dgm:prSet>
      <dgm:spPr/>
      <dgm:t>
        <a:bodyPr/>
        <a:lstStyle/>
        <a:p>
          <a:endParaRPr lang="ru-RU"/>
        </a:p>
      </dgm:t>
    </dgm:pt>
    <dgm:pt modelId="{3B7D6873-BD91-4229-AAC4-3B0C00B1D0B0}" type="pres">
      <dgm:prSet presAssocID="{6945148B-E06C-41B1-86A8-9C7CFDE35E5C}" presName="descendantText" presStyleLbl="alignAcc1" presStyleIdx="0" presStyleCnt="1" custScaleY="49590">
        <dgm:presLayoutVars>
          <dgm:bulletEnabled val="1"/>
        </dgm:presLayoutVars>
      </dgm:prSet>
      <dgm:spPr/>
      <dgm:t>
        <a:bodyPr/>
        <a:lstStyle/>
        <a:p>
          <a:endParaRPr lang="ru-RU"/>
        </a:p>
      </dgm:t>
    </dgm:pt>
  </dgm:ptLst>
  <dgm:cxnLst>
    <dgm:cxn modelId="{EF0D169A-909E-4E5E-B1B8-7D455B59B74D}" type="presOf" srcId="{51D975CC-8890-4060-87C5-623FEA891B30}" destId="{3B7D6873-BD91-4229-AAC4-3B0C00B1D0B0}" srcOrd="0" destOrd="1" presId="urn:microsoft.com/office/officeart/2005/8/layout/chevron2"/>
    <dgm:cxn modelId="{DDAC37F2-BF43-4E5A-BE3F-77C2D6AE784A}" srcId="{6945148B-E06C-41B1-86A8-9C7CFDE35E5C}" destId="{0223A401-D142-4D04-B262-34C96BF1647F}" srcOrd="2" destOrd="0" parTransId="{79B94B34-5221-4796-99B0-45EEB80DF852}" sibTransId="{46C58748-BE65-4C1F-8AA6-67CA5AF90C1A}"/>
    <dgm:cxn modelId="{18342CFE-B49B-48AD-8915-267B9F9EA942}" type="presOf" srcId="{69376CCB-DEE7-450D-AF42-570EA7343E0F}" destId="{ED463DA2-3859-4F7C-B8ED-8129E21E3778}" srcOrd="0" destOrd="0" presId="urn:microsoft.com/office/officeart/2005/8/layout/chevron2"/>
    <dgm:cxn modelId="{6DC025B8-B771-4528-9654-749A1DBADBAB}" srcId="{6945148B-E06C-41B1-86A8-9C7CFDE35E5C}" destId="{63824B42-71F9-4CFA-B3FF-BA6DB9B9AD0C}" srcOrd="0" destOrd="0" parTransId="{7725600A-6DE2-4935-AD94-5CD81DBA8CD4}" sibTransId="{0D3FC853-1F9D-446C-A3CD-D27C35029823}"/>
    <dgm:cxn modelId="{D129A1CA-B723-4AB6-8576-DA643FBDC9A4}" type="presOf" srcId="{6945148B-E06C-41B1-86A8-9C7CFDE35E5C}" destId="{5D5AF1B5-3BFB-4924-9926-0BA1F48606BB}" srcOrd="0" destOrd="0" presId="urn:microsoft.com/office/officeart/2005/8/layout/chevron2"/>
    <dgm:cxn modelId="{E112FDDD-13AD-428D-911B-B276A0B85204}" srcId="{6945148B-E06C-41B1-86A8-9C7CFDE35E5C}" destId="{51D975CC-8890-4060-87C5-623FEA891B30}" srcOrd="1" destOrd="0" parTransId="{96324548-075A-46C1-8ADA-4BC0D5AE48D7}" sibTransId="{34518526-516D-46EC-BA89-1944E0FED065}"/>
    <dgm:cxn modelId="{E75ED43A-BA20-44F8-8410-9073EE0C9A43}" type="presOf" srcId="{0223A401-D142-4D04-B262-34C96BF1647F}" destId="{3B7D6873-BD91-4229-AAC4-3B0C00B1D0B0}" srcOrd="0" destOrd="2" presId="urn:microsoft.com/office/officeart/2005/8/layout/chevron2"/>
    <dgm:cxn modelId="{946BB23F-2138-47A5-8395-0B23A2898D3E}" srcId="{69376CCB-DEE7-450D-AF42-570EA7343E0F}" destId="{6945148B-E06C-41B1-86A8-9C7CFDE35E5C}" srcOrd="0" destOrd="0" parTransId="{5ACABEF3-D174-4436-95E4-6669BDDCF4A6}" sibTransId="{A8DCBBD6-9842-424D-A2F4-59837C8D07E2}"/>
    <dgm:cxn modelId="{1F770FBE-432A-4BC8-9376-219586B0F41A}" type="presOf" srcId="{63824B42-71F9-4CFA-B3FF-BA6DB9B9AD0C}" destId="{3B7D6873-BD91-4229-AAC4-3B0C00B1D0B0}" srcOrd="0" destOrd="0" presId="urn:microsoft.com/office/officeart/2005/8/layout/chevron2"/>
    <dgm:cxn modelId="{0052F5E1-5123-48E0-A15D-474824304C58}" type="presParOf" srcId="{ED463DA2-3859-4F7C-B8ED-8129E21E3778}" destId="{B7B4D4A9-E0C9-4E0B-8B66-6DB047770D29}" srcOrd="0" destOrd="0" presId="urn:microsoft.com/office/officeart/2005/8/layout/chevron2"/>
    <dgm:cxn modelId="{D6857DF6-524F-48A0-BFAC-5B00E742A69F}" type="presParOf" srcId="{B7B4D4A9-E0C9-4E0B-8B66-6DB047770D29}" destId="{5D5AF1B5-3BFB-4924-9926-0BA1F48606BB}" srcOrd="0" destOrd="0" presId="urn:microsoft.com/office/officeart/2005/8/layout/chevron2"/>
    <dgm:cxn modelId="{65D97C42-945A-4267-AE5C-64B66A573637}" type="presParOf" srcId="{B7B4D4A9-E0C9-4E0B-8B66-6DB047770D29}" destId="{3B7D6873-BD91-4229-AAC4-3B0C00B1D0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52074-9801-4B31-AAFE-D70A4896A9F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8D8413B9-31DC-497D-AFE1-FEC35854E522}">
      <dgm:prSet custT="1"/>
      <dgm:spPr/>
      <dgm:t>
        <a:bodyPr/>
        <a:lstStyle/>
        <a:p>
          <a:pPr rtl="0"/>
          <a:r>
            <a:rPr lang="ru-RU" sz="2000" dirty="0" smtClean="0">
              <a:solidFill>
                <a:schemeClr val="tx1"/>
              </a:solidFill>
            </a:rPr>
            <a:t>В ВИДЕ</a:t>
          </a:r>
        </a:p>
        <a:p>
          <a:pPr rtl="0"/>
          <a:endParaRPr lang="ru-RU" sz="2000" dirty="0" smtClean="0">
            <a:solidFill>
              <a:schemeClr val="tx1"/>
            </a:solidFill>
          </a:endParaRPr>
        </a:p>
        <a:p>
          <a:pPr rtl="0"/>
          <a:r>
            <a:rPr lang="ru-RU" sz="2000" dirty="0" smtClean="0">
              <a:solidFill>
                <a:schemeClr val="tx1"/>
              </a:solidFill>
            </a:rPr>
            <a:t>Внеплановой проверки</a:t>
          </a:r>
          <a:endParaRPr lang="ru-RU" sz="2000" dirty="0">
            <a:solidFill>
              <a:schemeClr val="tx1"/>
            </a:solidFill>
          </a:endParaRPr>
        </a:p>
      </dgm:t>
    </dgm:pt>
    <dgm:pt modelId="{08E4E265-4D9E-479B-B920-030BCCE1140A}" type="parTrans" cxnId="{FEBA9F16-CC75-464B-A595-67BB116708E4}">
      <dgm:prSet/>
      <dgm:spPr/>
      <dgm:t>
        <a:bodyPr/>
        <a:lstStyle/>
        <a:p>
          <a:endParaRPr lang="ru-RU"/>
        </a:p>
      </dgm:t>
    </dgm:pt>
    <dgm:pt modelId="{ABA4EC2D-2B17-464E-846B-8341276A8622}" type="sibTrans" cxnId="{FEBA9F16-CC75-464B-A595-67BB116708E4}">
      <dgm:prSet/>
      <dgm:spPr/>
      <dgm:t>
        <a:bodyPr/>
        <a:lstStyle/>
        <a:p>
          <a:endParaRPr lang="ru-RU"/>
        </a:p>
      </dgm:t>
    </dgm:pt>
    <dgm:pt modelId="{2A5386BD-0CC3-453E-8F01-D8118837FDA6}">
      <dgm:prSet/>
      <dgm:spPr/>
      <dgm:t>
        <a:bodyPr/>
        <a:lstStyle/>
        <a:p>
          <a:endParaRPr lang="ru-RU" dirty="0"/>
        </a:p>
      </dgm:t>
    </dgm:pt>
    <dgm:pt modelId="{1F433C66-EA3A-43DB-840C-2B434C3B75AB}" type="parTrans" cxnId="{50B552CF-AC59-40CC-898D-14832130D177}">
      <dgm:prSet/>
      <dgm:spPr/>
      <dgm:t>
        <a:bodyPr/>
        <a:lstStyle/>
        <a:p>
          <a:endParaRPr lang="ru-RU"/>
        </a:p>
      </dgm:t>
    </dgm:pt>
    <dgm:pt modelId="{B2E7FC72-EE3A-4A49-9281-867880BFD359}" type="sibTrans" cxnId="{50B552CF-AC59-40CC-898D-14832130D177}">
      <dgm:prSet/>
      <dgm:spPr/>
      <dgm:t>
        <a:bodyPr/>
        <a:lstStyle/>
        <a:p>
          <a:endParaRPr lang="ru-RU"/>
        </a:p>
      </dgm:t>
    </dgm:pt>
    <dgm:pt modelId="{D3255ECE-BDC2-4C63-A895-29E5129020E1}">
      <dgm:prSet/>
      <dgm:spPr/>
      <dgm:t>
        <a:bodyPr/>
        <a:lstStyle/>
        <a:p>
          <a:r>
            <a:rPr lang="ru-RU" dirty="0" smtClean="0"/>
            <a:t>Документарной</a:t>
          </a:r>
          <a:endParaRPr lang="ru-RU" dirty="0"/>
        </a:p>
      </dgm:t>
    </dgm:pt>
    <dgm:pt modelId="{9C10465E-8059-4E72-9F26-F1AC914020A4}" type="parTrans" cxnId="{3457A2D9-FD51-478A-849D-063B989F5143}">
      <dgm:prSet/>
      <dgm:spPr/>
      <dgm:t>
        <a:bodyPr/>
        <a:lstStyle/>
        <a:p>
          <a:endParaRPr lang="ru-RU"/>
        </a:p>
      </dgm:t>
    </dgm:pt>
    <dgm:pt modelId="{AA5ABE99-32C3-4261-A368-0EE4D1D9385A}" type="sibTrans" cxnId="{3457A2D9-FD51-478A-849D-063B989F5143}">
      <dgm:prSet/>
      <dgm:spPr/>
      <dgm:t>
        <a:bodyPr/>
        <a:lstStyle/>
        <a:p>
          <a:endParaRPr lang="ru-RU"/>
        </a:p>
      </dgm:t>
    </dgm:pt>
    <dgm:pt modelId="{C74848F5-107A-4271-B9C5-8716E300C15D}">
      <dgm:prSet/>
      <dgm:spPr/>
      <dgm:t>
        <a:bodyPr/>
        <a:lstStyle/>
        <a:p>
          <a:r>
            <a:rPr lang="ru-RU" dirty="0" smtClean="0"/>
            <a:t>Выездной</a:t>
          </a:r>
          <a:endParaRPr lang="ru-RU" dirty="0"/>
        </a:p>
      </dgm:t>
    </dgm:pt>
    <dgm:pt modelId="{F0191167-41AD-496E-98F3-CDC7FBD9488C}" type="parTrans" cxnId="{B6DCCDEE-89B5-4ED5-9A54-CD91C629F2E9}">
      <dgm:prSet/>
      <dgm:spPr/>
      <dgm:t>
        <a:bodyPr/>
        <a:lstStyle/>
        <a:p>
          <a:endParaRPr lang="ru-RU"/>
        </a:p>
      </dgm:t>
    </dgm:pt>
    <dgm:pt modelId="{3A0E1A0E-60C6-44FD-8DC9-3CF4A86F5EF9}" type="sibTrans" cxnId="{B6DCCDEE-89B5-4ED5-9A54-CD91C629F2E9}">
      <dgm:prSet/>
      <dgm:spPr/>
      <dgm:t>
        <a:bodyPr/>
        <a:lstStyle/>
        <a:p>
          <a:endParaRPr lang="ru-RU"/>
        </a:p>
      </dgm:t>
    </dgm:pt>
    <dgm:pt modelId="{424CD4D2-9598-4416-9449-233B90FC39D8}" type="pres">
      <dgm:prSet presAssocID="{60A52074-9801-4B31-AAFE-D70A4896A9FD}" presName="linearFlow" presStyleCnt="0">
        <dgm:presLayoutVars>
          <dgm:dir/>
          <dgm:animLvl val="lvl"/>
          <dgm:resizeHandles val="exact"/>
        </dgm:presLayoutVars>
      </dgm:prSet>
      <dgm:spPr/>
      <dgm:t>
        <a:bodyPr/>
        <a:lstStyle/>
        <a:p>
          <a:endParaRPr lang="ru-RU"/>
        </a:p>
      </dgm:t>
    </dgm:pt>
    <dgm:pt modelId="{E7532E9D-D914-482C-8A64-64790356568F}" type="pres">
      <dgm:prSet presAssocID="{8D8413B9-31DC-497D-AFE1-FEC35854E522}" presName="composite" presStyleCnt="0"/>
      <dgm:spPr/>
    </dgm:pt>
    <dgm:pt modelId="{F80BC0FA-A1B4-4E18-AF9D-425DBBDD3055}" type="pres">
      <dgm:prSet presAssocID="{8D8413B9-31DC-497D-AFE1-FEC35854E522}" presName="parentText" presStyleLbl="alignNode1" presStyleIdx="0" presStyleCnt="1">
        <dgm:presLayoutVars>
          <dgm:chMax val="1"/>
          <dgm:bulletEnabled val="1"/>
        </dgm:presLayoutVars>
      </dgm:prSet>
      <dgm:spPr/>
      <dgm:t>
        <a:bodyPr/>
        <a:lstStyle/>
        <a:p>
          <a:endParaRPr lang="ru-RU"/>
        </a:p>
      </dgm:t>
    </dgm:pt>
    <dgm:pt modelId="{3E77FE62-0F10-4868-BDDA-2DE46C13A0CB}" type="pres">
      <dgm:prSet presAssocID="{8D8413B9-31DC-497D-AFE1-FEC35854E522}" presName="descendantText" presStyleLbl="alignAcc1" presStyleIdx="0" presStyleCnt="1" custScaleY="45438">
        <dgm:presLayoutVars>
          <dgm:bulletEnabled val="1"/>
        </dgm:presLayoutVars>
      </dgm:prSet>
      <dgm:spPr/>
      <dgm:t>
        <a:bodyPr/>
        <a:lstStyle/>
        <a:p>
          <a:endParaRPr lang="ru-RU"/>
        </a:p>
      </dgm:t>
    </dgm:pt>
  </dgm:ptLst>
  <dgm:cxnLst>
    <dgm:cxn modelId="{B6DCCDEE-89B5-4ED5-9A54-CD91C629F2E9}" srcId="{8D8413B9-31DC-497D-AFE1-FEC35854E522}" destId="{C74848F5-107A-4271-B9C5-8716E300C15D}" srcOrd="2" destOrd="0" parTransId="{F0191167-41AD-496E-98F3-CDC7FBD9488C}" sibTransId="{3A0E1A0E-60C6-44FD-8DC9-3CF4A86F5EF9}"/>
    <dgm:cxn modelId="{66A194F8-C237-48C4-8A73-234B7E28CE13}" type="presOf" srcId="{2A5386BD-0CC3-453E-8F01-D8118837FDA6}" destId="{3E77FE62-0F10-4868-BDDA-2DE46C13A0CB}" srcOrd="0" destOrd="0" presId="urn:microsoft.com/office/officeart/2005/8/layout/chevron2"/>
    <dgm:cxn modelId="{50B552CF-AC59-40CC-898D-14832130D177}" srcId="{8D8413B9-31DC-497D-AFE1-FEC35854E522}" destId="{2A5386BD-0CC3-453E-8F01-D8118837FDA6}" srcOrd="0" destOrd="0" parTransId="{1F433C66-EA3A-43DB-840C-2B434C3B75AB}" sibTransId="{B2E7FC72-EE3A-4A49-9281-867880BFD359}"/>
    <dgm:cxn modelId="{F936B67D-84F7-42B7-A99B-0065BA5BC43B}" type="presOf" srcId="{8D8413B9-31DC-497D-AFE1-FEC35854E522}" destId="{F80BC0FA-A1B4-4E18-AF9D-425DBBDD3055}" srcOrd="0" destOrd="0" presId="urn:microsoft.com/office/officeart/2005/8/layout/chevron2"/>
    <dgm:cxn modelId="{3457A2D9-FD51-478A-849D-063B989F5143}" srcId="{8D8413B9-31DC-497D-AFE1-FEC35854E522}" destId="{D3255ECE-BDC2-4C63-A895-29E5129020E1}" srcOrd="1" destOrd="0" parTransId="{9C10465E-8059-4E72-9F26-F1AC914020A4}" sibTransId="{AA5ABE99-32C3-4261-A368-0EE4D1D9385A}"/>
    <dgm:cxn modelId="{91047CDA-646A-4992-B399-1BA3C2EA50DB}" type="presOf" srcId="{C74848F5-107A-4271-B9C5-8716E300C15D}" destId="{3E77FE62-0F10-4868-BDDA-2DE46C13A0CB}" srcOrd="0" destOrd="2" presId="urn:microsoft.com/office/officeart/2005/8/layout/chevron2"/>
    <dgm:cxn modelId="{A86D0D75-5A44-49A4-BDD5-A1149FFD1E65}" type="presOf" srcId="{D3255ECE-BDC2-4C63-A895-29E5129020E1}" destId="{3E77FE62-0F10-4868-BDDA-2DE46C13A0CB}" srcOrd="0" destOrd="1" presId="urn:microsoft.com/office/officeart/2005/8/layout/chevron2"/>
    <dgm:cxn modelId="{33E070A9-9763-47D2-8B74-7C9140DFC0DF}" type="presOf" srcId="{60A52074-9801-4B31-AAFE-D70A4896A9FD}" destId="{424CD4D2-9598-4416-9449-233B90FC39D8}" srcOrd="0" destOrd="0" presId="urn:microsoft.com/office/officeart/2005/8/layout/chevron2"/>
    <dgm:cxn modelId="{FEBA9F16-CC75-464B-A595-67BB116708E4}" srcId="{60A52074-9801-4B31-AAFE-D70A4896A9FD}" destId="{8D8413B9-31DC-497D-AFE1-FEC35854E522}" srcOrd="0" destOrd="0" parTransId="{08E4E265-4D9E-479B-B920-030BCCE1140A}" sibTransId="{ABA4EC2D-2B17-464E-846B-8341276A8622}"/>
    <dgm:cxn modelId="{F961BB86-04F0-42E4-B951-2D54663A74D5}" type="presParOf" srcId="{424CD4D2-9598-4416-9449-233B90FC39D8}" destId="{E7532E9D-D914-482C-8A64-64790356568F}" srcOrd="0" destOrd="0" presId="urn:microsoft.com/office/officeart/2005/8/layout/chevron2"/>
    <dgm:cxn modelId="{B6BE6FF8-E5CD-477B-AB30-3BD4D6D9F18A}" type="presParOf" srcId="{E7532E9D-D914-482C-8A64-64790356568F}" destId="{F80BC0FA-A1B4-4E18-AF9D-425DBBDD3055}" srcOrd="0" destOrd="0" presId="urn:microsoft.com/office/officeart/2005/8/layout/chevron2"/>
    <dgm:cxn modelId="{87B58C3C-D91A-4CD1-8A09-DFFE92C4A14F}" type="presParOf" srcId="{E7532E9D-D914-482C-8A64-64790356568F}" destId="{3E77FE62-0F10-4868-BDDA-2DE46C13A0C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849A75-C65D-46E6-B5BE-59D253C2A218}" type="doc">
      <dgm:prSet loTypeId="urn:microsoft.com/office/officeart/2005/8/layout/hProcess9" loCatId="process" qsTypeId="urn:microsoft.com/office/officeart/2005/8/quickstyle/simple1" qsCatId="simple" csTypeId="urn:microsoft.com/office/officeart/2005/8/colors/accent1_2" csCatId="accent1" phldr="1"/>
      <dgm:spPr/>
    </dgm:pt>
    <dgm:pt modelId="{A4A442AE-5263-41CC-B51A-D4374300AD46}">
      <dgm:prSet phldrT="[Текст]"/>
      <dgm:spPr/>
      <dgm:t>
        <a:bodyPr/>
        <a:lstStyle/>
        <a:p>
          <a:r>
            <a:rPr lang="ru-RU" dirty="0" smtClean="0">
              <a:solidFill>
                <a:schemeClr val="tx1"/>
              </a:solidFill>
            </a:rPr>
            <a:t>Распоряжение (приказ) контрольного органа о проведении </a:t>
          </a:r>
          <a:r>
            <a:rPr lang="ru-RU" dirty="0" smtClean="0">
              <a:solidFill>
                <a:schemeClr val="tx1"/>
              </a:solidFill>
            </a:rPr>
            <a:t>проверки</a:t>
          </a:r>
          <a:r>
            <a:rPr lang="en-US" dirty="0" smtClean="0">
              <a:solidFill>
                <a:schemeClr val="tx1"/>
              </a:solidFill>
            </a:rPr>
            <a:t>:</a:t>
          </a:r>
        </a:p>
        <a:p>
          <a:r>
            <a:rPr lang="en-US" dirty="0" smtClean="0">
              <a:solidFill>
                <a:schemeClr val="tx1"/>
              </a:solidFill>
            </a:rPr>
            <a:t>- </a:t>
          </a:r>
          <a:r>
            <a:rPr lang="ru-RU" dirty="0" smtClean="0">
              <a:solidFill>
                <a:schemeClr val="tx1"/>
              </a:solidFill>
            </a:rPr>
            <a:t>Наименование контрольного органа</a:t>
          </a:r>
        </a:p>
        <a:p>
          <a:r>
            <a:rPr lang="ru-RU" dirty="0" smtClean="0">
              <a:solidFill>
                <a:schemeClr val="tx1"/>
              </a:solidFill>
            </a:rPr>
            <a:t>- ФИО должностных лиц проводящих проверку</a:t>
          </a:r>
        </a:p>
        <a:p>
          <a:r>
            <a:rPr lang="ru-RU" dirty="0" smtClean="0">
              <a:solidFill>
                <a:schemeClr val="tx1"/>
              </a:solidFill>
            </a:rPr>
            <a:t>- Полное наименование подведомственной организации </a:t>
          </a:r>
        </a:p>
        <a:p>
          <a:r>
            <a:rPr lang="ru-RU" dirty="0" smtClean="0">
              <a:solidFill>
                <a:schemeClr val="tx1"/>
              </a:solidFill>
            </a:rPr>
            <a:t>– Основание проведения проверки</a:t>
          </a:r>
        </a:p>
        <a:p>
          <a:r>
            <a:rPr lang="ru-RU" dirty="0" smtClean="0">
              <a:solidFill>
                <a:schemeClr val="tx1"/>
              </a:solidFill>
            </a:rPr>
            <a:t>- Цель проведения проверки</a:t>
          </a:r>
          <a:endParaRPr lang="en-US" dirty="0" smtClean="0">
            <a:solidFill>
              <a:schemeClr val="tx1"/>
            </a:solidFill>
          </a:endParaRPr>
        </a:p>
        <a:p>
          <a:r>
            <a:rPr lang="ru-RU" dirty="0" smtClean="0">
              <a:solidFill>
                <a:schemeClr val="tx1"/>
              </a:solidFill>
            </a:rPr>
            <a:t>- Дата начала и окончания проведения проверки </a:t>
          </a:r>
        </a:p>
        <a:p>
          <a:r>
            <a:rPr lang="ru-RU" dirty="0" smtClean="0">
              <a:solidFill>
                <a:schemeClr val="tx1"/>
              </a:solidFill>
            </a:rPr>
            <a:t>- Перечень мероприятий во ведомственному контролю</a:t>
          </a:r>
        </a:p>
        <a:p>
          <a:r>
            <a:rPr lang="ru-RU" dirty="0" smtClean="0">
              <a:solidFill>
                <a:schemeClr val="tx1"/>
              </a:solidFill>
            </a:rPr>
            <a:t>- Перечень документов, представление которых необходимо</a:t>
          </a:r>
        </a:p>
        <a:p>
          <a:endParaRPr lang="ru-RU" dirty="0" smtClean="0">
            <a:solidFill>
              <a:schemeClr val="tx1"/>
            </a:solidFill>
          </a:endParaRPr>
        </a:p>
        <a:p>
          <a:endParaRPr lang="ru-RU" dirty="0">
            <a:solidFill>
              <a:schemeClr val="tx1"/>
            </a:solidFill>
          </a:endParaRPr>
        </a:p>
      </dgm:t>
    </dgm:pt>
    <dgm:pt modelId="{77537F24-040B-4EB2-8742-A4C916B40DBE}" type="parTrans" cxnId="{2203B17C-0E33-4234-AC3A-7C68670D2BE0}">
      <dgm:prSet/>
      <dgm:spPr/>
      <dgm:t>
        <a:bodyPr/>
        <a:lstStyle/>
        <a:p>
          <a:endParaRPr lang="ru-RU"/>
        </a:p>
      </dgm:t>
    </dgm:pt>
    <dgm:pt modelId="{8733DE4C-A03F-4EC5-9866-1CD655117CE6}" type="sibTrans" cxnId="{2203B17C-0E33-4234-AC3A-7C68670D2BE0}">
      <dgm:prSet/>
      <dgm:spPr/>
      <dgm:t>
        <a:bodyPr/>
        <a:lstStyle/>
        <a:p>
          <a:endParaRPr lang="ru-RU"/>
        </a:p>
      </dgm:t>
    </dgm:pt>
    <dgm:pt modelId="{6376E190-B388-4EF0-909A-0530BC689430}">
      <dgm:prSet phldrT="[Текст]"/>
      <dgm:spPr/>
      <dgm:t>
        <a:bodyPr/>
        <a:lstStyle/>
        <a:p>
          <a:r>
            <a:rPr lang="ru-RU" b="0" dirty="0" smtClean="0">
              <a:solidFill>
                <a:schemeClr val="tx1"/>
              </a:solidFill>
            </a:rPr>
            <a:t>Срок проведения проверки </a:t>
          </a:r>
          <a:r>
            <a:rPr lang="ru-RU" b="0" dirty="0" smtClean="0">
              <a:solidFill>
                <a:schemeClr val="tx1"/>
              </a:solidFill>
            </a:rPr>
            <a:t/>
          </a:r>
          <a:br>
            <a:rPr lang="ru-RU" b="0" dirty="0" smtClean="0">
              <a:solidFill>
                <a:schemeClr val="tx1"/>
              </a:solidFill>
            </a:rPr>
          </a:br>
          <a:r>
            <a:rPr lang="ru-RU" b="0" dirty="0" smtClean="0">
              <a:solidFill>
                <a:schemeClr val="tx1"/>
              </a:solidFill>
            </a:rPr>
            <a:t>не </a:t>
          </a:r>
          <a:r>
            <a:rPr lang="ru-RU" b="0" dirty="0" smtClean="0">
              <a:solidFill>
                <a:schemeClr val="tx1"/>
              </a:solidFill>
            </a:rPr>
            <a:t>может превышать двадцати рабочих дней</a:t>
          </a:r>
          <a:endParaRPr lang="ru-RU" dirty="0">
            <a:solidFill>
              <a:schemeClr val="tx1"/>
            </a:solidFill>
          </a:endParaRPr>
        </a:p>
      </dgm:t>
    </dgm:pt>
    <dgm:pt modelId="{7CEF0576-9A1C-4986-9B2D-41C8B7D8E24A}" type="parTrans" cxnId="{1DE198C4-E836-4DFA-887C-4DDFE41B0BF8}">
      <dgm:prSet/>
      <dgm:spPr/>
      <dgm:t>
        <a:bodyPr/>
        <a:lstStyle/>
        <a:p>
          <a:endParaRPr lang="ru-RU"/>
        </a:p>
      </dgm:t>
    </dgm:pt>
    <dgm:pt modelId="{41341FFA-C113-452B-A61D-8ECE60703BEB}" type="sibTrans" cxnId="{1DE198C4-E836-4DFA-887C-4DDFE41B0BF8}">
      <dgm:prSet/>
      <dgm:spPr/>
      <dgm:t>
        <a:bodyPr/>
        <a:lstStyle/>
        <a:p>
          <a:endParaRPr lang="ru-RU"/>
        </a:p>
      </dgm:t>
    </dgm:pt>
    <dgm:pt modelId="{160493E7-8B34-4516-8EB7-B2908834F8E6}">
      <dgm:prSet phldrT="[Текст]"/>
      <dgm:spPr/>
      <dgm:t>
        <a:bodyPr/>
        <a:lstStyle/>
        <a:p>
          <a:r>
            <a:rPr lang="ru-RU" dirty="0" smtClean="0">
              <a:solidFill>
                <a:schemeClr val="tx1"/>
              </a:solidFill>
            </a:rPr>
            <a:t>Акт проверки </a:t>
          </a:r>
          <a:endParaRPr lang="ru-RU" dirty="0">
            <a:solidFill>
              <a:schemeClr val="tx1"/>
            </a:solidFill>
          </a:endParaRPr>
        </a:p>
      </dgm:t>
    </dgm:pt>
    <dgm:pt modelId="{EFAA0FE2-8705-4433-94AF-4495DEAC6503}" type="parTrans" cxnId="{173A423E-8935-4E5D-BA27-7C8F016C6A09}">
      <dgm:prSet/>
      <dgm:spPr/>
      <dgm:t>
        <a:bodyPr/>
        <a:lstStyle/>
        <a:p>
          <a:endParaRPr lang="ru-RU"/>
        </a:p>
      </dgm:t>
    </dgm:pt>
    <dgm:pt modelId="{75466F43-B7AC-43EF-B23C-C15270053BA4}" type="sibTrans" cxnId="{173A423E-8935-4E5D-BA27-7C8F016C6A09}">
      <dgm:prSet/>
      <dgm:spPr/>
      <dgm:t>
        <a:bodyPr/>
        <a:lstStyle/>
        <a:p>
          <a:endParaRPr lang="ru-RU"/>
        </a:p>
      </dgm:t>
    </dgm:pt>
    <dgm:pt modelId="{7AB641EB-A0EB-4AEF-B29D-571209F1388A}" type="pres">
      <dgm:prSet presAssocID="{AD849A75-C65D-46E6-B5BE-59D253C2A218}" presName="CompostProcess" presStyleCnt="0">
        <dgm:presLayoutVars>
          <dgm:dir/>
          <dgm:resizeHandles val="exact"/>
        </dgm:presLayoutVars>
      </dgm:prSet>
      <dgm:spPr/>
    </dgm:pt>
    <dgm:pt modelId="{51A3B05C-F1C1-4385-BA9F-7A7C2529D3B1}" type="pres">
      <dgm:prSet presAssocID="{AD849A75-C65D-46E6-B5BE-59D253C2A218}" presName="arrow" presStyleLbl="bgShp" presStyleIdx="0" presStyleCnt="1"/>
      <dgm:spPr/>
    </dgm:pt>
    <dgm:pt modelId="{2663A7E6-F043-406A-A0C8-C3FC2ACAFF9C}" type="pres">
      <dgm:prSet presAssocID="{AD849A75-C65D-46E6-B5BE-59D253C2A218}" presName="linearProcess" presStyleCnt="0"/>
      <dgm:spPr/>
    </dgm:pt>
    <dgm:pt modelId="{94046F7C-5B64-43B3-A67A-2F86BA37D793}" type="pres">
      <dgm:prSet presAssocID="{A4A442AE-5263-41CC-B51A-D4374300AD46}" presName="textNode" presStyleLbl="node1" presStyleIdx="0" presStyleCnt="3" custScaleY="247851" custLinFactNeighborX="22789" custLinFactNeighborY="2349">
        <dgm:presLayoutVars>
          <dgm:bulletEnabled val="1"/>
        </dgm:presLayoutVars>
      </dgm:prSet>
      <dgm:spPr/>
      <dgm:t>
        <a:bodyPr/>
        <a:lstStyle/>
        <a:p>
          <a:endParaRPr lang="ru-RU"/>
        </a:p>
      </dgm:t>
    </dgm:pt>
    <dgm:pt modelId="{A0FD424E-7088-403A-9E8A-0EC0A42164C1}" type="pres">
      <dgm:prSet presAssocID="{8733DE4C-A03F-4EC5-9866-1CD655117CE6}" presName="sibTrans" presStyleCnt="0"/>
      <dgm:spPr/>
    </dgm:pt>
    <dgm:pt modelId="{CF571A07-AE29-4CFA-8AA8-15A8F7CD5A2B}" type="pres">
      <dgm:prSet presAssocID="{6376E190-B388-4EF0-909A-0530BC689430}" presName="textNode" presStyleLbl="node1" presStyleIdx="1" presStyleCnt="3" custScaleY="187945" custLinFactNeighborX="-68365" custLinFactNeighborY="4111">
        <dgm:presLayoutVars>
          <dgm:bulletEnabled val="1"/>
        </dgm:presLayoutVars>
      </dgm:prSet>
      <dgm:spPr/>
      <dgm:t>
        <a:bodyPr/>
        <a:lstStyle/>
        <a:p>
          <a:endParaRPr lang="ru-RU"/>
        </a:p>
      </dgm:t>
    </dgm:pt>
    <dgm:pt modelId="{1360D89E-794C-47D7-B0FB-069DA13047DC}" type="pres">
      <dgm:prSet presAssocID="{41341FFA-C113-452B-A61D-8ECE60703BEB}" presName="sibTrans" presStyleCnt="0"/>
      <dgm:spPr/>
    </dgm:pt>
    <dgm:pt modelId="{A98C5B95-5346-40B7-9E1C-3CE756223604}" type="pres">
      <dgm:prSet presAssocID="{160493E7-8B34-4516-8EB7-B2908834F8E6}" presName="textNode" presStyleLbl="node1" presStyleIdx="2" presStyleCnt="3">
        <dgm:presLayoutVars>
          <dgm:bulletEnabled val="1"/>
        </dgm:presLayoutVars>
      </dgm:prSet>
      <dgm:spPr/>
      <dgm:t>
        <a:bodyPr/>
        <a:lstStyle/>
        <a:p>
          <a:endParaRPr lang="ru-RU"/>
        </a:p>
      </dgm:t>
    </dgm:pt>
  </dgm:ptLst>
  <dgm:cxnLst>
    <dgm:cxn modelId="{6F08890E-F873-4353-807E-67A75058A67B}" type="presOf" srcId="{6376E190-B388-4EF0-909A-0530BC689430}" destId="{CF571A07-AE29-4CFA-8AA8-15A8F7CD5A2B}" srcOrd="0" destOrd="0" presId="urn:microsoft.com/office/officeart/2005/8/layout/hProcess9"/>
    <dgm:cxn modelId="{8F33ECD8-A25D-4B36-9F67-EE90356FF075}" type="presOf" srcId="{A4A442AE-5263-41CC-B51A-D4374300AD46}" destId="{94046F7C-5B64-43B3-A67A-2F86BA37D793}" srcOrd="0" destOrd="0" presId="urn:microsoft.com/office/officeart/2005/8/layout/hProcess9"/>
    <dgm:cxn modelId="{1DE198C4-E836-4DFA-887C-4DDFE41B0BF8}" srcId="{AD849A75-C65D-46E6-B5BE-59D253C2A218}" destId="{6376E190-B388-4EF0-909A-0530BC689430}" srcOrd="1" destOrd="0" parTransId="{7CEF0576-9A1C-4986-9B2D-41C8B7D8E24A}" sibTransId="{41341FFA-C113-452B-A61D-8ECE60703BEB}"/>
    <dgm:cxn modelId="{173A423E-8935-4E5D-BA27-7C8F016C6A09}" srcId="{AD849A75-C65D-46E6-B5BE-59D253C2A218}" destId="{160493E7-8B34-4516-8EB7-B2908834F8E6}" srcOrd="2" destOrd="0" parTransId="{EFAA0FE2-8705-4433-94AF-4495DEAC6503}" sibTransId="{75466F43-B7AC-43EF-B23C-C15270053BA4}"/>
    <dgm:cxn modelId="{B2A28BEE-CF75-442C-81D8-6465CAD8CDB1}" type="presOf" srcId="{AD849A75-C65D-46E6-B5BE-59D253C2A218}" destId="{7AB641EB-A0EB-4AEF-B29D-571209F1388A}" srcOrd="0" destOrd="0" presId="urn:microsoft.com/office/officeart/2005/8/layout/hProcess9"/>
    <dgm:cxn modelId="{2203B17C-0E33-4234-AC3A-7C68670D2BE0}" srcId="{AD849A75-C65D-46E6-B5BE-59D253C2A218}" destId="{A4A442AE-5263-41CC-B51A-D4374300AD46}" srcOrd="0" destOrd="0" parTransId="{77537F24-040B-4EB2-8742-A4C916B40DBE}" sibTransId="{8733DE4C-A03F-4EC5-9866-1CD655117CE6}"/>
    <dgm:cxn modelId="{1AED49B5-BE1C-4CB0-87A4-573E34F0B487}" type="presOf" srcId="{160493E7-8B34-4516-8EB7-B2908834F8E6}" destId="{A98C5B95-5346-40B7-9E1C-3CE756223604}" srcOrd="0" destOrd="0" presId="urn:microsoft.com/office/officeart/2005/8/layout/hProcess9"/>
    <dgm:cxn modelId="{B72D25DD-0D31-4AC1-8C2F-96F1A47F716A}" type="presParOf" srcId="{7AB641EB-A0EB-4AEF-B29D-571209F1388A}" destId="{51A3B05C-F1C1-4385-BA9F-7A7C2529D3B1}" srcOrd="0" destOrd="0" presId="urn:microsoft.com/office/officeart/2005/8/layout/hProcess9"/>
    <dgm:cxn modelId="{172DA35F-8EAE-4D56-B958-0A9F5164D3B1}" type="presParOf" srcId="{7AB641EB-A0EB-4AEF-B29D-571209F1388A}" destId="{2663A7E6-F043-406A-A0C8-C3FC2ACAFF9C}" srcOrd="1" destOrd="0" presId="urn:microsoft.com/office/officeart/2005/8/layout/hProcess9"/>
    <dgm:cxn modelId="{CDBC5E9B-10D7-406E-8C95-EF1A1F2ACCEC}" type="presParOf" srcId="{2663A7E6-F043-406A-A0C8-C3FC2ACAFF9C}" destId="{94046F7C-5B64-43B3-A67A-2F86BA37D793}" srcOrd="0" destOrd="0" presId="urn:microsoft.com/office/officeart/2005/8/layout/hProcess9"/>
    <dgm:cxn modelId="{0DEE1ADD-D728-4A72-8955-5C883B2E52A8}" type="presParOf" srcId="{2663A7E6-F043-406A-A0C8-C3FC2ACAFF9C}" destId="{A0FD424E-7088-403A-9E8A-0EC0A42164C1}" srcOrd="1" destOrd="0" presId="urn:microsoft.com/office/officeart/2005/8/layout/hProcess9"/>
    <dgm:cxn modelId="{81500A29-4F27-4A2C-9DC0-9582F6946A2A}" type="presParOf" srcId="{2663A7E6-F043-406A-A0C8-C3FC2ACAFF9C}" destId="{CF571A07-AE29-4CFA-8AA8-15A8F7CD5A2B}" srcOrd="2" destOrd="0" presId="urn:microsoft.com/office/officeart/2005/8/layout/hProcess9"/>
    <dgm:cxn modelId="{C73281AC-BE2B-4D44-A04B-AD2AB44D83B4}" type="presParOf" srcId="{2663A7E6-F043-406A-A0C8-C3FC2ACAFF9C}" destId="{1360D89E-794C-47D7-B0FB-069DA13047DC}" srcOrd="3" destOrd="0" presId="urn:microsoft.com/office/officeart/2005/8/layout/hProcess9"/>
    <dgm:cxn modelId="{353D6161-807E-469E-BF6E-880F00F5F3F1}" type="presParOf" srcId="{2663A7E6-F043-406A-A0C8-C3FC2ACAFF9C}" destId="{A98C5B95-5346-40B7-9E1C-3CE75622360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DE2761-F37F-4CD7-A389-F8FECCFF3A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8850235-9F4C-404C-A804-5548F07EBA3D}">
      <dgm:prSet phldrT="[Текст]"/>
      <dgm:spPr/>
      <dgm:t>
        <a:bodyPr/>
        <a:lstStyle/>
        <a:p>
          <a:r>
            <a:rPr lang="ru-RU" dirty="0" smtClean="0">
              <a:solidFill>
                <a:schemeClr val="tx1"/>
              </a:solidFill>
            </a:rPr>
            <a:t>1</a:t>
          </a:r>
          <a:endParaRPr lang="ru-RU" dirty="0">
            <a:solidFill>
              <a:schemeClr val="tx1"/>
            </a:solidFill>
          </a:endParaRPr>
        </a:p>
      </dgm:t>
    </dgm:pt>
    <dgm:pt modelId="{ABA339D3-A2A3-4085-9765-240F08C6C518}" type="parTrans" cxnId="{AFDA9869-3D1A-4FFB-AA88-CC04C3B4B62D}">
      <dgm:prSet/>
      <dgm:spPr/>
      <dgm:t>
        <a:bodyPr/>
        <a:lstStyle/>
        <a:p>
          <a:endParaRPr lang="ru-RU"/>
        </a:p>
      </dgm:t>
    </dgm:pt>
    <dgm:pt modelId="{5C89251F-0CCD-4FAF-8461-6A85AB1F6FFE}" type="sibTrans" cxnId="{AFDA9869-3D1A-4FFB-AA88-CC04C3B4B62D}">
      <dgm:prSet/>
      <dgm:spPr/>
      <dgm:t>
        <a:bodyPr/>
        <a:lstStyle/>
        <a:p>
          <a:endParaRPr lang="ru-RU"/>
        </a:p>
      </dgm:t>
    </dgm:pt>
    <dgm:pt modelId="{8E6E5F87-AACE-4896-BBEE-90374ADEDA21}">
      <dgm:prSet phldrT="[Текст]" custT="1"/>
      <dgm:spPr/>
      <dgm:t>
        <a:bodyPr/>
        <a:lstStyle/>
        <a:p>
          <a:r>
            <a:rPr lang="ru-RU" sz="1600" dirty="0" smtClean="0">
              <a:solidFill>
                <a:schemeClr val="accent6">
                  <a:lumMod val="75000"/>
                </a:schemeClr>
              </a:solidFill>
            </a:rPr>
            <a:t>Руководитель подведомственной организации обязан устранить нарушения трудового законодательства, выявленные при проведении проверки, в срок, указанный в акте проверки</a:t>
          </a:r>
          <a:endParaRPr lang="ru-RU" sz="1600" dirty="0">
            <a:solidFill>
              <a:schemeClr val="accent6">
                <a:lumMod val="75000"/>
              </a:schemeClr>
            </a:solidFill>
          </a:endParaRPr>
        </a:p>
      </dgm:t>
    </dgm:pt>
    <dgm:pt modelId="{D632A9A5-4FEE-4217-B087-CB3F1BE6F29A}" type="parTrans" cxnId="{2C15DEF7-996A-4E19-8540-C2800FA3221C}">
      <dgm:prSet/>
      <dgm:spPr/>
      <dgm:t>
        <a:bodyPr/>
        <a:lstStyle/>
        <a:p>
          <a:endParaRPr lang="ru-RU"/>
        </a:p>
      </dgm:t>
    </dgm:pt>
    <dgm:pt modelId="{5D633A5E-964B-4D02-B13B-92CC28A3957A}" type="sibTrans" cxnId="{2C15DEF7-996A-4E19-8540-C2800FA3221C}">
      <dgm:prSet/>
      <dgm:spPr/>
      <dgm:t>
        <a:bodyPr/>
        <a:lstStyle/>
        <a:p>
          <a:endParaRPr lang="ru-RU"/>
        </a:p>
      </dgm:t>
    </dgm:pt>
    <dgm:pt modelId="{E7B438A9-DE01-485D-A23D-323AB66A2A51}">
      <dgm:prSet phldrT="[Текст]"/>
      <dgm:spPr/>
      <dgm:t>
        <a:bodyPr/>
        <a:lstStyle/>
        <a:p>
          <a:r>
            <a:rPr lang="ru-RU" dirty="0" smtClean="0">
              <a:solidFill>
                <a:schemeClr val="tx1"/>
              </a:solidFill>
            </a:rPr>
            <a:t>2</a:t>
          </a:r>
          <a:endParaRPr lang="ru-RU" dirty="0">
            <a:solidFill>
              <a:schemeClr val="tx1"/>
            </a:solidFill>
          </a:endParaRPr>
        </a:p>
      </dgm:t>
    </dgm:pt>
    <dgm:pt modelId="{9F40BF52-40C0-4405-9AC1-7D7AF0750F62}" type="parTrans" cxnId="{A19F51F2-3C3D-4470-A4F6-1ABD070DEAD8}">
      <dgm:prSet/>
      <dgm:spPr/>
      <dgm:t>
        <a:bodyPr/>
        <a:lstStyle/>
        <a:p>
          <a:endParaRPr lang="ru-RU"/>
        </a:p>
      </dgm:t>
    </dgm:pt>
    <dgm:pt modelId="{BBA7A904-9097-4254-9792-003EDC5F0D14}" type="sibTrans" cxnId="{A19F51F2-3C3D-4470-A4F6-1ABD070DEAD8}">
      <dgm:prSet/>
      <dgm:spPr/>
      <dgm:t>
        <a:bodyPr/>
        <a:lstStyle/>
        <a:p>
          <a:endParaRPr lang="ru-RU"/>
        </a:p>
      </dgm:t>
    </dgm:pt>
    <dgm:pt modelId="{DBB1A145-30C8-479C-810F-D36891CAB9B1}">
      <dgm:prSet phldrT="[Текст]"/>
      <dgm:spPr/>
      <dgm:t>
        <a:bodyPr/>
        <a:lstStyle/>
        <a:p>
          <a:r>
            <a:rPr lang="ru-RU" dirty="0" smtClean="0">
              <a:solidFill>
                <a:schemeClr val="accent6">
                  <a:lumMod val="75000"/>
                </a:schemeClr>
              </a:solidFill>
            </a:rPr>
            <a:t>В случае невозможности по не зависящим от руководителя подведомственной организации причинам устранить выявленные в ходе проверки нарушения трудового законодательства в срок, указанный в акте проверки, руководитель подведомственной организации вправе обратиться в контрольный орган </a:t>
          </a:r>
          <a:br>
            <a:rPr lang="ru-RU" dirty="0" smtClean="0">
              <a:solidFill>
                <a:schemeClr val="accent6">
                  <a:lumMod val="75000"/>
                </a:schemeClr>
              </a:solidFill>
            </a:rPr>
          </a:br>
          <a:r>
            <a:rPr lang="ru-RU" dirty="0" smtClean="0">
              <a:solidFill>
                <a:schemeClr val="accent6">
                  <a:lumMod val="75000"/>
                </a:schemeClr>
              </a:solidFill>
            </a:rPr>
            <a:t>с письменным ходатайством о продлении срока устранения нарушений трудового законодательства</a:t>
          </a:r>
          <a:endParaRPr lang="ru-RU" dirty="0">
            <a:solidFill>
              <a:schemeClr val="accent6">
                <a:lumMod val="75000"/>
              </a:schemeClr>
            </a:solidFill>
          </a:endParaRPr>
        </a:p>
      </dgm:t>
    </dgm:pt>
    <dgm:pt modelId="{5241BF4A-5216-47E7-B7B4-13F6A6015A44}" type="parTrans" cxnId="{146C3DE9-20B5-41FC-B4CA-C2CDFA5113FC}">
      <dgm:prSet/>
      <dgm:spPr/>
      <dgm:t>
        <a:bodyPr/>
        <a:lstStyle/>
        <a:p>
          <a:endParaRPr lang="ru-RU"/>
        </a:p>
      </dgm:t>
    </dgm:pt>
    <dgm:pt modelId="{80D30614-E507-4595-9CE7-6DCEA250C852}" type="sibTrans" cxnId="{146C3DE9-20B5-41FC-B4CA-C2CDFA5113FC}">
      <dgm:prSet/>
      <dgm:spPr/>
      <dgm:t>
        <a:bodyPr/>
        <a:lstStyle/>
        <a:p>
          <a:endParaRPr lang="ru-RU"/>
        </a:p>
      </dgm:t>
    </dgm:pt>
    <dgm:pt modelId="{0166BB75-F3AC-402B-A4E6-54E44C6231D9}">
      <dgm:prSet phldrT="[Текст]"/>
      <dgm:spPr/>
      <dgm:t>
        <a:bodyPr/>
        <a:lstStyle/>
        <a:p>
          <a:r>
            <a:rPr lang="ru-RU" dirty="0" smtClean="0">
              <a:solidFill>
                <a:schemeClr val="tx1"/>
              </a:solidFill>
            </a:rPr>
            <a:t>3</a:t>
          </a:r>
          <a:endParaRPr lang="ru-RU" dirty="0">
            <a:solidFill>
              <a:schemeClr val="tx1"/>
            </a:solidFill>
          </a:endParaRPr>
        </a:p>
      </dgm:t>
    </dgm:pt>
    <dgm:pt modelId="{46A00E23-F3DB-4C75-A492-98D34A21B033}" type="parTrans" cxnId="{EE581A75-DD13-4964-9F8B-90617D89989E}">
      <dgm:prSet/>
      <dgm:spPr/>
      <dgm:t>
        <a:bodyPr/>
        <a:lstStyle/>
        <a:p>
          <a:endParaRPr lang="ru-RU"/>
        </a:p>
      </dgm:t>
    </dgm:pt>
    <dgm:pt modelId="{D5C5A86A-84EC-4D8E-87CB-3F42E89F52F4}" type="sibTrans" cxnId="{EE581A75-DD13-4964-9F8B-90617D89989E}">
      <dgm:prSet/>
      <dgm:spPr/>
      <dgm:t>
        <a:bodyPr/>
        <a:lstStyle/>
        <a:p>
          <a:endParaRPr lang="ru-RU"/>
        </a:p>
      </dgm:t>
    </dgm:pt>
    <dgm:pt modelId="{ABFB64A9-1E20-4B97-9A23-73B9DFCCF46A}">
      <dgm:prSet phldrT="[Текст]"/>
      <dgm:spPr/>
      <dgm:t>
        <a:bodyPr/>
        <a:lstStyle/>
        <a:p>
          <a:r>
            <a:rPr lang="ru-RU" dirty="0" smtClean="0">
              <a:solidFill>
                <a:schemeClr val="accent6">
                  <a:lumMod val="75000"/>
                </a:schemeClr>
              </a:solidFill>
            </a:rPr>
            <a:t>По истечении срока устранения выявленных нарушений трудового законодательства, установленного актом проверки или распоряжением (приказом) контрольного органа (в случае продления указанного срока), руководитель подведомственной организации обязан представить в контрольный орган отчет об их устранении с приложением копий документов, подтверждающих устранение нарушений</a:t>
          </a:r>
          <a:endParaRPr lang="ru-RU" dirty="0">
            <a:solidFill>
              <a:schemeClr val="accent6">
                <a:lumMod val="75000"/>
              </a:schemeClr>
            </a:solidFill>
          </a:endParaRPr>
        </a:p>
      </dgm:t>
    </dgm:pt>
    <dgm:pt modelId="{0C890E89-86E3-4230-9C52-C12F758B7429}" type="parTrans" cxnId="{9602A67C-DD85-42E8-B2ED-4E15312343BE}">
      <dgm:prSet/>
      <dgm:spPr/>
      <dgm:t>
        <a:bodyPr/>
        <a:lstStyle/>
        <a:p>
          <a:endParaRPr lang="ru-RU"/>
        </a:p>
      </dgm:t>
    </dgm:pt>
    <dgm:pt modelId="{BE971EEE-8114-4C96-8525-3CF0FBD5992D}" type="sibTrans" cxnId="{9602A67C-DD85-42E8-B2ED-4E15312343BE}">
      <dgm:prSet/>
      <dgm:spPr/>
      <dgm:t>
        <a:bodyPr/>
        <a:lstStyle/>
        <a:p>
          <a:endParaRPr lang="ru-RU"/>
        </a:p>
      </dgm:t>
    </dgm:pt>
    <dgm:pt modelId="{616D0E72-0444-40A1-9C81-1BA054F62099}" type="pres">
      <dgm:prSet presAssocID="{85DE2761-F37F-4CD7-A389-F8FECCFF3A36}" presName="linearFlow" presStyleCnt="0">
        <dgm:presLayoutVars>
          <dgm:dir/>
          <dgm:animLvl val="lvl"/>
          <dgm:resizeHandles val="exact"/>
        </dgm:presLayoutVars>
      </dgm:prSet>
      <dgm:spPr/>
      <dgm:t>
        <a:bodyPr/>
        <a:lstStyle/>
        <a:p>
          <a:endParaRPr lang="ru-RU"/>
        </a:p>
      </dgm:t>
    </dgm:pt>
    <dgm:pt modelId="{0D2DC93E-620C-4374-A171-49F1FD61947D}" type="pres">
      <dgm:prSet presAssocID="{88850235-9F4C-404C-A804-5548F07EBA3D}" presName="composite" presStyleCnt="0"/>
      <dgm:spPr/>
    </dgm:pt>
    <dgm:pt modelId="{1BD50F68-8CD8-422B-80F9-47183F148C97}" type="pres">
      <dgm:prSet presAssocID="{88850235-9F4C-404C-A804-5548F07EBA3D}" presName="parentText" presStyleLbl="alignNode1" presStyleIdx="0" presStyleCnt="3">
        <dgm:presLayoutVars>
          <dgm:chMax val="1"/>
          <dgm:bulletEnabled val="1"/>
        </dgm:presLayoutVars>
      </dgm:prSet>
      <dgm:spPr/>
      <dgm:t>
        <a:bodyPr/>
        <a:lstStyle/>
        <a:p>
          <a:endParaRPr lang="ru-RU"/>
        </a:p>
      </dgm:t>
    </dgm:pt>
    <dgm:pt modelId="{C70E7E0B-1D9F-48B0-80F7-10D45CBA117B}" type="pres">
      <dgm:prSet presAssocID="{88850235-9F4C-404C-A804-5548F07EBA3D}" presName="descendantText" presStyleLbl="alignAcc1" presStyleIdx="0" presStyleCnt="3">
        <dgm:presLayoutVars>
          <dgm:bulletEnabled val="1"/>
        </dgm:presLayoutVars>
      </dgm:prSet>
      <dgm:spPr/>
      <dgm:t>
        <a:bodyPr/>
        <a:lstStyle/>
        <a:p>
          <a:endParaRPr lang="ru-RU"/>
        </a:p>
      </dgm:t>
    </dgm:pt>
    <dgm:pt modelId="{FD82ACB3-B960-4253-B12E-6C1BD4ED79E6}" type="pres">
      <dgm:prSet presAssocID="{5C89251F-0CCD-4FAF-8461-6A85AB1F6FFE}" presName="sp" presStyleCnt="0"/>
      <dgm:spPr/>
    </dgm:pt>
    <dgm:pt modelId="{072E50F8-75F2-4CC0-B063-28A4968B9D25}" type="pres">
      <dgm:prSet presAssocID="{E7B438A9-DE01-485D-A23D-323AB66A2A51}" presName="composite" presStyleCnt="0"/>
      <dgm:spPr/>
    </dgm:pt>
    <dgm:pt modelId="{4F383BFA-B294-4476-9E9A-F6E6E35EEC33}" type="pres">
      <dgm:prSet presAssocID="{E7B438A9-DE01-485D-A23D-323AB66A2A51}" presName="parentText" presStyleLbl="alignNode1" presStyleIdx="1" presStyleCnt="3">
        <dgm:presLayoutVars>
          <dgm:chMax val="1"/>
          <dgm:bulletEnabled val="1"/>
        </dgm:presLayoutVars>
      </dgm:prSet>
      <dgm:spPr/>
      <dgm:t>
        <a:bodyPr/>
        <a:lstStyle/>
        <a:p>
          <a:endParaRPr lang="ru-RU"/>
        </a:p>
      </dgm:t>
    </dgm:pt>
    <dgm:pt modelId="{A2842DD2-6A7C-4AB9-A7CE-EB3BFE6CC8B9}" type="pres">
      <dgm:prSet presAssocID="{E7B438A9-DE01-485D-A23D-323AB66A2A51}" presName="descendantText" presStyleLbl="alignAcc1" presStyleIdx="1" presStyleCnt="3">
        <dgm:presLayoutVars>
          <dgm:bulletEnabled val="1"/>
        </dgm:presLayoutVars>
      </dgm:prSet>
      <dgm:spPr/>
      <dgm:t>
        <a:bodyPr/>
        <a:lstStyle/>
        <a:p>
          <a:endParaRPr lang="ru-RU"/>
        </a:p>
      </dgm:t>
    </dgm:pt>
    <dgm:pt modelId="{8AAFC884-94FB-4D3C-BAE4-D187C61FA460}" type="pres">
      <dgm:prSet presAssocID="{BBA7A904-9097-4254-9792-003EDC5F0D14}" presName="sp" presStyleCnt="0"/>
      <dgm:spPr/>
    </dgm:pt>
    <dgm:pt modelId="{72984EE4-9796-46BC-B85A-EF624E8578BC}" type="pres">
      <dgm:prSet presAssocID="{0166BB75-F3AC-402B-A4E6-54E44C6231D9}" presName="composite" presStyleCnt="0"/>
      <dgm:spPr/>
    </dgm:pt>
    <dgm:pt modelId="{2330719F-04AF-4E54-A448-3729C4FB4253}" type="pres">
      <dgm:prSet presAssocID="{0166BB75-F3AC-402B-A4E6-54E44C6231D9}" presName="parentText" presStyleLbl="alignNode1" presStyleIdx="2" presStyleCnt="3">
        <dgm:presLayoutVars>
          <dgm:chMax val="1"/>
          <dgm:bulletEnabled val="1"/>
        </dgm:presLayoutVars>
      </dgm:prSet>
      <dgm:spPr/>
      <dgm:t>
        <a:bodyPr/>
        <a:lstStyle/>
        <a:p>
          <a:endParaRPr lang="ru-RU"/>
        </a:p>
      </dgm:t>
    </dgm:pt>
    <dgm:pt modelId="{A3A839C9-C0C5-4FAE-9AF9-9D0A2528C84F}" type="pres">
      <dgm:prSet presAssocID="{0166BB75-F3AC-402B-A4E6-54E44C6231D9}" presName="descendantText" presStyleLbl="alignAcc1" presStyleIdx="2" presStyleCnt="3">
        <dgm:presLayoutVars>
          <dgm:bulletEnabled val="1"/>
        </dgm:presLayoutVars>
      </dgm:prSet>
      <dgm:spPr/>
      <dgm:t>
        <a:bodyPr/>
        <a:lstStyle/>
        <a:p>
          <a:endParaRPr lang="ru-RU"/>
        </a:p>
      </dgm:t>
    </dgm:pt>
  </dgm:ptLst>
  <dgm:cxnLst>
    <dgm:cxn modelId="{30E616C6-E20F-49B4-8CF4-0E3CCA44BCD6}" type="presOf" srcId="{8E6E5F87-AACE-4896-BBEE-90374ADEDA21}" destId="{C70E7E0B-1D9F-48B0-80F7-10D45CBA117B}" srcOrd="0" destOrd="0" presId="urn:microsoft.com/office/officeart/2005/8/layout/chevron2"/>
    <dgm:cxn modelId="{AFDA9869-3D1A-4FFB-AA88-CC04C3B4B62D}" srcId="{85DE2761-F37F-4CD7-A389-F8FECCFF3A36}" destId="{88850235-9F4C-404C-A804-5548F07EBA3D}" srcOrd="0" destOrd="0" parTransId="{ABA339D3-A2A3-4085-9765-240F08C6C518}" sibTransId="{5C89251F-0CCD-4FAF-8461-6A85AB1F6FFE}"/>
    <dgm:cxn modelId="{B7036645-6C99-4CF6-8BDF-CB757BDE270F}" type="presOf" srcId="{88850235-9F4C-404C-A804-5548F07EBA3D}" destId="{1BD50F68-8CD8-422B-80F9-47183F148C97}" srcOrd="0" destOrd="0" presId="urn:microsoft.com/office/officeart/2005/8/layout/chevron2"/>
    <dgm:cxn modelId="{42F0B76F-B162-465C-B645-B2B780DEE09A}" type="presOf" srcId="{ABFB64A9-1E20-4B97-9A23-73B9DFCCF46A}" destId="{A3A839C9-C0C5-4FAE-9AF9-9D0A2528C84F}" srcOrd="0" destOrd="0" presId="urn:microsoft.com/office/officeart/2005/8/layout/chevron2"/>
    <dgm:cxn modelId="{2C15DEF7-996A-4E19-8540-C2800FA3221C}" srcId="{88850235-9F4C-404C-A804-5548F07EBA3D}" destId="{8E6E5F87-AACE-4896-BBEE-90374ADEDA21}" srcOrd="0" destOrd="0" parTransId="{D632A9A5-4FEE-4217-B087-CB3F1BE6F29A}" sibTransId="{5D633A5E-964B-4D02-B13B-92CC28A3957A}"/>
    <dgm:cxn modelId="{DC8171BD-5197-4CD3-B69A-E82C4F1A3937}" type="presOf" srcId="{DBB1A145-30C8-479C-810F-D36891CAB9B1}" destId="{A2842DD2-6A7C-4AB9-A7CE-EB3BFE6CC8B9}" srcOrd="0" destOrd="0" presId="urn:microsoft.com/office/officeart/2005/8/layout/chevron2"/>
    <dgm:cxn modelId="{5CA1709B-7120-43E7-A7D4-E0D4929DAED3}" type="presOf" srcId="{0166BB75-F3AC-402B-A4E6-54E44C6231D9}" destId="{2330719F-04AF-4E54-A448-3729C4FB4253}" srcOrd="0" destOrd="0" presId="urn:microsoft.com/office/officeart/2005/8/layout/chevron2"/>
    <dgm:cxn modelId="{1F6BABB1-1DAE-4279-A0F3-1FCB1C5A273B}" type="presOf" srcId="{E7B438A9-DE01-485D-A23D-323AB66A2A51}" destId="{4F383BFA-B294-4476-9E9A-F6E6E35EEC33}" srcOrd="0" destOrd="0" presId="urn:microsoft.com/office/officeart/2005/8/layout/chevron2"/>
    <dgm:cxn modelId="{EE581A75-DD13-4964-9F8B-90617D89989E}" srcId="{85DE2761-F37F-4CD7-A389-F8FECCFF3A36}" destId="{0166BB75-F3AC-402B-A4E6-54E44C6231D9}" srcOrd="2" destOrd="0" parTransId="{46A00E23-F3DB-4C75-A492-98D34A21B033}" sibTransId="{D5C5A86A-84EC-4D8E-87CB-3F42E89F52F4}"/>
    <dgm:cxn modelId="{9602A67C-DD85-42E8-B2ED-4E15312343BE}" srcId="{0166BB75-F3AC-402B-A4E6-54E44C6231D9}" destId="{ABFB64A9-1E20-4B97-9A23-73B9DFCCF46A}" srcOrd="0" destOrd="0" parTransId="{0C890E89-86E3-4230-9C52-C12F758B7429}" sibTransId="{BE971EEE-8114-4C96-8525-3CF0FBD5992D}"/>
    <dgm:cxn modelId="{A19F51F2-3C3D-4470-A4F6-1ABD070DEAD8}" srcId="{85DE2761-F37F-4CD7-A389-F8FECCFF3A36}" destId="{E7B438A9-DE01-485D-A23D-323AB66A2A51}" srcOrd="1" destOrd="0" parTransId="{9F40BF52-40C0-4405-9AC1-7D7AF0750F62}" sibTransId="{BBA7A904-9097-4254-9792-003EDC5F0D14}"/>
    <dgm:cxn modelId="{D6FE8E41-ADC6-4B0F-AC1D-F40DB6DB3262}" type="presOf" srcId="{85DE2761-F37F-4CD7-A389-F8FECCFF3A36}" destId="{616D0E72-0444-40A1-9C81-1BA054F62099}" srcOrd="0" destOrd="0" presId="urn:microsoft.com/office/officeart/2005/8/layout/chevron2"/>
    <dgm:cxn modelId="{146C3DE9-20B5-41FC-B4CA-C2CDFA5113FC}" srcId="{E7B438A9-DE01-485D-A23D-323AB66A2A51}" destId="{DBB1A145-30C8-479C-810F-D36891CAB9B1}" srcOrd="0" destOrd="0" parTransId="{5241BF4A-5216-47E7-B7B4-13F6A6015A44}" sibTransId="{80D30614-E507-4595-9CE7-6DCEA250C852}"/>
    <dgm:cxn modelId="{61A533C8-5DBD-402E-B2D6-CCBABA05C3A8}" type="presParOf" srcId="{616D0E72-0444-40A1-9C81-1BA054F62099}" destId="{0D2DC93E-620C-4374-A171-49F1FD61947D}" srcOrd="0" destOrd="0" presId="urn:microsoft.com/office/officeart/2005/8/layout/chevron2"/>
    <dgm:cxn modelId="{3B93DF1A-FE5B-46D1-922A-A9422E081907}" type="presParOf" srcId="{0D2DC93E-620C-4374-A171-49F1FD61947D}" destId="{1BD50F68-8CD8-422B-80F9-47183F148C97}" srcOrd="0" destOrd="0" presId="urn:microsoft.com/office/officeart/2005/8/layout/chevron2"/>
    <dgm:cxn modelId="{B044DF55-9FB4-4ABF-96E0-9DAA7E741304}" type="presParOf" srcId="{0D2DC93E-620C-4374-A171-49F1FD61947D}" destId="{C70E7E0B-1D9F-48B0-80F7-10D45CBA117B}" srcOrd="1" destOrd="0" presId="urn:microsoft.com/office/officeart/2005/8/layout/chevron2"/>
    <dgm:cxn modelId="{EDBED153-D2B7-4F62-BAC8-31B015EEB82D}" type="presParOf" srcId="{616D0E72-0444-40A1-9C81-1BA054F62099}" destId="{FD82ACB3-B960-4253-B12E-6C1BD4ED79E6}" srcOrd="1" destOrd="0" presId="urn:microsoft.com/office/officeart/2005/8/layout/chevron2"/>
    <dgm:cxn modelId="{4CC8ABFC-B2B9-445E-A078-37278416C486}" type="presParOf" srcId="{616D0E72-0444-40A1-9C81-1BA054F62099}" destId="{072E50F8-75F2-4CC0-B063-28A4968B9D25}" srcOrd="2" destOrd="0" presId="urn:microsoft.com/office/officeart/2005/8/layout/chevron2"/>
    <dgm:cxn modelId="{338B3F10-DAD0-43F6-89F2-B7ADA75CD536}" type="presParOf" srcId="{072E50F8-75F2-4CC0-B063-28A4968B9D25}" destId="{4F383BFA-B294-4476-9E9A-F6E6E35EEC33}" srcOrd="0" destOrd="0" presId="urn:microsoft.com/office/officeart/2005/8/layout/chevron2"/>
    <dgm:cxn modelId="{D56CA0B9-E1FC-4403-B389-78C2CFD4339D}" type="presParOf" srcId="{072E50F8-75F2-4CC0-B063-28A4968B9D25}" destId="{A2842DD2-6A7C-4AB9-A7CE-EB3BFE6CC8B9}" srcOrd="1" destOrd="0" presId="urn:microsoft.com/office/officeart/2005/8/layout/chevron2"/>
    <dgm:cxn modelId="{B93238A0-399C-420E-A6C7-1C55390D1860}" type="presParOf" srcId="{616D0E72-0444-40A1-9C81-1BA054F62099}" destId="{8AAFC884-94FB-4D3C-BAE4-D187C61FA460}" srcOrd="3" destOrd="0" presId="urn:microsoft.com/office/officeart/2005/8/layout/chevron2"/>
    <dgm:cxn modelId="{65F61391-E8F2-46B0-929E-FFABD4DDC29A}" type="presParOf" srcId="{616D0E72-0444-40A1-9C81-1BA054F62099}" destId="{72984EE4-9796-46BC-B85A-EF624E8578BC}" srcOrd="4" destOrd="0" presId="urn:microsoft.com/office/officeart/2005/8/layout/chevron2"/>
    <dgm:cxn modelId="{23BA7C74-E5B0-4EF1-99FB-A991D52A5449}" type="presParOf" srcId="{72984EE4-9796-46BC-B85A-EF624E8578BC}" destId="{2330719F-04AF-4E54-A448-3729C4FB4253}" srcOrd="0" destOrd="0" presId="urn:microsoft.com/office/officeart/2005/8/layout/chevron2"/>
    <dgm:cxn modelId="{148584AA-1304-4AE2-8C4D-F88186CF4234}" type="presParOf" srcId="{72984EE4-9796-46BC-B85A-EF624E8578BC}" destId="{A3A839C9-C0C5-4FAE-9AF9-9D0A2528C8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A4A04E-2E2D-4D94-B1A3-4544839DB025}" type="doc">
      <dgm:prSet loTypeId="urn:microsoft.com/office/officeart/2005/8/layout/pyramid2" loCatId="list" qsTypeId="urn:microsoft.com/office/officeart/2005/8/quickstyle/simple1" qsCatId="simple" csTypeId="urn:microsoft.com/office/officeart/2005/8/colors/accent1_2" csCatId="accent1" phldr="1"/>
      <dgm:spPr/>
    </dgm:pt>
    <dgm:pt modelId="{61C5367D-2922-474B-B07E-268FE7013C4B}">
      <dgm:prSet phldrT="[Текст]" custT="1"/>
      <dgm:spPr/>
      <dgm:t>
        <a:bodyPr/>
        <a:lstStyle/>
        <a:p>
          <a:r>
            <a:rPr lang="ru-RU" sz="2000" dirty="0" smtClean="0"/>
            <a:t>До 1 марта года, следующего за отчетным, департамент труда и занятости населения Кемеровской области формирует ежегодный сводный отчет об осуществлении и </a:t>
          </a:r>
          <a:r>
            <a:rPr lang="ru-RU" sz="2000" dirty="0" smtClean="0">
              <a:solidFill>
                <a:srgbClr val="C00000"/>
              </a:solidFill>
            </a:rPr>
            <a:t>эффективности</a:t>
          </a:r>
          <a:r>
            <a:rPr lang="ru-RU" sz="2000" dirty="0" smtClean="0"/>
            <a:t> ведомственного контроля </a:t>
          </a:r>
          <a:br>
            <a:rPr lang="ru-RU" sz="2000" dirty="0" smtClean="0"/>
          </a:br>
          <a:r>
            <a:rPr lang="ru-RU" sz="2000" dirty="0" smtClean="0"/>
            <a:t>и направляет его Губернатору Кемеровской области</a:t>
          </a:r>
          <a:endParaRPr lang="ru-RU" sz="2000" dirty="0"/>
        </a:p>
      </dgm:t>
    </dgm:pt>
    <dgm:pt modelId="{4F34B492-2005-491E-B9BB-F3B931BD6A5D}" type="parTrans" cxnId="{C527F736-070F-45A7-A4B4-BBE2E61160C0}">
      <dgm:prSet/>
      <dgm:spPr/>
      <dgm:t>
        <a:bodyPr/>
        <a:lstStyle/>
        <a:p>
          <a:endParaRPr lang="ru-RU"/>
        </a:p>
      </dgm:t>
    </dgm:pt>
    <dgm:pt modelId="{75708223-47E8-4A48-A4C1-1CFAC7852C33}" type="sibTrans" cxnId="{C527F736-070F-45A7-A4B4-BBE2E61160C0}">
      <dgm:prSet/>
      <dgm:spPr/>
      <dgm:t>
        <a:bodyPr/>
        <a:lstStyle/>
        <a:p>
          <a:endParaRPr lang="ru-RU"/>
        </a:p>
      </dgm:t>
    </dgm:pt>
    <dgm:pt modelId="{206470CA-7176-43FD-8E6D-4D95D8B75AD1}">
      <dgm:prSet phldrT="[Текст]" custT="1"/>
      <dgm:spPr/>
      <dgm:t>
        <a:bodyPr/>
        <a:lstStyle/>
        <a:p>
          <a:r>
            <a:rPr lang="ru-RU" sz="2000" dirty="0" smtClean="0"/>
            <a:t>Контрольные органы до 1 февраля года, следующего за отчетным, предоставляют информацию </a:t>
          </a:r>
          <a:br>
            <a:rPr lang="ru-RU" sz="2000" dirty="0" smtClean="0"/>
          </a:br>
          <a:r>
            <a:rPr lang="ru-RU" sz="2000" dirty="0" smtClean="0"/>
            <a:t>о проведенных проверках в департамент труда и занятости населения Кемеровской области </a:t>
          </a:r>
          <a:endParaRPr lang="ru-RU" sz="2000" dirty="0"/>
        </a:p>
      </dgm:t>
    </dgm:pt>
    <dgm:pt modelId="{E65843DA-8FE4-4895-BEBB-02AB157D01C9}" type="parTrans" cxnId="{DF27D3FB-E310-43EA-A0BA-6B6F61913494}">
      <dgm:prSet/>
      <dgm:spPr/>
      <dgm:t>
        <a:bodyPr/>
        <a:lstStyle/>
        <a:p>
          <a:endParaRPr lang="ru-RU"/>
        </a:p>
      </dgm:t>
    </dgm:pt>
    <dgm:pt modelId="{79A62B8D-BC54-47EB-8D03-DADCC714F1B6}" type="sibTrans" cxnId="{DF27D3FB-E310-43EA-A0BA-6B6F61913494}">
      <dgm:prSet/>
      <dgm:spPr/>
      <dgm:t>
        <a:bodyPr/>
        <a:lstStyle/>
        <a:p>
          <a:endParaRPr lang="ru-RU"/>
        </a:p>
      </dgm:t>
    </dgm:pt>
    <dgm:pt modelId="{B2AF55D2-E027-4393-83BB-FFABFC4FA72A}">
      <dgm:prSet phldrT="[Текст]" custT="1"/>
      <dgm:spPr/>
      <dgm:t>
        <a:bodyPr/>
        <a:lstStyle/>
        <a:p>
          <a:r>
            <a:rPr lang="ru-RU" sz="2000" dirty="0" smtClean="0"/>
            <a:t>Контрольные органы ведут учет проверок, проводимых </a:t>
          </a:r>
          <a:br>
            <a:rPr lang="ru-RU" sz="2000" dirty="0" smtClean="0"/>
          </a:br>
          <a:r>
            <a:rPr lang="ru-RU" sz="2000" dirty="0" smtClean="0"/>
            <a:t>в подведомственных организациях</a:t>
          </a:r>
          <a:endParaRPr lang="ru-RU" sz="2000" dirty="0"/>
        </a:p>
      </dgm:t>
    </dgm:pt>
    <dgm:pt modelId="{36C2F51B-6FA4-475A-A6F3-4B8119525905}" type="parTrans" cxnId="{F6D34933-93E4-4176-9269-9C64AF599B44}">
      <dgm:prSet/>
      <dgm:spPr/>
      <dgm:t>
        <a:bodyPr/>
        <a:lstStyle/>
        <a:p>
          <a:endParaRPr lang="ru-RU"/>
        </a:p>
      </dgm:t>
    </dgm:pt>
    <dgm:pt modelId="{DE7CB76C-125B-4BE7-8AFD-03382B8AFF78}" type="sibTrans" cxnId="{F6D34933-93E4-4176-9269-9C64AF599B44}">
      <dgm:prSet/>
      <dgm:spPr/>
      <dgm:t>
        <a:bodyPr/>
        <a:lstStyle/>
        <a:p>
          <a:endParaRPr lang="ru-RU"/>
        </a:p>
      </dgm:t>
    </dgm:pt>
    <dgm:pt modelId="{57B49D19-3F61-4825-9B6D-9F6A46196BF4}" type="pres">
      <dgm:prSet presAssocID="{7DA4A04E-2E2D-4D94-B1A3-4544839DB025}" presName="compositeShape" presStyleCnt="0">
        <dgm:presLayoutVars>
          <dgm:dir/>
          <dgm:resizeHandles/>
        </dgm:presLayoutVars>
      </dgm:prSet>
      <dgm:spPr/>
    </dgm:pt>
    <dgm:pt modelId="{3F0A8E03-EFFB-4FE1-896D-77D9986BF804}" type="pres">
      <dgm:prSet presAssocID="{7DA4A04E-2E2D-4D94-B1A3-4544839DB025}" presName="pyramid" presStyleLbl="node1" presStyleIdx="0" presStyleCnt="1" custScaleX="175936"/>
      <dgm:spPr/>
    </dgm:pt>
    <dgm:pt modelId="{DDBB5C8C-CB25-4603-9D91-00EBD749A2CA}" type="pres">
      <dgm:prSet presAssocID="{7DA4A04E-2E2D-4D94-B1A3-4544839DB025}" presName="theList" presStyleCnt="0"/>
      <dgm:spPr/>
    </dgm:pt>
    <dgm:pt modelId="{B87D529A-8B0A-44DC-9BE3-BD9BA32CEB5E}" type="pres">
      <dgm:prSet presAssocID="{61C5367D-2922-474B-B07E-268FE7013C4B}" presName="aNode" presStyleLbl="fgAcc1" presStyleIdx="0" presStyleCnt="3" custScaleX="244099" custLinFactNeighborX="19878" custLinFactNeighborY="-6863">
        <dgm:presLayoutVars>
          <dgm:bulletEnabled val="1"/>
        </dgm:presLayoutVars>
      </dgm:prSet>
      <dgm:spPr/>
      <dgm:t>
        <a:bodyPr/>
        <a:lstStyle/>
        <a:p>
          <a:endParaRPr lang="ru-RU"/>
        </a:p>
      </dgm:t>
    </dgm:pt>
    <dgm:pt modelId="{BAED9958-AC9D-4476-83BB-0E53F27E1ED5}" type="pres">
      <dgm:prSet presAssocID="{61C5367D-2922-474B-B07E-268FE7013C4B}" presName="aSpace" presStyleCnt="0"/>
      <dgm:spPr/>
    </dgm:pt>
    <dgm:pt modelId="{B5FB23CE-10F9-4849-B65C-88E5590785AE}" type="pres">
      <dgm:prSet presAssocID="{206470CA-7176-43FD-8E6D-4D95D8B75AD1}" presName="aNode" presStyleLbl="fgAcc1" presStyleIdx="1" presStyleCnt="3" custScaleX="285067" custLinFactNeighborX="10120" custLinFactNeighborY="-20590">
        <dgm:presLayoutVars>
          <dgm:bulletEnabled val="1"/>
        </dgm:presLayoutVars>
      </dgm:prSet>
      <dgm:spPr/>
      <dgm:t>
        <a:bodyPr/>
        <a:lstStyle/>
        <a:p>
          <a:endParaRPr lang="ru-RU"/>
        </a:p>
      </dgm:t>
    </dgm:pt>
    <dgm:pt modelId="{5F060DC5-31FB-4834-923F-4B1D365B7D44}" type="pres">
      <dgm:prSet presAssocID="{206470CA-7176-43FD-8E6D-4D95D8B75AD1}" presName="aSpace" presStyleCnt="0"/>
      <dgm:spPr/>
    </dgm:pt>
    <dgm:pt modelId="{FC7E7CB4-4B0A-4B30-8264-B6568FA6CF11}" type="pres">
      <dgm:prSet presAssocID="{B2AF55D2-E027-4393-83BB-FFABFC4FA72A}" presName="aNode" presStyleLbl="fgAcc1" presStyleIdx="2" presStyleCnt="3" custScaleX="265363" custScaleY="54353">
        <dgm:presLayoutVars>
          <dgm:bulletEnabled val="1"/>
        </dgm:presLayoutVars>
      </dgm:prSet>
      <dgm:spPr/>
      <dgm:t>
        <a:bodyPr/>
        <a:lstStyle/>
        <a:p>
          <a:endParaRPr lang="ru-RU"/>
        </a:p>
      </dgm:t>
    </dgm:pt>
    <dgm:pt modelId="{728B0CF1-474D-4E06-97E9-F0ACDAADED5D}" type="pres">
      <dgm:prSet presAssocID="{B2AF55D2-E027-4393-83BB-FFABFC4FA72A}" presName="aSpace" presStyleCnt="0"/>
      <dgm:spPr/>
    </dgm:pt>
  </dgm:ptLst>
  <dgm:cxnLst>
    <dgm:cxn modelId="{94B53992-5854-4275-AF05-BA68D4A1A6CB}" type="presOf" srcId="{B2AF55D2-E027-4393-83BB-FFABFC4FA72A}" destId="{FC7E7CB4-4B0A-4B30-8264-B6568FA6CF11}" srcOrd="0" destOrd="0" presId="urn:microsoft.com/office/officeart/2005/8/layout/pyramid2"/>
    <dgm:cxn modelId="{84EADD8E-AEF8-4CDD-BBB6-F8808A6DB615}" type="presOf" srcId="{7DA4A04E-2E2D-4D94-B1A3-4544839DB025}" destId="{57B49D19-3F61-4825-9B6D-9F6A46196BF4}" srcOrd="0" destOrd="0" presId="urn:microsoft.com/office/officeart/2005/8/layout/pyramid2"/>
    <dgm:cxn modelId="{7B0A575C-4935-4C33-A9F5-67FE9B0FF67B}" type="presOf" srcId="{206470CA-7176-43FD-8E6D-4D95D8B75AD1}" destId="{B5FB23CE-10F9-4849-B65C-88E5590785AE}" srcOrd="0" destOrd="0" presId="urn:microsoft.com/office/officeart/2005/8/layout/pyramid2"/>
    <dgm:cxn modelId="{DF27D3FB-E310-43EA-A0BA-6B6F61913494}" srcId="{7DA4A04E-2E2D-4D94-B1A3-4544839DB025}" destId="{206470CA-7176-43FD-8E6D-4D95D8B75AD1}" srcOrd="1" destOrd="0" parTransId="{E65843DA-8FE4-4895-BEBB-02AB157D01C9}" sibTransId="{79A62B8D-BC54-47EB-8D03-DADCC714F1B6}"/>
    <dgm:cxn modelId="{F6D34933-93E4-4176-9269-9C64AF599B44}" srcId="{7DA4A04E-2E2D-4D94-B1A3-4544839DB025}" destId="{B2AF55D2-E027-4393-83BB-FFABFC4FA72A}" srcOrd="2" destOrd="0" parTransId="{36C2F51B-6FA4-475A-A6F3-4B8119525905}" sibTransId="{DE7CB76C-125B-4BE7-8AFD-03382B8AFF78}"/>
    <dgm:cxn modelId="{41D5240E-8B1F-4E41-A972-7F33BF9A2B98}" type="presOf" srcId="{61C5367D-2922-474B-B07E-268FE7013C4B}" destId="{B87D529A-8B0A-44DC-9BE3-BD9BA32CEB5E}" srcOrd="0" destOrd="0" presId="urn:microsoft.com/office/officeart/2005/8/layout/pyramid2"/>
    <dgm:cxn modelId="{C527F736-070F-45A7-A4B4-BBE2E61160C0}" srcId="{7DA4A04E-2E2D-4D94-B1A3-4544839DB025}" destId="{61C5367D-2922-474B-B07E-268FE7013C4B}" srcOrd="0" destOrd="0" parTransId="{4F34B492-2005-491E-B9BB-F3B931BD6A5D}" sibTransId="{75708223-47E8-4A48-A4C1-1CFAC7852C33}"/>
    <dgm:cxn modelId="{0E75E4EF-C109-4E98-B76E-F642FD1BBAFE}" type="presParOf" srcId="{57B49D19-3F61-4825-9B6D-9F6A46196BF4}" destId="{3F0A8E03-EFFB-4FE1-896D-77D9986BF804}" srcOrd="0" destOrd="0" presId="urn:microsoft.com/office/officeart/2005/8/layout/pyramid2"/>
    <dgm:cxn modelId="{E5B4F251-0754-45B1-9BD5-7C09C4AF83FD}" type="presParOf" srcId="{57B49D19-3F61-4825-9B6D-9F6A46196BF4}" destId="{DDBB5C8C-CB25-4603-9D91-00EBD749A2CA}" srcOrd="1" destOrd="0" presId="urn:microsoft.com/office/officeart/2005/8/layout/pyramid2"/>
    <dgm:cxn modelId="{BF5D8426-D654-48E0-B6D9-95E08119C343}" type="presParOf" srcId="{DDBB5C8C-CB25-4603-9D91-00EBD749A2CA}" destId="{B87D529A-8B0A-44DC-9BE3-BD9BA32CEB5E}" srcOrd="0" destOrd="0" presId="urn:microsoft.com/office/officeart/2005/8/layout/pyramid2"/>
    <dgm:cxn modelId="{8DF8769B-1A49-41B9-B14F-11554E9BA3FA}" type="presParOf" srcId="{DDBB5C8C-CB25-4603-9D91-00EBD749A2CA}" destId="{BAED9958-AC9D-4476-83BB-0E53F27E1ED5}" srcOrd="1" destOrd="0" presId="urn:microsoft.com/office/officeart/2005/8/layout/pyramid2"/>
    <dgm:cxn modelId="{6B0ECD12-D958-4EE2-A906-6ABECA23D9D0}" type="presParOf" srcId="{DDBB5C8C-CB25-4603-9D91-00EBD749A2CA}" destId="{B5FB23CE-10F9-4849-B65C-88E5590785AE}" srcOrd="2" destOrd="0" presId="urn:microsoft.com/office/officeart/2005/8/layout/pyramid2"/>
    <dgm:cxn modelId="{5159BFB5-6E18-482A-8FCF-E6074E9EFB85}" type="presParOf" srcId="{DDBB5C8C-CB25-4603-9D91-00EBD749A2CA}" destId="{5F060DC5-31FB-4834-923F-4B1D365B7D44}" srcOrd="3" destOrd="0" presId="urn:microsoft.com/office/officeart/2005/8/layout/pyramid2"/>
    <dgm:cxn modelId="{0C9808D6-1D1B-415B-B7A4-1F41D2288B7B}" type="presParOf" srcId="{DDBB5C8C-CB25-4603-9D91-00EBD749A2CA}" destId="{FC7E7CB4-4B0A-4B30-8264-B6568FA6CF11}" srcOrd="4" destOrd="0" presId="urn:microsoft.com/office/officeart/2005/8/layout/pyramid2"/>
    <dgm:cxn modelId="{13BD54E2-CD65-46E6-81E1-FF43AA0F7878}" type="presParOf" srcId="{DDBB5C8C-CB25-4603-9D91-00EBD749A2CA}" destId="{728B0CF1-474D-4E06-97E9-F0ACDAADED5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AF1B5-3BFB-4924-9926-0BA1F48606BB}">
      <dsp:nvSpPr>
        <dsp:cNvPr id="0" name=""/>
        <dsp:cNvSpPr/>
      </dsp:nvSpPr>
      <dsp:spPr>
        <a:xfrm rot="5400000">
          <a:off x="-1244599" y="1244599"/>
          <a:ext cx="4724399" cy="22352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solidFill>
                <a:schemeClr val="tx1"/>
              </a:solidFill>
            </a:rPr>
            <a:t>В ВИДЕ</a:t>
          </a:r>
        </a:p>
        <a:p>
          <a:pPr lvl="0" algn="ctr" defTabSz="889000" rtl="0">
            <a:lnSpc>
              <a:spcPct val="90000"/>
            </a:lnSpc>
            <a:spcBef>
              <a:spcPct val="0"/>
            </a:spcBef>
            <a:spcAft>
              <a:spcPct val="35000"/>
            </a:spcAft>
          </a:pPr>
          <a:endParaRPr lang="ru-RU" sz="2000" kern="1200" dirty="0" smtClean="0">
            <a:solidFill>
              <a:schemeClr val="tx1"/>
            </a:solidFill>
          </a:endParaRPr>
        </a:p>
        <a:p>
          <a:pPr lvl="0" algn="ctr" defTabSz="889000" rtl="0">
            <a:lnSpc>
              <a:spcPct val="90000"/>
            </a:lnSpc>
            <a:spcBef>
              <a:spcPct val="0"/>
            </a:spcBef>
            <a:spcAft>
              <a:spcPct val="35000"/>
            </a:spcAft>
          </a:pPr>
          <a:r>
            <a:rPr lang="ru-RU" sz="2000" kern="1200" dirty="0" smtClean="0">
              <a:solidFill>
                <a:schemeClr val="tx1"/>
              </a:solidFill>
            </a:rPr>
            <a:t>Плановой проверки</a:t>
          </a:r>
          <a:endParaRPr lang="ru-RU" sz="2000" kern="1200" dirty="0">
            <a:solidFill>
              <a:schemeClr val="tx1"/>
            </a:solidFill>
          </a:endParaRPr>
        </a:p>
      </dsp:txBody>
      <dsp:txXfrm rot="-5400000">
        <a:off x="0" y="1117600"/>
        <a:ext cx="2235200" cy="2489199"/>
      </dsp:txXfrm>
    </dsp:sp>
    <dsp:sp modelId="{3B7D6873-BD91-4229-AAC4-3B0C00B1D0B0}">
      <dsp:nvSpPr>
        <dsp:cNvPr id="0" name=""/>
        <dsp:cNvSpPr/>
      </dsp:nvSpPr>
      <dsp:spPr>
        <a:xfrm rot="5400000">
          <a:off x="3017293" y="126999"/>
          <a:ext cx="1788612" cy="33527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endParaRPr lang="ru-RU" sz="3000" kern="1200" dirty="0"/>
        </a:p>
        <a:p>
          <a:pPr marL="285750" lvl="1" indent="-285750" algn="l" defTabSz="1333500">
            <a:lnSpc>
              <a:spcPct val="90000"/>
            </a:lnSpc>
            <a:spcBef>
              <a:spcPct val="0"/>
            </a:spcBef>
            <a:spcAft>
              <a:spcPct val="15000"/>
            </a:spcAft>
            <a:buChar char="••"/>
          </a:pPr>
          <a:r>
            <a:rPr lang="ru-RU" sz="3000" kern="1200" dirty="0" smtClean="0"/>
            <a:t>Документарной</a:t>
          </a:r>
          <a:endParaRPr lang="ru-RU" sz="3000" kern="1200" dirty="0"/>
        </a:p>
        <a:p>
          <a:pPr marL="285750" lvl="1" indent="-285750" algn="l" defTabSz="1333500">
            <a:lnSpc>
              <a:spcPct val="90000"/>
            </a:lnSpc>
            <a:spcBef>
              <a:spcPct val="0"/>
            </a:spcBef>
            <a:spcAft>
              <a:spcPct val="15000"/>
            </a:spcAft>
            <a:buChar char="••"/>
          </a:pPr>
          <a:r>
            <a:rPr lang="ru-RU" sz="3000" kern="1200" dirty="0" smtClean="0"/>
            <a:t>Выездной</a:t>
          </a:r>
          <a:endParaRPr lang="ru-RU" sz="3000" kern="1200" dirty="0"/>
        </a:p>
      </dsp:txBody>
      <dsp:txXfrm rot="-5400000">
        <a:off x="2235200" y="996406"/>
        <a:ext cx="3265486" cy="1613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BC0FA-A1B4-4E18-AF9D-425DBBDD3055}">
      <dsp:nvSpPr>
        <dsp:cNvPr id="0" name=""/>
        <dsp:cNvSpPr/>
      </dsp:nvSpPr>
      <dsp:spPr>
        <a:xfrm rot="5400000">
          <a:off x="-1203959" y="1203959"/>
          <a:ext cx="4724399" cy="23164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solidFill>
                <a:schemeClr val="tx1"/>
              </a:solidFill>
            </a:rPr>
            <a:t>В ВИДЕ</a:t>
          </a:r>
        </a:p>
        <a:p>
          <a:pPr lvl="0" algn="ctr" defTabSz="889000" rtl="0">
            <a:lnSpc>
              <a:spcPct val="90000"/>
            </a:lnSpc>
            <a:spcBef>
              <a:spcPct val="0"/>
            </a:spcBef>
            <a:spcAft>
              <a:spcPct val="35000"/>
            </a:spcAft>
          </a:pPr>
          <a:endParaRPr lang="ru-RU" sz="2000" kern="1200" dirty="0" smtClean="0">
            <a:solidFill>
              <a:schemeClr val="tx1"/>
            </a:solidFill>
          </a:endParaRPr>
        </a:p>
        <a:p>
          <a:pPr lvl="0" algn="ctr" defTabSz="889000" rtl="0">
            <a:lnSpc>
              <a:spcPct val="90000"/>
            </a:lnSpc>
            <a:spcBef>
              <a:spcPct val="0"/>
            </a:spcBef>
            <a:spcAft>
              <a:spcPct val="35000"/>
            </a:spcAft>
          </a:pPr>
          <a:r>
            <a:rPr lang="ru-RU" sz="2000" kern="1200" dirty="0" smtClean="0">
              <a:solidFill>
                <a:schemeClr val="tx1"/>
              </a:solidFill>
            </a:rPr>
            <a:t>Внеплановой проверки</a:t>
          </a:r>
          <a:endParaRPr lang="ru-RU" sz="2000" kern="1200" dirty="0">
            <a:solidFill>
              <a:schemeClr val="tx1"/>
            </a:solidFill>
          </a:endParaRPr>
        </a:p>
      </dsp:txBody>
      <dsp:txXfrm rot="-5400000">
        <a:off x="0" y="1158240"/>
        <a:ext cx="2316480" cy="2407919"/>
      </dsp:txXfrm>
    </dsp:sp>
    <dsp:sp modelId="{3E77FE62-0F10-4868-BDDA-2DE46C13A0CB}">
      <dsp:nvSpPr>
        <dsp:cNvPr id="0" name=""/>
        <dsp:cNvSpPr/>
      </dsp:nvSpPr>
      <dsp:spPr>
        <a:xfrm rot="5400000">
          <a:off x="3243644" y="45719"/>
          <a:ext cx="1620391" cy="34747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endParaRPr lang="ru-RU" sz="3100" kern="1200" dirty="0"/>
        </a:p>
        <a:p>
          <a:pPr marL="285750" lvl="1" indent="-285750" algn="l" defTabSz="1377950">
            <a:lnSpc>
              <a:spcPct val="90000"/>
            </a:lnSpc>
            <a:spcBef>
              <a:spcPct val="0"/>
            </a:spcBef>
            <a:spcAft>
              <a:spcPct val="15000"/>
            </a:spcAft>
            <a:buChar char="••"/>
          </a:pPr>
          <a:r>
            <a:rPr lang="ru-RU" sz="3100" kern="1200" dirty="0" smtClean="0"/>
            <a:t>Документарной</a:t>
          </a:r>
          <a:endParaRPr lang="ru-RU" sz="3100" kern="1200" dirty="0"/>
        </a:p>
        <a:p>
          <a:pPr marL="285750" lvl="1" indent="-285750" algn="l" defTabSz="1377950">
            <a:lnSpc>
              <a:spcPct val="90000"/>
            </a:lnSpc>
            <a:spcBef>
              <a:spcPct val="0"/>
            </a:spcBef>
            <a:spcAft>
              <a:spcPct val="15000"/>
            </a:spcAft>
            <a:buChar char="••"/>
          </a:pPr>
          <a:r>
            <a:rPr lang="ru-RU" sz="3100" kern="1200" dirty="0" smtClean="0"/>
            <a:t>Выездной</a:t>
          </a:r>
          <a:endParaRPr lang="ru-RU" sz="3100" kern="1200" dirty="0"/>
        </a:p>
      </dsp:txBody>
      <dsp:txXfrm rot="-5400000">
        <a:off x="2316480" y="1051985"/>
        <a:ext cx="3395619" cy="1462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3B05C-F1C1-4385-BA9F-7A7C2529D3B1}">
      <dsp:nvSpPr>
        <dsp:cNvPr id="0" name=""/>
        <dsp:cNvSpPr/>
      </dsp:nvSpPr>
      <dsp:spPr>
        <a:xfrm>
          <a:off x="868679" y="0"/>
          <a:ext cx="9845040" cy="51125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46F7C-5B64-43B3-A67A-2F86BA37D793}">
      <dsp:nvSpPr>
        <dsp:cNvPr id="0" name=""/>
        <dsp:cNvSpPr/>
      </dsp:nvSpPr>
      <dsp:spPr>
        <a:xfrm>
          <a:off x="54973" y="43947"/>
          <a:ext cx="3728085" cy="50686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Распоряжение (приказ) контрольного органа о проведении </a:t>
          </a:r>
          <a:r>
            <a:rPr lang="ru-RU" sz="1500" kern="1200" dirty="0" smtClean="0">
              <a:solidFill>
                <a:schemeClr val="tx1"/>
              </a:solidFill>
            </a:rPr>
            <a:t>проверки</a:t>
          </a:r>
          <a:r>
            <a:rPr lang="en-US" sz="1500" kern="1200" dirty="0" smtClean="0">
              <a:solidFill>
                <a:schemeClr val="tx1"/>
              </a:solidFill>
            </a:rPr>
            <a:t>:</a:t>
          </a:r>
        </a:p>
        <a:p>
          <a:pPr lvl="0" algn="ctr" defTabSz="666750">
            <a:lnSpc>
              <a:spcPct val="90000"/>
            </a:lnSpc>
            <a:spcBef>
              <a:spcPct val="0"/>
            </a:spcBef>
            <a:spcAft>
              <a:spcPct val="35000"/>
            </a:spcAft>
          </a:pPr>
          <a:r>
            <a:rPr lang="en-US" sz="1500" kern="1200" dirty="0" smtClean="0">
              <a:solidFill>
                <a:schemeClr val="tx1"/>
              </a:solidFill>
            </a:rPr>
            <a:t>- </a:t>
          </a:r>
          <a:r>
            <a:rPr lang="ru-RU" sz="1500" kern="1200" dirty="0" smtClean="0">
              <a:solidFill>
                <a:schemeClr val="tx1"/>
              </a:solidFill>
            </a:rPr>
            <a:t>Наименование контрольного органа</a:t>
          </a:r>
        </a:p>
        <a:p>
          <a:pPr lvl="0" algn="ctr" defTabSz="666750">
            <a:lnSpc>
              <a:spcPct val="90000"/>
            </a:lnSpc>
            <a:spcBef>
              <a:spcPct val="0"/>
            </a:spcBef>
            <a:spcAft>
              <a:spcPct val="35000"/>
            </a:spcAft>
          </a:pPr>
          <a:r>
            <a:rPr lang="ru-RU" sz="1500" kern="1200" dirty="0" smtClean="0">
              <a:solidFill>
                <a:schemeClr val="tx1"/>
              </a:solidFill>
            </a:rPr>
            <a:t>- ФИО должностных лиц проводящих проверку</a:t>
          </a:r>
        </a:p>
        <a:p>
          <a:pPr lvl="0" algn="ctr" defTabSz="666750">
            <a:lnSpc>
              <a:spcPct val="90000"/>
            </a:lnSpc>
            <a:spcBef>
              <a:spcPct val="0"/>
            </a:spcBef>
            <a:spcAft>
              <a:spcPct val="35000"/>
            </a:spcAft>
          </a:pPr>
          <a:r>
            <a:rPr lang="ru-RU" sz="1500" kern="1200" dirty="0" smtClean="0">
              <a:solidFill>
                <a:schemeClr val="tx1"/>
              </a:solidFill>
            </a:rPr>
            <a:t>- Полное наименование подведомственной организации </a:t>
          </a:r>
        </a:p>
        <a:p>
          <a:pPr lvl="0" algn="ctr" defTabSz="666750">
            <a:lnSpc>
              <a:spcPct val="90000"/>
            </a:lnSpc>
            <a:spcBef>
              <a:spcPct val="0"/>
            </a:spcBef>
            <a:spcAft>
              <a:spcPct val="35000"/>
            </a:spcAft>
          </a:pPr>
          <a:r>
            <a:rPr lang="ru-RU" sz="1500" kern="1200" dirty="0" smtClean="0">
              <a:solidFill>
                <a:schemeClr val="tx1"/>
              </a:solidFill>
            </a:rPr>
            <a:t>– Основание проведения проверки</a:t>
          </a:r>
        </a:p>
        <a:p>
          <a:pPr lvl="0" algn="ctr" defTabSz="666750">
            <a:lnSpc>
              <a:spcPct val="90000"/>
            </a:lnSpc>
            <a:spcBef>
              <a:spcPct val="0"/>
            </a:spcBef>
            <a:spcAft>
              <a:spcPct val="35000"/>
            </a:spcAft>
          </a:pPr>
          <a:r>
            <a:rPr lang="ru-RU" sz="1500" kern="1200" dirty="0" smtClean="0">
              <a:solidFill>
                <a:schemeClr val="tx1"/>
              </a:solidFill>
            </a:rPr>
            <a:t>- Цель проведения проверки</a:t>
          </a:r>
          <a:endParaRPr lang="en-US" sz="1500" kern="1200" dirty="0" smtClean="0">
            <a:solidFill>
              <a:schemeClr val="tx1"/>
            </a:solidFill>
          </a:endParaRPr>
        </a:p>
        <a:p>
          <a:pPr lvl="0" algn="ctr" defTabSz="666750">
            <a:lnSpc>
              <a:spcPct val="90000"/>
            </a:lnSpc>
            <a:spcBef>
              <a:spcPct val="0"/>
            </a:spcBef>
            <a:spcAft>
              <a:spcPct val="35000"/>
            </a:spcAft>
          </a:pPr>
          <a:r>
            <a:rPr lang="ru-RU" sz="1500" kern="1200" dirty="0" smtClean="0">
              <a:solidFill>
                <a:schemeClr val="tx1"/>
              </a:solidFill>
            </a:rPr>
            <a:t>- Дата начала и окончания проведения проверки </a:t>
          </a:r>
        </a:p>
        <a:p>
          <a:pPr lvl="0" algn="ctr" defTabSz="666750">
            <a:lnSpc>
              <a:spcPct val="90000"/>
            </a:lnSpc>
            <a:spcBef>
              <a:spcPct val="0"/>
            </a:spcBef>
            <a:spcAft>
              <a:spcPct val="35000"/>
            </a:spcAft>
          </a:pPr>
          <a:r>
            <a:rPr lang="ru-RU" sz="1500" kern="1200" dirty="0" smtClean="0">
              <a:solidFill>
                <a:schemeClr val="tx1"/>
              </a:solidFill>
            </a:rPr>
            <a:t>- Перечень мероприятий во ведомственному контролю</a:t>
          </a:r>
        </a:p>
        <a:p>
          <a:pPr lvl="0" algn="ctr" defTabSz="666750">
            <a:lnSpc>
              <a:spcPct val="90000"/>
            </a:lnSpc>
            <a:spcBef>
              <a:spcPct val="0"/>
            </a:spcBef>
            <a:spcAft>
              <a:spcPct val="35000"/>
            </a:spcAft>
          </a:pPr>
          <a:r>
            <a:rPr lang="ru-RU" sz="1500" kern="1200" dirty="0" smtClean="0">
              <a:solidFill>
                <a:schemeClr val="tx1"/>
              </a:solidFill>
            </a:rPr>
            <a:t>- Перечень документов, представление которых необходимо</a:t>
          </a:r>
        </a:p>
        <a:p>
          <a:pPr lvl="0" algn="ctr" defTabSz="666750">
            <a:lnSpc>
              <a:spcPct val="90000"/>
            </a:lnSpc>
            <a:spcBef>
              <a:spcPct val="0"/>
            </a:spcBef>
            <a:spcAft>
              <a:spcPct val="35000"/>
            </a:spcAft>
          </a:pPr>
          <a:endParaRPr lang="ru-RU" sz="1500" kern="1200" dirty="0" smtClean="0">
            <a:solidFill>
              <a:schemeClr val="tx1"/>
            </a:solidFill>
          </a:endParaRPr>
        </a:p>
        <a:p>
          <a:pPr lvl="0" algn="ctr" defTabSz="666750">
            <a:lnSpc>
              <a:spcPct val="90000"/>
            </a:lnSpc>
            <a:spcBef>
              <a:spcPct val="0"/>
            </a:spcBef>
            <a:spcAft>
              <a:spcPct val="35000"/>
            </a:spcAft>
          </a:pPr>
          <a:endParaRPr lang="ru-RU" sz="1500" kern="1200" dirty="0">
            <a:solidFill>
              <a:schemeClr val="tx1"/>
            </a:solidFill>
          </a:endParaRPr>
        </a:p>
      </dsp:txBody>
      <dsp:txXfrm>
        <a:off x="236963" y="225937"/>
        <a:ext cx="3364105" cy="4704634"/>
      </dsp:txXfrm>
    </dsp:sp>
    <dsp:sp modelId="{CF571A07-AE29-4CFA-8AA8-15A8F7CD5A2B}">
      <dsp:nvSpPr>
        <dsp:cNvPr id="0" name=""/>
        <dsp:cNvSpPr/>
      </dsp:nvSpPr>
      <dsp:spPr>
        <a:xfrm>
          <a:off x="3799567" y="718591"/>
          <a:ext cx="3728085" cy="3843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0" kern="1200" dirty="0" smtClean="0">
              <a:solidFill>
                <a:schemeClr val="tx1"/>
              </a:solidFill>
            </a:rPr>
            <a:t>Срок проведения проверки </a:t>
          </a:r>
          <a:r>
            <a:rPr lang="ru-RU" sz="1500" b="0" kern="1200" dirty="0" smtClean="0">
              <a:solidFill>
                <a:schemeClr val="tx1"/>
              </a:solidFill>
            </a:rPr>
            <a:t/>
          </a:r>
          <a:br>
            <a:rPr lang="ru-RU" sz="1500" b="0" kern="1200" dirty="0" smtClean="0">
              <a:solidFill>
                <a:schemeClr val="tx1"/>
              </a:solidFill>
            </a:rPr>
          </a:br>
          <a:r>
            <a:rPr lang="ru-RU" sz="1500" b="0" kern="1200" dirty="0" smtClean="0">
              <a:solidFill>
                <a:schemeClr val="tx1"/>
              </a:solidFill>
            </a:rPr>
            <a:t>не </a:t>
          </a:r>
          <a:r>
            <a:rPr lang="ru-RU" sz="1500" b="0" kern="1200" dirty="0" smtClean="0">
              <a:solidFill>
                <a:schemeClr val="tx1"/>
              </a:solidFill>
            </a:rPr>
            <a:t>может превышать двадцати рабочих дней</a:t>
          </a:r>
          <a:endParaRPr lang="ru-RU" sz="1500" kern="1200" dirty="0">
            <a:solidFill>
              <a:schemeClr val="tx1"/>
            </a:solidFill>
          </a:endParaRPr>
        </a:p>
      </dsp:txBody>
      <dsp:txXfrm>
        <a:off x="3981557" y="900581"/>
        <a:ext cx="3364105" cy="3479541"/>
      </dsp:txXfrm>
    </dsp:sp>
    <dsp:sp modelId="{A98C5B95-5346-40B7-9E1C-3CE756223604}">
      <dsp:nvSpPr>
        <dsp:cNvPr id="0" name=""/>
        <dsp:cNvSpPr/>
      </dsp:nvSpPr>
      <dsp:spPr>
        <a:xfrm>
          <a:off x="7841872" y="1533768"/>
          <a:ext cx="3728085" cy="20450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Акт проверки </a:t>
          </a:r>
          <a:endParaRPr lang="ru-RU" sz="1500" kern="1200" dirty="0">
            <a:solidFill>
              <a:schemeClr val="tx1"/>
            </a:solidFill>
          </a:endParaRPr>
        </a:p>
      </dsp:txBody>
      <dsp:txXfrm>
        <a:off x="7941702" y="1633598"/>
        <a:ext cx="3528425" cy="1845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50F68-8CD8-422B-80F9-47183F148C97}">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ru-RU" sz="3400" kern="1200" dirty="0" smtClean="0">
              <a:solidFill>
                <a:schemeClr val="tx1"/>
              </a:solidFill>
            </a:rPr>
            <a:t>1</a:t>
          </a:r>
          <a:endParaRPr lang="ru-RU" sz="3400" kern="1200" dirty="0">
            <a:solidFill>
              <a:schemeClr val="tx1"/>
            </a:solidFill>
          </a:endParaRPr>
        </a:p>
      </dsp:txBody>
      <dsp:txXfrm rot="-5400000">
        <a:off x="1" y="573596"/>
        <a:ext cx="1146297" cy="491270"/>
      </dsp:txXfrm>
    </dsp:sp>
    <dsp:sp modelId="{C70E7E0B-1D9F-48B0-80F7-10D45CBA117B}">
      <dsp:nvSpPr>
        <dsp:cNvPr id="0" name=""/>
        <dsp:cNvSpPr/>
      </dsp:nvSpPr>
      <dsp:spPr>
        <a:xfrm rot="5400000">
          <a:off x="5832139" y="-4685394"/>
          <a:ext cx="1064418" cy="104361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solidFill>
                <a:schemeClr val="accent6">
                  <a:lumMod val="75000"/>
                </a:schemeClr>
              </a:solidFill>
            </a:rPr>
            <a:t>Руководитель подведомственной организации обязан устранить нарушения трудового законодательства, выявленные при проведении проверки, в срок, указанный в акте проверки</a:t>
          </a:r>
          <a:endParaRPr lang="ru-RU" sz="1600" kern="1200" dirty="0">
            <a:solidFill>
              <a:schemeClr val="accent6">
                <a:lumMod val="75000"/>
              </a:schemeClr>
            </a:solidFill>
          </a:endParaRPr>
        </a:p>
      </dsp:txBody>
      <dsp:txXfrm rot="-5400000">
        <a:off x="1146298" y="52408"/>
        <a:ext cx="10384141" cy="960496"/>
      </dsp:txXfrm>
    </dsp:sp>
    <dsp:sp modelId="{4F383BFA-B294-4476-9E9A-F6E6E35EEC33}">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ru-RU" sz="3400" kern="1200" dirty="0" smtClean="0">
              <a:solidFill>
                <a:schemeClr val="tx1"/>
              </a:solidFill>
            </a:rPr>
            <a:t>2</a:t>
          </a:r>
          <a:endParaRPr lang="ru-RU" sz="3400" kern="1200" dirty="0">
            <a:solidFill>
              <a:schemeClr val="tx1"/>
            </a:solidFill>
          </a:endParaRPr>
        </a:p>
      </dsp:txBody>
      <dsp:txXfrm rot="-5400000">
        <a:off x="1" y="2017346"/>
        <a:ext cx="1146297" cy="491270"/>
      </dsp:txXfrm>
    </dsp:sp>
    <dsp:sp modelId="{A2842DD2-6A7C-4AB9-A7CE-EB3BFE6CC8B9}">
      <dsp:nvSpPr>
        <dsp:cNvPr id="0" name=""/>
        <dsp:cNvSpPr/>
      </dsp:nvSpPr>
      <dsp:spPr>
        <a:xfrm rot="5400000">
          <a:off x="5832139" y="-3241644"/>
          <a:ext cx="1064418" cy="104361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solidFill>
                <a:schemeClr val="accent6">
                  <a:lumMod val="75000"/>
                </a:schemeClr>
              </a:solidFill>
            </a:rPr>
            <a:t>В случае невозможности по не зависящим от руководителя подведомственной организации причинам устранить выявленные в ходе проверки нарушения трудового законодательства в срок, указанный в акте проверки, руководитель подведомственной организации вправе обратиться в контрольный орган </a:t>
          </a:r>
          <a:br>
            <a:rPr lang="ru-RU" sz="1600" kern="1200" dirty="0" smtClean="0">
              <a:solidFill>
                <a:schemeClr val="accent6">
                  <a:lumMod val="75000"/>
                </a:schemeClr>
              </a:solidFill>
            </a:rPr>
          </a:br>
          <a:r>
            <a:rPr lang="ru-RU" sz="1600" kern="1200" dirty="0" smtClean="0">
              <a:solidFill>
                <a:schemeClr val="accent6">
                  <a:lumMod val="75000"/>
                </a:schemeClr>
              </a:solidFill>
            </a:rPr>
            <a:t>с письменным ходатайством о продлении срока устранения нарушений трудового законодательства</a:t>
          </a:r>
          <a:endParaRPr lang="ru-RU" sz="1600" kern="1200" dirty="0">
            <a:solidFill>
              <a:schemeClr val="accent6">
                <a:lumMod val="75000"/>
              </a:schemeClr>
            </a:solidFill>
          </a:endParaRPr>
        </a:p>
      </dsp:txBody>
      <dsp:txXfrm rot="-5400000">
        <a:off x="1146298" y="1496158"/>
        <a:ext cx="10384141" cy="960496"/>
      </dsp:txXfrm>
    </dsp:sp>
    <dsp:sp modelId="{2330719F-04AF-4E54-A448-3729C4FB4253}">
      <dsp:nvSpPr>
        <dsp:cNvPr id="0" name=""/>
        <dsp:cNvSpPr/>
      </dsp:nvSpPr>
      <dsp:spPr>
        <a:xfrm rot="5400000">
          <a:off x="-245635" y="3133581"/>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ru-RU" sz="3400" kern="1200" dirty="0" smtClean="0">
              <a:solidFill>
                <a:schemeClr val="tx1"/>
              </a:solidFill>
            </a:rPr>
            <a:t>3</a:t>
          </a:r>
          <a:endParaRPr lang="ru-RU" sz="3400" kern="1200" dirty="0">
            <a:solidFill>
              <a:schemeClr val="tx1"/>
            </a:solidFill>
          </a:endParaRPr>
        </a:p>
      </dsp:txBody>
      <dsp:txXfrm rot="-5400000">
        <a:off x="1" y="3461095"/>
        <a:ext cx="1146297" cy="491270"/>
      </dsp:txXfrm>
    </dsp:sp>
    <dsp:sp modelId="{A3A839C9-C0C5-4FAE-9AF9-9D0A2528C84F}">
      <dsp:nvSpPr>
        <dsp:cNvPr id="0" name=""/>
        <dsp:cNvSpPr/>
      </dsp:nvSpPr>
      <dsp:spPr>
        <a:xfrm rot="5400000">
          <a:off x="5832139" y="-1797895"/>
          <a:ext cx="1064418" cy="104361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solidFill>
                <a:schemeClr val="accent6">
                  <a:lumMod val="75000"/>
                </a:schemeClr>
              </a:solidFill>
            </a:rPr>
            <a:t>По истечении срока устранения выявленных нарушений трудового законодательства, установленного актом проверки или распоряжением (приказом) контрольного органа (в случае продления указанного срока), руководитель подведомственной организации обязан представить в контрольный орган отчет об их устранении с приложением копий документов, подтверждающих устранение нарушений</a:t>
          </a:r>
          <a:endParaRPr lang="ru-RU" sz="1600" kern="1200" dirty="0">
            <a:solidFill>
              <a:schemeClr val="accent6">
                <a:lumMod val="75000"/>
              </a:schemeClr>
            </a:solidFill>
          </a:endParaRPr>
        </a:p>
      </dsp:txBody>
      <dsp:txXfrm rot="-5400000">
        <a:off x="1146298" y="2939907"/>
        <a:ext cx="10384141" cy="960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A8E03-EFFB-4FE1-896D-77D9986BF804}">
      <dsp:nvSpPr>
        <dsp:cNvPr id="0" name=""/>
        <dsp:cNvSpPr/>
      </dsp:nvSpPr>
      <dsp:spPr>
        <a:xfrm>
          <a:off x="968453" y="0"/>
          <a:ext cx="7962796" cy="452596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7D529A-8B0A-44DC-9BE3-BD9BA32CEB5E}">
      <dsp:nvSpPr>
        <dsp:cNvPr id="0" name=""/>
        <dsp:cNvSpPr/>
      </dsp:nvSpPr>
      <dsp:spPr>
        <a:xfrm>
          <a:off x="3415030" y="443829"/>
          <a:ext cx="7181088" cy="12393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До 1 марта года, следующего за отчетным, департамент труда и занятости населения Кемеровской области формирует ежегодный сводный отчет об осуществлении и </a:t>
          </a:r>
          <a:r>
            <a:rPr lang="ru-RU" sz="2000" kern="1200" dirty="0" smtClean="0">
              <a:solidFill>
                <a:srgbClr val="C00000"/>
              </a:solidFill>
            </a:rPr>
            <a:t>эффективности</a:t>
          </a:r>
          <a:r>
            <a:rPr lang="ru-RU" sz="2000" kern="1200" dirty="0" smtClean="0"/>
            <a:t> ведомственного контроля </a:t>
          </a:r>
          <a:br>
            <a:rPr lang="ru-RU" sz="2000" kern="1200" dirty="0" smtClean="0"/>
          </a:br>
          <a:r>
            <a:rPr lang="ru-RU" sz="2000" kern="1200" dirty="0" smtClean="0"/>
            <a:t>и направляет его Губернатору Кемеровской области</a:t>
          </a:r>
          <a:endParaRPr lang="ru-RU" sz="2000" kern="1200" dirty="0"/>
        </a:p>
      </dsp:txBody>
      <dsp:txXfrm>
        <a:off x="3475529" y="504328"/>
        <a:ext cx="7060090" cy="1118337"/>
      </dsp:txXfrm>
    </dsp:sp>
    <dsp:sp modelId="{B5FB23CE-10F9-4849-B65C-88E5590785AE}">
      <dsp:nvSpPr>
        <dsp:cNvPr id="0" name=""/>
        <dsp:cNvSpPr/>
      </dsp:nvSpPr>
      <dsp:spPr>
        <a:xfrm>
          <a:off x="2525348" y="1816817"/>
          <a:ext cx="8386315" cy="12393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Контрольные органы до 1 февраля года, следующего за отчетным, предоставляют информацию </a:t>
          </a:r>
          <a:br>
            <a:rPr lang="ru-RU" sz="2000" kern="1200" dirty="0" smtClean="0"/>
          </a:br>
          <a:r>
            <a:rPr lang="ru-RU" sz="2000" kern="1200" dirty="0" smtClean="0"/>
            <a:t>о проведенных проверках в департамент труда и занятости населения Кемеровской области </a:t>
          </a:r>
          <a:endParaRPr lang="ru-RU" sz="2000" kern="1200" dirty="0"/>
        </a:p>
      </dsp:txBody>
      <dsp:txXfrm>
        <a:off x="2585847" y="1877316"/>
        <a:ext cx="8265317" cy="1118337"/>
      </dsp:txXfrm>
    </dsp:sp>
    <dsp:sp modelId="{FC7E7CB4-4B0A-4B30-8264-B6568FA6CF11}">
      <dsp:nvSpPr>
        <dsp:cNvPr id="0" name=""/>
        <dsp:cNvSpPr/>
      </dsp:nvSpPr>
      <dsp:spPr>
        <a:xfrm>
          <a:off x="2517464" y="3242967"/>
          <a:ext cx="7806648" cy="67361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Контрольные органы ведут учет проверок, проводимых </a:t>
          </a:r>
          <a:br>
            <a:rPr lang="ru-RU" sz="2000" kern="1200" dirty="0" smtClean="0"/>
          </a:br>
          <a:r>
            <a:rPr lang="ru-RU" sz="2000" kern="1200" dirty="0" smtClean="0"/>
            <a:t>в подведомственных организациях</a:t>
          </a:r>
          <a:endParaRPr lang="ru-RU" sz="2000" kern="1200" dirty="0"/>
        </a:p>
      </dsp:txBody>
      <dsp:txXfrm>
        <a:off x="2550347" y="3275850"/>
        <a:ext cx="7740882" cy="6078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9FB46E8A-39C0-48E0-9F6E-755E6BEEFB06}" type="datetimeFigureOut">
              <a:rPr lang="ru-RU"/>
              <a:pPr>
                <a:defRPr/>
              </a:pPr>
              <a:t>14.11.2018</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12955E8E-799C-4D62-B070-7A156E377554}" type="slidenum">
              <a:rPr lang="ru-RU"/>
              <a:pPr>
                <a:defRPr/>
              </a:pPr>
              <a:t>‹#›</a:t>
            </a:fld>
            <a:endParaRPr lang="ru-RU"/>
          </a:p>
        </p:txBody>
      </p:sp>
    </p:spTree>
    <p:extLst>
      <p:ext uri="{BB962C8B-B14F-4D97-AF65-F5344CB8AC3E}">
        <p14:creationId xmlns:p14="http://schemas.microsoft.com/office/powerpoint/2010/main" val="2729518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696DDEA-C07B-4DB6-BBEF-B459A6AB5B6B}" type="slidenum">
              <a:rPr lang="ru-RU" smtClean="0"/>
              <a:pPr>
                <a:defRPr/>
              </a:pPr>
              <a:t>1</a:t>
            </a:fld>
            <a:endParaRPr lang="ru-RU" dirty="0"/>
          </a:p>
        </p:txBody>
      </p:sp>
    </p:spTree>
    <p:extLst>
      <p:ext uri="{BB962C8B-B14F-4D97-AF65-F5344CB8AC3E}">
        <p14:creationId xmlns:p14="http://schemas.microsoft.com/office/powerpoint/2010/main" val="238559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1000"/>
              </a:spcAft>
            </a:pPr>
            <a:r>
              <a:rPr lang="ru-RU"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Административная ответственность работодателя по статье 5.27 КоАП</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smtClean="0"/>
          </a:p>
          <a:p>
            <a:r>
              <a:rPr lang="ru-RU" sz="1200" b="1"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Нарушение</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Нарушенная норма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1</a:t>
            </a:r>
          </a:p>
          <a:p>
            <a:r>
              <a:rPr lang="ru-RU" sz="1200" kern="1200" dirty="0" smtClean="0">
                <a:solidFill>
                  <a:schemeClr val="tx1"/>
                </a:solidFill>
                <a:effectLst/>
                <a:latin typeface="+mn-lt"/>
                <a:ea typeface="+mn-ea"/>
                <a:cs typeface="+mn-cs"/>
              </a:rPr>
              <a:t>Не заключен трудовой договор с работником</a:t>
            </a:r>
          </a:p>
          <a:p>
            <a:r>
              <a:rPr lang="ru-RU" sz="1200" kern="1200" dirty="0" smtClean="0">
                <a:solidFill>
                  <a:schemeClr val="tx1"/>
                </a:solidFill>
                <a:effectLst/>
                <a:latin typeface="+mn-lt"/>
                <a:ea typeface="+mn-ea"/>
                <a:cs typeface="+mn-cs"/>
              </a:rPr>
              <a:t>Статья 67 ТК РФ</a:t>
            </a:r>
          </a:p>
          <a:p>
            <a:r>
              <a:rPr lang="ru-RU" sz="1200" kern="1200" dirty="0" smtClean="0">
                <a:solidFill>
                  <a:schemeClr val="tx1"/>
                </a:solidFill>
                <a:effectLst/>
                <a:latin typeface="+mn-lt"/>
                <a:ea typeface="+mn-ea"/>
                <a:cs typeface="+mn-cs"/>
              </a:rPr>
              <a:t>2</a:t>
            </a:r>
          </a:p>
          <a:p>
            <a:r>
              <a:rPr lang="ru-RU" sz="1200" kern="1200" dirty="0" smtClean="0">
                <a:solidFill>
                  <a:schemeClr val="tx1"/>
                </a:solidFill>
                <a:effectLst/>
                <a:latin typeface="+mn-lt"/>
                <a:ea typeface="+mn-ea"/>
                <a:cs typeface="+mn-cs"/>
              </a:rPr>
              <a:t>Работнику не выдан его экземпляр трудового договора, отсутствует подпись в получении экземпляра трудового договора</a:t>
            </a:r>
          </a:p>
          <a:p>
            <a:r>
              <a:rPr lang="ru-RU" sz="1200" kern="1200" dirty="0" smtClean="0">
                <a:solidFill>
                  <a:schemeClr val="tx1"/>
                </a:solidFill>
                <a:effectLst/>
                <a:latin typeface="+mn-lt"/>
                <a:ea typeface="+mn-ea"/>
                <a:cs typeface="+mn-cs"/>
              </a:rPr>
              <a:t>Статья 67 ТК РФ</a:t>
            </a:r>
          </a:p>
          <a:p>
            <a:r>
              <a:rPr lang="ru-RU" sz="1200" kern="1200" dirty="0" smtClean="0">
                <a:solidFill>
                  <a:schemeClr val="tx1"/>
                </a:solidFill>
                <a:effectLst/>
                <a:latin typeface="+mn-lt"/>
                <a:ea typeface="+mn-ea"/>
                <a:cs typeface="+mn-cs"/>
              </a:rPr>
              <a:t>3</a:t>
            </a:r>
          </a:p>
          <a:p>
            <a:r>
              <a:rPr lang="ru-RU" sz="1200" kern="1200" dirty="0" smtClean="0">
                <a:solidFill>
                  <a:schemeClr val="tx1"/>
                </a:solidFill>
                <a:effectLst/>
                <a:latin typeface="+mn-lt"/>
                <a:ea typeface="+mn-ea"/>
                <a:cs typeface="+mn-cs"/>
              </a:rPr>
              <a:t>Не издан приказ о приеме на работу или издан с нарушением сроков</a:t>
            </a:r>
          </a:p>
          <a:p>
            <a:r>
              <a:rPr lang="ru-RU" sz="1200" kern="1200" dirty="0" smtClean="0">
                <a:solidFill>
                  <a:schemeClr val="tx1"/>
                </a:solidFill>
                <a:effectLst/>
                <a:latin typeface="+mn-lt"/>
                <a:ea typeface="+mn-ea"/>
                <a:cs typeface="+mn-cs"/>
              </a:rPr>
              <a:t>Статья 68 ТК РФ</a:t>
            </a:r>
          </a:p>
          <a:p>
            <a:r>
              <a:rPr lang="ru-RU" sz="1200" kern="1200" dirty="0" smtClean="0">
                <a:solidFill>
                  <a:schemeClr val="tx1"/>
                </a:solidFill>
                <a:effectLst/>
                <a:latin typeface="+mn-lt"/>
                <a:ea typeface="+mn-ea"/>
                <a:cs typeface="+mn-cs"/>
              </a:rPr>
              <a:t>4</a:t>
            </a:r>
          </a:p>
          <a:p>
            <a:r>
              <a:rPr lang="ru-RU" sz="1200" kern="1200" dirty="0" smtClean="0">
                <a:solidFill>
                  <a:schemeClr val="tx1"/>
                </a:solidFill>
                <a:effectLst/>
                <a:latin typeface="+mn-lt"/>
                <a:ea typeface="+mn-ea"/>
                <a:cs typeface="+mn-cs"/>
              </a:rPr>
              <a:t>Работник не ознакомлен с приказом о приеме на работу</a:t>
            </a:r>
          </a:p>
          <a:p>
            <a:r>
              <a:rPr lang="ru-RU" sz="1200" kern="1200" dirty="0" smtClean="0">
                <a:solidFill>
                  <a:schemeClr val="tx1"/>
                </a:solidFill>
                <a:effectLst/>
                <a:latin typeface="+mn-lt"/>
                <a:ea typeface="+mn-ea"/>
                <a:cs typeface="+mn-cs"/>
              </a:rPr>
              <a:t>Статья 68 ТК РФ</a:t>
            </a:r>
          </a:p>
          <a:p>
            <a:r>
              <a:rPr lang="ru-RU" sz="1200" kern="1200" dirty="0" smtClean="0">
                <a:solidFill>
                  <a:schemeClr val="tx1"/>
                </a:solidFill>
                <a:effectLst/>
                <a:latin typeface="+mn-lt"/>
                <a:ea typeface="+mn-ea"/>
                <a:cs typeface="+mn-cs"/>
              </a:rPr>
              <a:t>5</a:t>
            </a:r>
          </a:p>
          <a:p>
            <a:r>
              <a:rPr lang="ru-RU" sz="1200" kern="1200" dirty="0" smtClean="0">
                <a:solidFill>
                  <a:schemeClr val="tx1"/>
                </a:solidFill>
                <a:effectLst/>
                <a:latin typeface="+mn-lt"/>
                <a:ea typeface="+mn-ea"/>
                <a:cs typeface="+mn-cs"/>
              </a:rPr>
              <a:t>Работник не ознакомлен с локальными нормативными актами компании</a:t>
            </a:r>
          </a:p>
          <a:p>
            <a:r>
              <a:rPr lang="ru-RU" sz="1200" kern="1200" dirty="0" smtClean="0">
                <a:solidFill>
                  <a:schemeClr val="tx1"/>
                </a:solidFill>
                <a:effectLst/>
                <a:latin typeface="+mn-lt"/>
                <a:ea typeface="+mn-ea"/>
                <a:cs typeface="+mn-cs"/>
              </a:rPr>
              <a:t>Статья 68 ТК РФ</a:t>
            </a:r>
          </a:p>
          <a:p>
            <a:r>
              <a:rPr lang="ru-RU" sz="1200" kern="1200" dirty="0" smtClean="0">
                <a:solidFill>
                  <a:schemeClr val="tx1"/>
                </a:solidFill>
                <a:effectLst/>
                <a:latin typeface="+mn-lt"/>
                <a:ea typeface="+mn-ea"/>
                <a:cs typeface="+mn-cs"/>
              </a:rPr>
              <a:t>6</a:t>
            </a:r>
          </a:p>
          <a:p>
            <a:r>
              <a:rPr lang="ru-RU" sz="1200" kern="1200" dirty="0" smtClean="0">
                <a:solidFill>
                  <a:schemeClr val="tx1"/>
                </a:solidFill>
                <a:effectLst/>
                <a:latin typeface="+mn-lt"/>
                <a:ea typeface="+mn-ea"/>
                <a:cs typeface="+mn-cs"/>
              </a:rPr>
              <a:t>Не проведен инструктаж по охране труда</a:t>
            </a:r>
          </a:p>
          <a:p>
            <a:r>
              <a:rPr lang="ru-RU" sz="1200" kern="1200" dirty="0" smtClean="0">
                <a:solidFill>
                  <a:schemeClr val="tx1"/>
                </a:solidFill>
                <a:effectLst/>
                <a:latin typeface="+mn-lt"/>
                <a:ea typeface="+mn-ea"/>
                <a:cs typeface="+mn-cs"/>
              </a:rPr>
              <a:t>Статья 212 ТК РФ</a:t>
            </a:r>
          </a:p>
          <a:p>
            <a:r>
              <a:rPr lang="ru-RU" sz="1200" kern="1200" dirty="0" smtClean="0">
                <a:solidFill>
                  <a:schemeClr val="tx1"/>
                </a:solidFill>
                <a:effectLst/>
                <a:latin typeface="+mn-lt"/>
                <a:ea typeface="+mn-ea"/>
                <a:cs typeface="+mn-cs"/>
              </a:rPr>
              <a:t>7</a:t>
            </a:r>
          </a:p>
          <a:p>
            <a:r>
              <a:rPr lang="ru-RU" sz="1200" kern="1200" dirty="0" smtClean="0">
                <a:solidFill>
                  <a:schemeClr val="tx1"/>
                </a:solidFill>
                <a:effectLst/>
                <a:latin typeface="+mn-lt"/>
                <a:ea typeface="+mn-ea"/>
                <a:cs typeface="+mn-cs"/>
              </a:rPr>
              <a:t>При приеме на работу с работника требуют документы, не предусмотренные статьей 65 ТК РФ и иными федеральными законами, указами и постановления (например, предоставление ИНН)</a:t>
            </a:r>
          </a:p>
          <a:p>
            <a:r>
              <a:rPr lang="ru-RU" sz="1200" kern="1200" dirty="0" smtClean="0">
                <a:solidFill>
                  <a:schemeClr val="tx1"/>
                </a:solidFill>
                <a:effectLst/>
                <a:latin typeface="+mn-lt"/>
                <a:ea typeface="+mn-ea"/>
                <a:cs typeface="+mn-cs"/>
              </a:rPr>
              <a:t>Статья 65 ТК РФ</a:t>
            </a:r>
          </a:p>
          <a:p>
            <a:r>
              <a:rPr lang="ru-RU" sz="1200" kern="1200" dirty="0" smtClean="0">
                <a:solidFill>
                  <a:schemeClr val="tx1"/>
                </a:solidFill>
                <a:effectLst/>
                <a:latin typeface="+mn-lt"/>
                <a:ea typeface="+mn-ea"/>
                <a:cs typeface="+mn-cs"/>
              </a:rPr>
              <a:t>8</a:t>
            </a:r>
          </a:p>
          <a:p>
            <a:r>
              <a:rPr lang="ru-RU" sz="1200" kern="1200" dirty="0" smtClean="0">
                <a:solidFill>
                  <a:schemeClr val="tx1"/>
                </a:solidFill>
                <a:effectLst/>
                <a:latin typeface="+mn-lt"/>
                <a:ea typeface="+mn-ea"/>
                <a:cs typeface="+mn-cs"/>
              </a:rPr>
              <a:t>Работника принимают на работы без предъявления обязательных документов, предусмотренных статьей 65 ТК РФ (например, без военного билета или документа об образовании)</a:t>
            </a:r>
          </a:p>
          <a:p>
            <a:r>
              <a:rPr lang="ru-RU" sz="1200" kern="1200" dirty="0" smtClean="0">
                <a:solidFill>
                  <a:schemeClr val="tx1"/>
                </a:solidFill>
                <a:effectLst/>
                <a:latin typeface="+mn-lt"/>
                <a:ea typeface="+mn-ea"/>
                <a:cs typeface="+mn-cs"/>
              </a:rPr>
              <a:t>Статья 65 ТК РФ</a:t>
            </a:r>
          </a:p>
          <a:p>
            <a:r>
              <a:rPr lang="ru-RU" sz="1200" kern="1200" dirty="0" smtClean="0">
                <a:solidFill>
                  <a:schemeClr val="tx1"/>
                </a:solidFill>
                <a:effectLst/>
                <a:latin typeface="+mn-lt"/>
                <a:ea typeface="+mn-ea"/>
                <a:cs typeface="+mn-cs"/>
              </a:rPr>
              <a:t>9</a:t>
            </a:r>
          </a:p>
          <a:p>
            <a:r>
              <a:rPr lang="ru-RU" sz="1200" kern="1200" dirty="0" smtClean="0">
                <a:solidFill>
                  <a:schemeClr val="tx1"/>
                </a:solidFill>
                <a:effectLst/>
                <a:latin typeface="+mn-lt"/>
                <a:ea typeface="+mn-ea"/>
                <a:cs typeface="+mn-cs"/>
              </a:rPr>
              <a:t>Оформление работнику, впервые поступающему на работу, бланка трудовой книжки, которую работник приобрел сам в киоске</a:t>
            </a:r>
          </a:p>
          <a:p>
            <a:r>
              <a:rPr lang="ru-RU" sz="1200" kern="1200" dirty="0" smtClean="0">
                <a:solidFill>
                  <a:schemeClr val="tx1"/>
                </a:solidFill>
                <a:effectLst/>
                <a:latin typeface="+mn-lt"/>
                <a:ea typeface="+mn-ea"/>
                <a:cs typeface="+mn-cs"/>
              </a:rPr>
              <a:t>Статьи 65-66 ТК РФ, п. 8 «Правил ведения и хранения трудовых книжек, изготовления бланков трудовой книжки и обеспечения ими работодателей»</a:t>
            </a:r>
          </a:p>
          <a:p>
            <a:r>
              <a:rPr lang="ru-RU" sz="1200" kern="1200" dirty="0" smtClean="0">
                <a:solidFill>
                  <a:schemeClr val="tx1"/>
                </a:solidFill>
                <a:effectLst/>
                <a:latin typeface="+mn-lt"/>
                <a:ea typeface="+mn-ea"/>
                <a:cs typeface="+mn-cs"/>
              </a:rPr>
              <a:t>10</a:t>
            </a:r>
          </a:p>
          <a:p>
            <a:r>
              <a:rPr lang="ru-RU" sz="1200" kern="1200" dirty="0" smtClean="0">
                <a:solidFill>
                  <a:schemeClr val="tx1"/>
                </a:solidFill>
                <a:effectLst/>
                <a:latin typeface="+mn-lt"/>
                <a:ea typeface="+mn-ea"/>
                <a:cs typeface="+mn-cs"/>
              </a:rPr>
              <a:t>Работнику, которому в соответствии со статьей 70 ТК запрещено устанавливать испытательный срок, испытательный срок все равно установлен</a:t>
            </a:r>
          </a:p>
          <a:p>
            <a:r>
              <a:rPr lang="ru-RU" sz="1200" kern="1200" dirty="0" smtClean="0">
                <a:solidFill>
                  <a:schemeClr val="tx1"/>
                </a:solidFill>
                <a:effectLst/>
                <a:latin typeface="+mn-lt"/>
                <a:ea typeface="+mn-ea"/>
                <a:cs typeface="+mn-cs"/>
              </a:rPr>
              <a:t>Статья 70 ТК РФ</a:t>
            </a:r>
          </a:p>
          <a:p>
            <a:r>
              <a:rPr lang="ru-RU" sz="1200" kern="1200" dirty="0" smtClean="0">
                <a:solidFill>
                  <a:schemeClr val="tx1"/>
                </a:solidFill>
                <a:effectLst/>
                <a:latin typeface="+mn-lt"/>
                <a:ea typeface="+mn-ea"/>
                <a:cs typeface="+mn-cs"/>
              </a:rPr>
              <a:t>11</a:t>
            </a:r>
          </a:p>
          <a:p>
            <a:r>
              <a:rPr lang="ru-RU" sz="1200" kern="1200" dirty="0" smtClean="0">
                <a:solidFill>
                  <a:schemeClr val="tx1"/>
                </a:solidFill>
                <a:effectLst/>
                <a:latin typeface="+mn-lt"/>
                <a:ea typeface="+mn-ea"/>
                <a:cs typeface="+mn-cs"/>
              </a:rPr>
              <a:t>Работодатель не оформляет письменный отказ в приеме на работу соискателю</a:t>
            </a:r>
          </a:p>
          <a:p>
            <a:r>
              <a:rPr lang="ru-RU" sz="1200" kern="1200" dirty="0" smtClean="0">
                <a:solidFill>
                  <a:schemeClr val="tx1"/>
                </a:solidFill>
                <a:effectLst/>
                <a:latin typeface="+mn-lt"/>
                <a:ea typeface="+mn-ea"/>
                <a:cs typeface="+mn-cs"/>
              </a:rPr>
              <a:t>Статья 64 ТК РФ</a:t>
            </a:r>
          </a:p>
          <a:p>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Ошибка</a:t>
            </a:r>
          </a:p>
          <a:p>
            <a:r>
              <a:rPr lang="ru-RU" sz="1200" kern="1200" dirty="0" smtClean="0">
                <a:solidFill>
                  <a:schemeClr val="tx1"/>
                </a:solidFill>
                <a:effectLst/>
                <a:latin typeface="+mn-lt"/>
                <a:ea typeface="+mn-ea"/>
                <a:cs typeface="+mn-cs"/>
              </a:rPr>
              <a:t>Норма, нарушенная ошибкой</a:t>
            </a:r>
          </a:p>
          <a:p>
            <a:r>
              <a:rPr lang="ru-RU" sz="1200" kern="1200" dirty="0" smtClean="0">
                <a:solidFill>
                  <a:schemeClr val="tx1"/>
                </a:solidFill>
                <a:effectLst/>
                <a:latin typeface="+mn-lt"/>
                <a:ea typeface="+mn-ea"/>
                <a:cs typeface="+mn-cs"/>
              </a:rPr>
              <a:t>12</a:t>
            </a:r>
          </a:p>
          <a:p>
            <a:r>
              <a:rPr lang="ru-RU" sz="1200" kern="1200" dirty="0" smtClean="0">
                <a:solidFill>
                  <a:schemeClr val="tx1"/>
                </a:solidFill>
                <a:effectLst/>
                <a:latin typeface="+mn-lt"/>
                <a:ea typeface="+mn-ea"/>
                <a:cs typeface="+mn-cs"/>
              </a:rPr>
              <a:t>Заключение с работником срочного трудового договора без наличия оснований его срочности</a:t>
            </a:r>
          </a:p>
          <a:p>
            <a:r>
              <a:rPr lang="ru-RU" sz="1200" kern="1200" dirty="0" smtClean="0">
                <a:solidFill>
                  <a:schemeClr val="tx1"/>
                </a:solidFill>
                <a:effectLst/>
                <a:latin typeface="+mn-lt"/>
                <a:ea typeface="+mn-ea"/>
                <a:cs typeface="+mn-cs"/>
              </a:rPr>
              <a:t>Статья 58 ТК РФ</a:t>
            </a:r>
          </a:p>
          <a:p>
            <a:r>
              <a:rPr lang="ru-RU" sz="1200" kern="1200" dirty="0" smtClean="0">
                <a:solidFill>
                  <a:schemeClr val="tx1"/>
                </a:solidFill>
                <a:effectLst/>
                <a:latin typeface="+mn-lt"/>
                <a:ea typeface="+mn-ea"/>
                <a:cs typeface="+mn-cs"/>
              </a:rPr>
              <a:t>13</a:t>
            </a:r>
          </a:p>
          <a:p>
            <a:r>
              <a:rPr lang="ru-RU" sz="1200" kern="1200" dirty="0" smtClean="0">
                <a:solidFill>
                  <a:schemeClr val="tx1"/>
                </a:solidFill>
                <a:effectLst/>
                <a:latin typeface="+mn-lt"/>
                <a:ea typeface="+mn-ea"/>
                <a:cs typeface="+mn-cs"/>
              </a:rPr>
              <a:t>Работник не ознакомлен с графиком работы/сменности</a:t>
            </a:r>
          </a:p>
          <a:p>
            <a:r>
              <a:rPr lang="ru-RU" sz="1200" kern="1200" dirty="0" smtClean="0">
                <a:solidFill>
                  <a:schemeClr val="tx1"/>
                </a:solidFill>
                <a:effectLst/>
                <a:latin typeface="+mn-lt"/>
                <a:ea typeface="+mn-ea"/>
                <a:cs typeface="+mn-cs"/>
              </a:rPr>
              <a:t>Статья 103 ТК РФ</a:t>
            </a:r>
          </a:p>
          <a:p>
            <a:r>
              <a:rPr lang="ru-RU" sz="1200" kern="1200" dirty="0" smtClean="0">
                <a:solidFill>
                  <a:schemeClr val="tx1"/>
                </a:solidFill>
                <a:effectLst/>
                <a:latin typeface="+mn-lt"/>
                <a:ea typeface="+mn-ea"/>
                <a:cs typeface="+mn-cs"/>
              </a:rPr>
              <a:t>14</a:t>
            </a:r>
          </a:p>
          <a:p>
            <a:r>
              <a:rPr lang="ru-RU" sz="1200" kern="1200" dirty="0" smtClean="0">
                <a:solidFill>
                  <a:schemeClr val="tx1"/>
                </a:solidFill>
                <a:effectLst/>
                <a:latin typeface="+mn-lt"/>
                <a:ea typeface="+mn-ea"/>
                <a:cs typeface="+mn-cs"/>
              </a:rPr>
              <a:t>В компании отсутствует утвержденный график отпусков</a:t>
            </a:r>
          </a:p>
          <a:p>
            <a:r>
              <a:rPr lang="ru-RU" sz="1200" kern="1200" dirty="0" smtClean="0">
                <a:solidFill>
                  <a:schemeClr val="tx1"/>
                </a:solidFill>
                <a:effectLst/>
                <a:latin typeface="+mn-lt"/>
                <a:ea typeface="+mn-ea"/>
                <a:cs typeface="+mn-cs"/>
              </a:rPr>
              <a:t>Статья 122 ТК РФ</a:t>
            </a:r>
          </a:p>
          <a:p>
            <a:r>
              <a:rPr lang="ru-RU" sz="1200" kern="1200" dirty="0" smtClean="0">
                <a:solidFill>
                  <a:schemeClr val="tx1"/>
                </a:solidFill>
                <a:effectLst/>
                <a:latin typeface="+mn-lt"/>
                <a:ea typeface="+mn-ea"/>
                <a:cs typeface="+mn-cs"/>
              </a:rPr>
              <a:t>15</a:t>
            </a:r>
          </a:p>
          <a:p>
            <a:r>
              <a:rPr lang="ru-RU" sz="1200" kern="1200" dirty="0" smtClean="0">
                <a:solidFill>
                  <a:schemeClr val="tx1"/>
                </a:solidFill>
                <a:effectLst/>
                <a:latin typeface="+mn-lt"/>
                <a:ea typeface="+mn-ea"/>
                <a:cs typeface="+mn-cs"/>
              </a:rPr>
              <a:t>Работнику не предоставляют отпуск по графику или работник не включен в график отпусков</a:t>
            </a:r>
          </a:p>
          <a:p>
            <a:r>
              <a:rPr lang="ru-RU" sz="1200" kern="1200" dirty="0" smtClean="0">
                <a:solidFill>
                  <a:schemeClr val="tx1"/>
                </a:solidFill>
                <a:effectLst/>
                <a:latin typeface="+mn-lt"/>
                <a:ea typeface="+mn-ea"/>
                <a:cs typeface="+mn-cs"/>
              </a:rPr>
              <a:t>Статьи 122-123 ТК РФ</a:t>
            </a:r>
          </a:p>
          <a:p>
            <a:r>
              <a:rPr lang="ru-RU" sz="1200" kern="1200" dirty="0" smtClean="0">
                <a:solidFill>
                  <a:schemeClr val="tx1"/>
                </a:solidFill>
                <a:effectLst/>
                <a:latin typeface="+mn-lt"/>
                <a:ea typeface="+mn-ea"/>
                <a:cs typeface="+mn-cs"/>
              </a:rPr>
              <a:t>16</a:t>
            </a:r>
          </a:p>
          <a:p>
            <a:r>
              <a:rPr lang="ru-RU" sz="1200" kern="1200" dirty="0" smtClean="0">
                <a:solidFill>
                  <a:schemeClr val="tx1"/>
                </a:solidFill>
                <a:effectLst/>
                <a:latin typeface="+mn-lt"/>
                <a:ea typeface="+mn-ea"/>
                <a:cs typeface="+mn-cs"/>
              </a:rPr>
              <a:t>Работник не извещен или извещен несвоевременно о времени начала отпуска</a:t>
            </a:r>
          </a:p>
          <a:p>
            <a:r>
              <a:rPr lang="ru-RU" sz="1200" kern="1200" dirty="0" smtClean="0">
                <a:solidFill>
                  <a:schemeClr val="tx1"/>
                </a:solidFill>
                <a:effectLst/>
                <a:latin typeface="+mn-lt"/>
                <a:ea typeface="+mn-ea"/>
                <a:cs typeface="+mn-cs"/>
              </a:rPr>
              <a:t>Статья 123 ТК РФ</a:t>
            </a:r>
          </a:p>
          <a:p>
            <a:r>
              <a:rPr lang="ru-RU" sz="1200" kern="1200" dirty="0" smtClean="0">
                <a:solidFill>
                  <a:schemeClr val="tx1"/>
                </a:solidFill>
                <a:effectLst/>
                <a:latin typeface="+mn-lt"/>
                <a:ea typeface="+mn-ea"/>
                <a:cs typeface="+mn-cs"/>
              </a:rPr>
              <a:t>17</a:t>
            </a:r>
          </a:p>
          <a:p>
            <a:r>
              <a:rPr lang="ru-RU" sz="1200" kern="1200" dirty="0" smtClean="0">
                <a:solidFill>
                  <a:schemeClr val="tx1"/>
                </a:solidFill>
                <a:effectLst/>
                <a:latin typeface="+mn-lt"/>
                <a:ea typeface="+mn-ea"/>
                <a:cs typeface="+mn-cs"/>
              </a:rPr>
              <a:t>Оплата отпуска производится с нарушением сроков, то есть не до начала отпуска, а после</a:t>
            </a:r>
          </a:p>
          <a:p>
            <a:r>
              <a:rPr lang="ru-RU" sz="1200" kern="1200" dirty="0" smtClean="0">
                <a:solidFill>
                  <a:schemeClr val="tx1"/>
                </a:solidFill>
                <a:effectLst/>
                <a:latin typeface="+mn-lt"/>
                <a:ea typeface="+mn-ea"/>
                <a:cs typeface="+mn-cs"/>
              </a:rPr>
              <a:t>Статья 136 ТК РФ</a:t>
            </a:r>
          </a:p>
          <a:p>
            <a:r>
              <a:rPr lang="ru-RU" sz="1200" kern="1200" dirty="0" smtClean="0">
                <a:solidFill>
                  <a:schemeClr val="tx1"/>
                </a:solidFill>
                <a:effectLst/>
                <a:latin typeface="+mn-lt"/>
                <a:ea typeface="+mn-ea"/>
                <a:cs typeface="+mn-cs"/>
              </a:rPr>
              <a:t>18</a:t>
            </a:r>
          </a:p>
          <a:p>
            <a:r>
              <a:rPr lang="ru-RU" sz="1200" kern="1200" dirty="0" smtClean="0">
                <a:solidFill>
                  <a:schemeClr val="tx1"/>
                </a:solidFill>
                <a:effectLst/>
                <a:latin typeface="+mn-lt"/>
                <a:ea typeface="+mn-ea"/>
                <a:cs typeface="+mn-cs"/>
              </a:rPr>
              <a:t>Работнику не выдают по его письменному заявлению копии документов, связанных с работой</a:t>
            </a:r>
          </a:p>
          <a:p>
            <a:r>
              <a:rPr lang="ru-RU" sz="1200" kern="1200" dirty="0" smtClean="0">
                <a:solidFill>
                  <a:schemeClr val="tx1"/>
                </a:solidFill>
                <a:effectLst/>
                <a:latin typeface="+mn-lt"/>
                <a:ea typeface="+mn-ea"/>
                <a:cs typeface="+mn-cs"/>
              </a:rPr>
              <a:t>Статья 62 ТК РФ</a:t>
            </a:r>
          </a:p>
          <a:p>
            <a:r>
              <a:rPr lang="ru-RU" sz="1200" kern="1200" dirty="0" smtClean="0">
                <a:solidFill>
                  <a:schemeClr val="tx1"/>
                </a:solidFill>
                <a:effectLst/>
                <a:latin typeface="+mn-lt"/>
                <a:ea typeface="+mn-ea"/>
                <a:cs typeface="+mn-cs"/>
              </a:rPr>
              <a:t>19</a:t>
            </a:r>
          </a:p>
          <a:p>
            <a:r>
              <a:rPr lang="ru-RU" sz="1200" kern="1200" dirty="0" smtClean="0">
                <a:solidFill>
                  <a:schemeClr val="tx1"/>
                </a:solidFill>
                <a:effectLst/>
                <a:latin typeface="+mn-lt"/>
                <a:ea typeface="+mn-ea"/>
                <a:cs typeface="+mn-cs"/>
              </a:rPr>
              <a:t>Работник не уведомлен в установленные сроки об изменении определенных сторонами условий трудового договора</a:t>
            </a:r>
          </a:p>
          <a:p>
            <a:r>
              <a:rPr lang="ru-RU" sz="1200" kern="1200" dirty="0" smtClean="0">
                <a:solidFill>
                  <a:schemeClr val="tx1"/>
                </a:solidFill>
                <a:effectLst/>
                <a:latin typeface="+mn-lt"/>
                <a:ea typeface="+mn-ea"/>
                <a:cs typeface="+mn-cs"/>
              </a:rPr>
              <a:t>Статья 74 ТК РФ</a:t>
            </a:r>
          </a:p>
          <a:p>
            <a:r>
              <a:rPr lang="ru-RU" sz="1200" kern="1200" dirty="0" smtClean="0">
                <a:solidFill>
                  <a:schemeClr val="tx1"/>
                </a:solidFill>
                <a:effectLst/>
                <a:latin typeface="+mn-lt"/>
                <a:ea typeface="+mn-ea"/>
                <a:cs typeface="+mn-cs"/>
              </a:rPr>
              <a:t>20</a:t>
            </a:r>
          </a:p>
          <a:p>
            <a:r>
              <a:rPr lang="ru-RU" sz="1200" kern="1200" dirty="0" smtClean="0">
                <a:solidFill>
                  <a:schemeClr val="tx1"/>
                </a:solidFill>
                <a:effectLst/>
                <a:latin typeface="+mn-lt"/>
                <a:ea typeface="+mn-ea"/>
                <a:cs typeface="+mn-cs"/>
              </a:rPr>
              <a:t>Отсутствуют подписи работника в акте о совершении проступка, приказе о дисциплинарном взыскании, отсутствуют акты об отказе дать объяснение и подписать приказ о дисциплинарном взыскании</a:t>
            </a:r>
          </a:p>
          <a:p>
            <a:r>
              <a:rPr lang="ru-RU" sz="1200" kern="1200" dirty="0" smtClean="0">
                <a:solidFill>
                  <a:schemeClr val="tx1"/>
                </a:solidFill>
                <a:effectLst/>
                <a:latin typeface="+mn-lt"/>
                <a:ea typeface="+mn-ea"/>
                <a:cs typeface="+mn-cs"/>
              </a:rPr>
              <a:t>Статья 193 ТК РФ</a:t>
            </a:r>
          </a:p>
          <a:p>
            <a:r>
              <a:rPr lang="ru-RU" sz="1200" kern="1200" dirty="0" smtClean="0">
                <a:solidFill>
                  <a:schemeClr val="tx1"/>
                </a:solidFill>
                <a:effectLst/>
                <a:latin typeface="+mn-lt"/>
                <a:ea typeface="+mn-ea"/>
                <a:cs typeface="+mn-cs"/>
              </a:rPr>
              <a:t>21</a:t>
            </a:r>
          </a:p>
          <a:p>
            <a:r>
              <a:rPr lang="ru-RU" sz="1200" kern="1200" dirty="0" smtClean="0">
                <a:solidFill>
                  <a:schemeClr val="tx1"/>
                </a:solidFill>
                <a:effectLst/>
                <a:latin typeface="+mn-lt"/>
                <a:ea typeface="+mn-ea"/>
                <a:cs typeface="+mn-cs"/>
              </a:rPr>
              <a:t>К работнику применено дисциплинарное взыскание по истечении срока его применения</a:t>
            </a:r>
          </a:p>
          <a:p>
            <a:r>
              <a:rPr lang="ru-RU" sz="1200" kern="1200" dirty="0" smtClean="0">
                <a:solidFill>
                  <a:schemeClr val="tx1"/>
                </a:solidFill>
                <a:effectLst/>
                <a:latin typeface="+mn-lt"/>
                <a:ea typeface="+mn-ea"/>
                <a:cs typeface="+mn-cs"/>
              </a:rPr>
              <a:t>Статья 193 ТК РФ</a:t>
            </a:r>
          </a:p>
          <a:p>
            <a:r>
              <a:rPr lang="ru-RU" sz="1200" kern="1200" dirty="0" smtClean="0">
                <a:solidFill>
                  <a:schemeClr val="tx1"/>
                </a:solidFill>
                <a:effectLst/>
                <a:latin typeface="+mn-lt"/>
                <a:ea typeface="+mn-ea"/>
                <a:cs typeface="+mn-cs"/>
              </a:rPr>
              <a:t>22</a:t>
            </a:r>
          </a:p>
          <a:p>
            <a:r>
              <a:rPr lang="ru-RU" sz="1200" kern="1200" dirty="0" smtClean="0">
                <a:solidFill>
                  <a:schemeClr val="tx1"/>
                </a:solidFill>
                <a:effectLst/>
                <a:latin typeface="+mn-lt"/>
                <a:ea typeface="+mn-ea"/>
                <a:cs typeface="+mn-cs"/>
              </a:rPr>
              <a:t>Не ведутся табеля учета рабочего времени или данные табеля не соответствуют фактическим датам и продолжительности работы</a:t>
            </a:r>
          </a:p>
          <a:p>
            <a:r>
              <a:rPr lang="ru-RU" sz="1200" kern="1200" dirty="0" smtClean="0">
                <a:solidFill>
                  <a:schemeClr val="tx1"/>
                </a:solidFill>
                <a:effectLst/>
                <a:latin typeface="+mn-lt"/>
                <a:ea typeface="+mn-ea"/>
                <a:cs typeface="+mn-cs"/>
              </a:rPr>
              <a:t>Статья 91 ТК РФ</a:t>
            </a:r>
          </a:p>
          <a:p>
            <a:r>
              <a:rPr lang="ru-RU" sz="1200" kern="1200" dirty="0" smtClean="0">
                <a:solidFill>
                  <a:schemeClr val="tx1"/>
                </a:solidFill>
                <a:effectLst/>
                <a:latin typeface="+mn-lt"/>
                <a:ea typeface="+mn-ea"/>
                <a:cs typeface="+mn-cs"/>
              </a:rPr>
              <a:t>23</a:t>
            </a:r>
          </a:p>
          <a:p>
            <a:r>
              <a:rPr lang="ru-RU" sz="1200" kern="1200" dirty="0" smtClean="0">
                <a:solidFill>
                  <a:schemeClr val="tx1"/>
                </a:solidFill>
                <a:effectLst/>
                <a:latin typeface="+mn-lt"/>
                <a:ea typeface="+mn-ea"/>
                <a:cs typeface="+mn-cs"/>
              </a:rPr>
              <a:t>Работник не ознакомлен с приказом об увольнении</a:t>
            </a:r>
          </a:p>
          <a:p>
            <a:r>
              <a:rPr lang="ru-RU" sz="1200" kern="1200" dirty="0" smtClean="0">
                <a:solidFill>
                  <a:schemeClr val="tx1"/>
                </a:solidFill>
                <a:effectLst/>
                <a:latin typeface="+mn-lt"/>
                <a:ea typeface="+mn-ea"/>
                <a:cs typeface="+mn-cs"/>
              </a:rPr>
              <a:t>Статья 84.1 ТК РФ</a:t>
            </a:r>
          </a:p>
          <a:p>
            <a:r>
              <a:rPr lang="ru-RU" sz="1200" kern="1200" dirty="0" smtClean="0">
                <a:solidFill>
                  <a:schemeClr val="tx1"/>
                </a:solidFill>
                <a:effectLst/>
                <a:latin typeface="+mn-lt"/>
                <a:ea typeface="+mn-ea"/>
                <a:cs typeface="+mn-cs"/>
              </a:rPr>
              <a:t>24</a:t>
            </a:r>
          </a:p>
          <a:p>
            <a:r>
              <a:rPr lang="ru-RU" sz="1200" kern="1200" dirty="0" smtClean="0">
                <a:solidFill>
                  <a:schemeClr val="tx1"/>
                </a:solidFill>
                <a:effectLst/>
                <a:latin typeface="+mn-lt"/>
                <a:ea typeface="+mn-ea"/>
                <a:cs typeface="+mn-cs"/>
              </a:rPr>
              <a:t>Работнику не выдана трудовая книжка при увольнении или отсутствует в книге учета движения трудовых книжек и вкладышей в них</a:t>
            </a:r>
          </a:p>
          <a:p>
            <a:r>
              <a:rPr lang="ru-RU" sz="1200" kern="1200" dirty="0" smtClean="0">
                <a:solidFill>
                  <a:schemeClr val="tx1"/>
                </a:solidFill>
                <a:effectLst/>
                <a:latin typeface="+mn-lt"/>
                <a:ea typeface="+mn-ea"/>
                <a:cs typeface="+mn-cs"/>
              </a:rPr>
              <a:t>Статья 84.1 ТК РФ</a:t>
            </a:r>
          </a:p>
          <a:p>
            <a:r>
              <a:rPr lang="ru-RU" sz="1200" kern="1200" dirty="0" smtClean="0">
                <a:solidFill>
                  <a:schemeClr val="tx1"/>
                </a:solidFill>
                <a:effectLst/>
                <a:latin typeface="+mn-lt"/>
                <a:ea typeface="+mn-ea"/>
                <a:cs typeface="+mn-cs"/>
              </a:rPr>
              <a:t>25</a:t>
            </a:r>
          </a:p>
          <a:p>
            <a:r>
              <a:rPr lang="ru-RU" sz="1200" kern="1200" dirty="0" smtClean="0">
                <a:solidFill>
                  <a:schemeClr val="tx1"/>
                </a:solidFill>
                <a:effectLst/>
                <a:latin typeface="+mn-lt"/>
                <a:ea typeface="+mn-ea"/>
                <a:cs typeface="+mn-cs"/>
              </a:rPr>
              <a:t>Работнику не выплачена компенсация за неиспользованный отпуск при увольнении</a:t>
            </a:r>
          </a:p>
          <a:p>
            <a:r>
              <a:rPr lang="ru-RU" sz="1200" kern="1200" dirty="0" smtClean="0">
                <a:solidFill>
                  <a:schemeClr val="tx1"/>
                </a:solidFill>
                <a:effectLst/>
                <a:latin typeface="+mn-lt"/>
                <a:ea typeface="+mn-ea"/>
                <a:cs typeface="+mn-cs"/>
              </a:rPr>
              <a:t>Статья 127 ТК РФ</a:t>
            </a:r>
          </a:p>
          <a:p>
            <a:r>
              <a:rPr lang="ru-RU" sz="1200" kern="1200" dirty="0" smtClean="0">
                <a:solidFill>
                  <a:schemeClr val="tx1"/>
                </a:solidFill>
                <a:effectLst/>
                <a:latin typeface="+mn-lt"/>
                <a:ea typeface="+mn-ea"/>
                <a:cs typeface="+mn-cs"/>
              </a:rPr>
              <a:t>26</a:t>
            </a:r>
          </a:p>
          <a:p>
            <a:r>
              <a:rPr lang="ru-RU" sz="1200" kern="1200" dirty="0" smtClean="0">
                <a:solidFill>
                  <a:schemeClr val="tx1"/>
                </a:solidFill>
                <a:effectLst/>
                <a:latin typeface="+mn-lt"/>
                <a:ea typeface="+mn-ea"/>
                <a:cs typeface="+mn-cs"/>
              </a:rPr>
              <a:t>При проведении мероприятий по сокращению численности штата сокращаемому работнику не предлагают иные имеющие вакансии работодателя</a:t>
            </a:r>
          </a:p>
          <a:p>
            <a:r>
              <a:rPr lang="ru-RU" sz="1200" kern="1200" dirty="0" smtClean="0">
                <a:solidFill>
                  <a:schemeClr val="tx1"/>
                </a:solidFill>
                <a:effectLst/>
                <a:latin typeface="+mn-lt"/>
                <a:ea typeface="+mn-ea"/>
                <a:cs typeface="+mn-cs"/>
              </a:rPr>
              <a:t>Статья 81 ТК РФ</a:t>
            </a:r>
          </a:p>
          <a:p>
            <a:r>
              <a:rPr lang="ru-RU" sz="1200" kern="1200" dirty="0" smtClean="0">
                <a:solidFill>
                  <a:schemeClr val="tx1"/>
                </a:solidFill>
                <a:effectLst/>
                <a:latin typeface="+mn-lt"/>
                <a:ea typeface="+mn-ea"/>
                <a:cs typeface="+mn-cs"/>
              </a:rPr>
              <a:t>27</a:t>
            </a:r>
          </a:p>
          <a:p>
            <a:r>
              <a:rPr lang="ru-RU" sz="1200" kern="1200" dirty="0" smtClean="0">
                <a:solidFill>
                  <a:schemeClr val="tx1"/>
                </a:solidFill>
                <a:effectLst/>
                <a:latin typeface="+mn-lt"/>
                <a:ea typeface="+mn-ea"/>
                <a:cs typeface="+mn-cs"/>
              </a:rPr>
              <a:t>Отсутствует книга учета движения трудовых книжек и вкладышей в них</a:t>
            </a:r>
          </a:p>
          <a:p>
            <a:r>
              <a:rPr lang="ru-RU" sz="1200" kern="1200" dirty="0" smtClean="0">
                <a:solidFill>
                  <a:schemeClr val="tx1"/>
                </a:solidFill>
                <a:effectLst/>
                <a:latin typeface="+mn-lt"/>
                <a:ea typeface="+mn-ea"/>
                <a:cs typeface="+mn-cs"/>
              </a:rPr>
              <a:t>п. 40-41 Постановления Правительства РФ от 16.04.2003 № 225 «О трудовых книжка»</a:t>
            </a:r>
          </a:p>
          <a:p>
            <a:r>
              <a:rPr lang="ru-RU" sz="1200" kern="1200" dirty="0" smtClean="0">
                <a:solidFill>
                  <a:schemeClr val="tx1"/>
                </a:solidFill>
                <a:effectLst/>
                <a:latin typeface="+mn-lt"/>
                <a:ea typeface="+mn-ea"/>
                <a:cs typeface="+mn-cs"/>
              </a:rPr>
              <a:t>28</a:t>
            </a:r>
          </a:p>
          <a:p>
            <a:r>
              <a:rPr lang="ru-RU" sz="1200" kern="1200" dirty="0" smtClean="0">
                <a:solidFill>
                  <a:schemeClr val="tx1"/>
                </a:solidFill>
                <a:effectLst/>
                <a:latin typeface="+mn-lt"/>
                <a:ea typeface="+mn-ea"/>
                <a:cs typeface="+mn-cs"/>
              </a:rPr>
              <a:t>Отсутствует журнал учета мероприятий по контролю</a:t>
            </a:r>
          </a:p>
          <a:p>
            <a:r>
              <a:rPr lang="ru-RU" sz="1200" kern="1200" dirty="0" smtClean="0">
                <a:solidFill>
                  <a:schemeClr val="tx1"/>
                </a:solidFill>
                <a:effectLst/>
                <a:latin typeface="+mn-lt"/>
                <a:ea typeface="+mn-ea"/>
                <a:cs typeface="+mn-cs"/>
              </a:rPr>
              <a:t>ч. 8 статьи 16 Федерального закона от 26.12.2008 № 294-ФЗ «О защите прав юридических лиц и индивидуальных предпринимателей при осуществлении государственного контроля (надзора) и муниципального контроля»</a:t>
            </a:r>
          </a:p>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33</a:t>
            </a:fld>
            <a:endParaRPr lang="ru-RU"/>
          </a:p>
        </p:txBody>
      </p:sp>
    </p:spTree>
    <p:extLst>
      <p:ext uri="{BB962C8B-B14F-4D97-AF65-F5344CB8AC3E}">
        <p14:creationId xmlns:p14="http://schemas.microsoft.com/office/powerpoint/2010/main" val="221651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10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Работодатель несет материальную ответственность перед работником в следующих случаях:</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незаконное лишение работника возможности трудиться путем отстранения от работы, увольнения, перевода на другую работу, задержки выдачи трудовой книжки при увольнении или внесения неправильной формулировки причины увольнения, неисполнения или несвоевременного исполнения решения о восстановлении работника на прежней работе. Работодатель обязан выплатить работнику весь неполученный им заработок;</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причинение ущерба имуществу работника. Размер ущерба исчисляется по рыночным ценам в данной местности на день возмещения ущерба и возмещается в полном объеме;</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задержка выплаты заработной платы и других выплат, причитающихся работнику. За каждый день задержки работодатель обязан уплатить проценты в размере не менее одной трехсотой действующей ставки рефинансирования Центрального банка Российской федерации от невыплаченных в срок сумм. Отсчет срока начинается со следующего дня после установленного срока выплат по день фактического расчета с работником включительно;</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причинение морального вреда. Работодатель обязан возместить в денежной форме моральный вред, причиненный работнику неправомерными действиями или бездействием.</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smtClean="0"/>
          </a:p>
          <a:p>
            <a:endParaRPr lang="ru-RU" dirty="0" smtClean="0"/>
          </a:p>
          <a:p>
            <a:r>
              <a:rPr lang="ru-RU" dirty="0" smtClean="0"/>
              <a:t>Статья 237. Возмещение морального вреда, причиненного работнику</a:t>
            </a:r>
          </a:p>
          <a:p>
            <a:r>
              <a:rPr lang="ru-RU" dirty="0" smtClean="0"/>
              <a:t>Моральный вред, причиненный работнику неправомерными действиями или бездействием работодателя, возмещается работнику в денежной форме в размерах, определяемых соглашением сторон трудового договора.</a:t>
            </a:r>
          </a:p>
          <a:p>
            <a:r>
              <a:rPr lang="ru-RU" dirty="0" smtClean="0"/>
              <a:t>В случае возникновения спора факт причинения работнику морального вреда и размеры его возмещения определяются судом независимо от подлежащего возмещению имущественного ущерба.</a:t>
            </a:r>
          </a:p>
          <a:p>
            <a:endParaRPr lang="ru-RU" dirty="0" smtClean="0"/>
          </a:p>
          <a:p>
            <a:r>
              <a:rPr lang="ru-RU" dirty="0" smtClean="0"/>
              <a:t>О порядке применения норм данной главы см. Постановление Пленума Верховного Суда РФ от 16.11.2006 N 52.</a:t>
            </a:r>
          </a:p>
          <a:p>
            <a:r>
              <a:rPr lang="ru-RU" sz="1200" kern="1200" dirty="0" smtClean="0">
                <a:solidFill>
                  <a:schemeClr val="tx1"/>
                </a:solidFill>
                <a:effectLst/>
                <a:latin typeface="+mn-lt"/>
                <a:ea typeface="+mn-ea"/>
                <a:cs typeface="+mn-cs"/>
              </a:rPr>
              <a:t>Статья 236. Материальная ответственность работодателя за задержку выплаты заработной платы и других выплат, причитающихся работнику</a:t>
            </a:r>
          </a:p>
          <a:p>
            <a:r>
              <a:rPr lang="ru-RU" sz="1200" kern="1200" dirty="0" smtClean="0">
                <a:solidFill>
                  <a:schemeClr val="tx1"/>
                </a:solidFill>
                <a:effectLst/>
                <a:latin typeface="+mn-lt"/>
                <a:ea typeface="+mn-ea"/>
                <a:cs typeface="+mn-cs"/>
              </a:rPr>
              <a:t>(При нарушении работодателем установленного срока соответственно выплаты заработной платы, оплаты отпуска, выплат при увольнении и (или) других выплат, причитающихся работнику, работодатель обязан выплатить их с уплатой процентов (денежной компенсации) в размере не ниже одной трехсотой действующей в это время ставки рефинансирования Центрального банка Российской Федерации от невыплаченных в срок сумм за каждый день задержки начиная со следующего дня после установленного срока выплаты по день фактического расчета включительно. Размер выплачиваемой работнику денежной компенсации может быть повышен коллективным договором, локальным нормативным актом или трудовым договором. Обязанность выплаты указанной денежной компенсации возникает независимо от наличия вины работодателя.</a:t>
            </a:r>
          </a:p>
          <a:p>
            <a:r>
              <a:rPr lang="ru-RU" sz="1200" kern="1200" dirty="0" smtClean="0">
                <a:solidFill>
                  <a:schemeClr val="tx1"/>
                </a:solidFill>
                <a:effectLst/>
                <a:latin typeface="+mn-lt"/>
                <a:ea typeface="+mn-ea"/>
                <a:cs typeface="+mn-cs"/>
              </a:rPr>
              <a:t>Статья 234. Обязанность работодателя возместить работнику материальный ущерб, причиненный в результате незаконного лишения его возможности трудиться</a:t>
            </a:r>
          </a:p>
          <a:p>
            <a:r>
              <a:rPr lang="ru-RU" sz="1200" kern="1200" dirty="0" smtClean="0">
                <a:solidFill>
                  <a:schemeClr val="tx1"/>
                </a:solidFill>
                <a:effectLst/>
                <a:latin typeface="+mn-lt"/>
                <a:ea typeface="+mn-ea"/>
                <a:cs typeface="+mn-cs"/>
              </a:rPr>
              <a:t>Работодатель обязан возместить работнику не полученный им заработок во всех случаях незаконного лишения его возможности трудиться. Такая обязанность, в частности, наступает, если заработок не получен в результате:</a:t>
            </a:r>
          </a:p>
          <a:p>
            <a:r>
              <a:rPr lang="ru-RU" sz="1200" kern="1200" dirty="0" smtClean="0">
                <a:solidFill>
                  <a:schemeClr val="tx1"/>
                </a:solidFill>
                <a:effectLst/>
                <a:latin typeface="+mn-lt"/>
                <a:ea typeface="+mn-ea"/>
                <a:cs typeface="+mn-cs"/>
              </a:rPr>
              <a:t>незаконного отстранения работника от работы, его увольнения или перевода на другую работу;</a:t>
            </a:r>
          </a:p>
          <a:p>
            <a:r>
              <a:rPr lang="ru-RU" sz="1200" kern="1200" dirty="0" smtClean="0">
                <a:solidFill>
                  <a:schemeClr val="tx1"/>
                </a:solidFill>
                <a:effectLst/>
                <a:latin typeface="+mn-lt"/>
                <a:ea typeface="+mn-ea"/>
                <a:cs typeface="+mn-cs"/>
              </a:rPr>
              <a:t>отказа работодателя от исполнения или несвоевременного исполнения решения органа по рассмотрению трудовых споров или государственного правового инспектора труда о восстановлении работника на прежней работе;</a:t>
            </a:r>
          </a:p>
          <a:p>
            <a:r>
              <a:rPr lang="ru-RU" sz="1200" kern="1200" dirty="0" smtClean="0">
                <a:solidFill>
                  <a:schemeClr val="tx1"/>
                </a:solidFill>
                <a:effectLst/>
                <a:latin typeface="+mn-lt"/>
                <a:ea typeface="+mn-ea"/>
                <a:cs typeface="+mn-cs"/>
              </a:rPr>
              <a:t>задержки работодателем выдачи работнику трудовой книжки, внесения в трудовую книжку неправильной или не соответствующей законодательству формулировки причины увольнения работника</a:t>
            </a:r>
          </a:p>
          <a:p>
            <a:r>
              <a:rPr lang="ru-RU" dirty="0" smtClean="0"/>
              <a:t>Статья 234. Обязанность работодателя возместить работнику материальный ущерб, причиненный в результате незаконного лишения его возможности трудиться</a:t>
            </a:r>
          </a:p>
          <a:p>
            <a:r>
              <a:rPr lang="ru-RU" dirty="0" smtClean="0"/>
              <a:t>Работодатель обязан возместить работнику не полученный им заработок во всех случаях незаконного лишения его возможности трудиться. Такая обязанность, в частности, наступает, если заработок не получен в результате:</a:t>
            </a:r>
          </a:p>
          <a:p>
            <a:r>
              <a:rPr lang="ru-RU" dirty="0" smtClean="0"/>
              <a:t>незаконного отстранения работника от работы, его увольнения или перевода на другую работу;</a:t>
            </a:r>
          </a:p>
          <a:p>
            <a:r>
              <a:rPr lang="ru-RU" dirty="0" smtClean="0"/>
              <a:t>отказа работодателя от исполнения или несвоевременного исполнения решения органа по рассмотрению трудовых споров или государственного правового инспектора труда о восстановлении работника на прежней работе;</a:t>
            </a:r>
          </a:p>
          <a:p>
            <a:r>
              <a:rPr lang="ru-RU" dirty="0" smtClean="0"/>
              <a:t>задержки работодателем выдачи работнику трудовой книжки, внесения в трудовую книжку неправильной или не соответствующей законодательству формулировки причины увольнения работника</a:t>
            </a:r>
          </a:p>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solidFill>
                  <a:prstClr val="black"/>
                </a:solidFill>
              </a:rPr>
              <a:pPr>
                <a:defRPr/>
              </a:pPr>
              <a:t>34</a:t>
            </a:fld>
            <a:endParaRPr lang="ru-RU">
              <a:solidFill>
                <a:prstClr val="black"/>
              </a:solidFill>
            </a:endParaRPr>
          </a:p>
        </p:txBody>
      </p:sp>
    </p:spTree>
    <p:extLst>
      <p:ext uri="{BB962C8B-B14F-4D97-AF65-F5344CB8AC3E}">
        <p14:creationId xmlns:p14="http://schemas.microsoft.com/office/powerpoint/2010/main" val="44072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Согласно статье 136 ТК РФ заработная плата должна выплачиваться не реже одного раза в полмесяца. Для отдельных категорий работников федеральным законом может быть предусмотрен иной срок выплаты заработной платы.</a:t>
            </a:r>
          </a:p>
          <a:p>
            <a:r>
              <a:rPr lang="ru-RU" sz="1200" b="0" i="0" kern="1200" dirty="0" smtClean="0">
                <a:solidFill>
                  <a:schemeClr val="tx1"/>
                </a:solidFill>
                <a:effectLst/>
                <a:latin typeface="+mn-lt"/>
                <a:ea typeface="+mn-ea"/>
                <a:cs typeface="+mn-cs"/>
              </a:rPr>
              <a:t>Объективную сторону преступления, предусмотренного статьей 145.1 УК РФ, составляет бездействие руководителя организации - невыполнение обязанности по выплате заработной платы.</a:t>
            </a:r>
          </a:p>
          <a:p>
            <a:r>
              <a:rPr lang="ru-RU" sz="1200" b="0" i="0" kern="1200" dirty="0" smtClean="0">
                <a:solidFill>
                  <a:schemeClr val="tx1"/>
                </a:solidFill>
                <a:effectLst/>
                <a:latin typeface="+mn-lt"/>
                <a:ea typeface="+mn-ea"/>
                <a:cs typeface="+mn-cs"/>
              </a:rPr>
              <a:t>Отсчет двухмесячного срока начинается со следующего дня, после установленной даты выплаты заработной платы.</a:t>
            </a:r>
          </a:p>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35</a:t>
            </a:fld>
            <a:endParaRPr lang="ru-RU"/>
          </a:p>
        </p:txBody>
      </p:sp>
    </p:spTree>
    <p:extLst>
      <p:ext uri="{BB962C8B-B14F-4D97-AF65-F5344CB8AC3E}">
        <p14:creationId xmlns:p14="http://schemas.microsoft.com/office/powerpoint/2010/main" val="3813450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smtClean="0">
                <a:solidFill>
                  <a:srgbClr val="000000"/>
                </a:solidFill>
                <a:latin typeface="Verdana" panose="020B0604030504040204" pitchFamily="34" charset="0"/>
              </a:rPr>
              <a:t>Закон, видимо, исходит из того, что вопросы выплаты заработной платы находятся в компетенции руководителя и он является последней инстанцией по этому вопросу в организации.</a:t>
            </a:r>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36</a:t>
            </a:fld>
            <a:endParaRPr lang="ru-RU"/>
          </a:p>
        </p:txBody>
      </p:sp>
    </p:spTree>
    <p:extLst>
      <p:ext uri="{BB962C8B-B14F-4D97-AF65-F5344CB8AC3E}">
        <p14:creationId xmlns:p14="http://schemas.microsoft.com/office/powerpoint/2010/main" val="211677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Согласно статье 136 ТК РФ заработная плата должна выплачиваться не реже одного раза в полмесяца. Для отдельных категорий работников федеральным законом может быть предусмотрен иной срок выплаты заработной платы.</a:t>
            </a:r>
          </a:p>
          <a:p>
            <a:r>
              <a:rPr lang="ru-RU" dirty="0" smtClean="0"/>
              <a:t>Объективную сторону преступления, предусмотренного статьей 145.1 УК РФ, составляет бездействие руководителя организации - невыполнение обязанности по выплате заработной платы.</a:t>
            </a:r>
          </a:p>
          <a:p>
            <a:r>
              <a:rPr lang="ru-RU" dirty="0" smtClean="0"/>
              <a:t>Отсчет двухмесячного срока начинается со следующего дня, после установленной даты выплаты заработной платы.</a:t>
            </a:r>
          </a:p>
          <a:p>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38</a:t>
            </a:fld>
            <a:endParaRPr lang="ru-RU"/>
          </a:p>
        </p:txBody>
      </p:sp>
    </p:spTree>
    <p:extLst>
      <p:ext uri="{BB962C8B-B14F-4D97-AF65-F5344CB8AC3E}">
        <p14:creationId xmlns:p14="http://schemas.microsoft.com/office/powerpoint/2010/main" val="38354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39</a:t>
            </a:fld>
            <a:endParaRPr lang="ru-RU"/>
          </a:p>
        </p:txBody>
      </p:sp>
    </p:spTree>
    <p:extLst>
      <p:ext uri="{BB962C8B-B14F-4D97-AF65-F5344CB8AC3E}">
        <p14:creationId xmlns:p14="http://schemas.microsoft.com/office/powerpoint/2010/main" val="200926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7</a:t>
            </a:fld>
            <a:endParaRPr lang="ru-RU"/>
          </a:p>
        </p:txBody>
      </p:sp>
    </p:spTree>
    <p:extLst>
      <p:ext uri="{BB962C8B-B14F-4D97-AF65-F5344CB8AC3E}">
        <p14:creationId xmlns:p14="http://schemas.microsoft.com/office/powerpoint/2010/main" val="367369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71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75FF07-29C1-4017-9A57-33A40246E9DB}" type="slidenum">
              <a:rPr lang="ru-RU">
                <a:cs typeface="Arial" charset="0"/>
              </a:rPr>
              <a:pPr fontAlgn="base">
                <a:spcBef>
                  <a:spcPct val="0"/>
                </a:spcBef>
                <a:spcAft>
                  <a:spcPct val="0"/>
                </a:spcAft>
                <a:defRPr/>
              </a:pPr>
              <a:t>16</a:t>
            </a:fld>
            <a:endParaRPr lang="ru-RU">
              <a:cs typeface="Arial" charset="0"/>
            </a:endParaRPr>
          </a:p>
        </p:txBody>
      </p:sp>
    </p:spTree>
    <p:extLst>
      <p:ext uri="{BB962C8B-B14F-4D97-AF65-F5344CB8AC3E}">
        <p14:creationId xmlns:p14="http://schemas.microsoft.com/office/powerpoint/2010/main" val="374399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17</a:t>
            </a:fld>
            <a:endParaRPr lang="ru-RU"/>
          </a:p>
        </p:txBody>
      </p:sp>
    </p:spTree>
    <p:extLst>
      <p:ext uri="{BB962C8B-B14F-4D97-AF65-F5344CB8AC3E}">
        <p14:creationId xmlns:p14="http://schemas.microsoft.com/office/powerpoint/2010/main" val="336056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20</a:t>
            </a:fld>
            <a:endParaRPr lang="ru-RU"/>
          </a:p>
        </p:txBody>
      </p:sp>
    </p:spTree>
    <p:extLst>
      <p:ext uri="{BB962C8B-B14F-4D97-AF65-F5344CB8AC3E}">
        <p14:creationId xmlns:p14="http://schemas.microsoft.com/office/powerpoint/2010/main" val="279891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23</a:t>
            </a:fld>
            <a:endParaRPr lang="ru-RU"/>
          </a:p>
        </p:txBody>
      </p:sp>
    </p:spTree>
    <p:extLst>
      <p:ext uri="{BB962C8B-B14F-4D97-AF65-F5344CB8AC3E}">
        <p14:creationId xmlns:p14="http://schemas.microsoft.com/office/powerpoint/2010/main" val="14954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Статья 192. Дисциплинарные взыскания</a:t>
            </a:r>
          </a:p>
          <a:p>
            <a:r>
              <a:rPr lang="ru-RU" sz="1200" b="0" i="0" u="none" strike="noStrike" kern="1200" baseline="0" dirty="0" smtClean="0">
                <a:solidFill>
                  <a:schemeClr val="tx1"/>
                </a:solidFill>
                <a:latin typeface="+mn-lt"/>
                <a:ea typeface="+mn-ea"/>
                <a:cs typeface="+mn-cs"/>
              </a:rPr>
              <a:t>За совершение дисциплинарного проступка, то есть неисполнение или ненадлежащее исполнение работником по его вине возложенных на него трудовых обязанностей, работодатель имеет право применить следующие дисциплинарные взыскания:</a:t>
            </a:r>
          </a:p>
          <a:p>
            <a:r>
              <a:rPr lang="ru-RU" sz="1200" b="0" i="0" u="none" strike="noStrike" kern="1200" baseline="0" dirty="0" smtClean="0">
                <a:solidFill>
                  <a:schemeClr val="tx1"/>
                </a:solidFill>
                <a:latin typeface="+mn-lt"/>
                <a:ea typeface="+mn-ea"/>
                <a:cs typeface="+mn-cs"/>
              </a:rPr>
              <a:t>1) замечание;</a:t>
            </a:r>
          </a:p>
          <a:p>
            <a:r>
              <a:rPr lang="ru-RU" sz="1200" b="0" i="0" u="none" strike="noStrike" kern="1200" baseline="0" dirty="0" smtClean="0">
                <a:solidFill>
                  <a:schemeClr val="tx1"/>
                </a:solidFill>
                <a:latin typeface="+mn-lt"/>
                <a:ea typeface="+mn-ea"/>
                <a:cs typeface="+mn-cs"/>
              </a:rPr>
              <a:t>2) выговор;</a:t>
            </a:r>
          </a:p>
          <a:p>
            <a:r>
              <a:rPr lang="ru-RU" sz="1200" b="0" i="0" u="none" strike="noStrike" kern="1200" baseline="0" dirty="0" smtClean="0">
                <a:solidFill>
                  <a:schemeClr val="tx1"/>
                </a:solidFill>
                <a:latin typeface="+mn-lt"/>
                <a:ea typeface="+mn-ea"/>
                <a:cs typeface="+mn-cs"/>
              </a:rPr>
              <a:t>3) увольнение по соответствующим основаниям.</a:t>
            </a:r>
          </a:p>
          <a:p>
            <a:endParaRPr lang="ru-RU" sz="1200" dirty="0" smtClean="0">
              <a:effectLst/>
              <a:latin typeface="Times New Roman" panose="02020603050405020304" pitchFamily="18" charset="0"/>
              <a:ea typeface="Times New Roman" panose="02020603050405020304" pitchFamily="18" charset="0"/>
            </a:endParaRPr>
          </a:p>
          <a:p>
            <a:r>
              <a:rPr lang="ru-RU" sz="1200" dirty="0" smtClean="0">
                <a:effectLst/>
                <a:latin typeface="Times New Roman" panose="02020603050405020304" pitchFamily="18" charset="0"/>
                <a:ea typeface="Times New Roman" panose="02020603050405020304" pitchFamily="18" charset="0"/>
              </a:rPr>
              <a:t>Статьей 195 Трудового кодекса Российской Федерации предусмотрено привлечение к дисциплинарной ответственности руководителя организации, руководителя структурного подразделения организации, их заместителей по требованию представительного органа работников. Работодатель обязан рассмотреть заявление представительного органа о нарушении руководителем организации, руководителем структурного подразделения и их заместителями трудового законодательства и иных актов, содержащих нормы трудового права, условий коллективного договора, соглашения и сообщить о результатах его рассмотрения в представительный орган работников. Если факт нарушения подтвердится, работодатель обязан применить к руководителю организации, руководителю структурного подразделения организации, их заместителям дисциплинарное взыскание, вплоть до увольнения.</a:t>
            </a:r>
          </a:p>
          <a:p>
            <a:endParaRPr lang="ru-RU" sz="1200" dirty="0" smtClean="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a:defRPr/>
            </a:pPr>
            <a:fld id="{11A6E703-770D-4CB0-806C-8A4FA0AC488C}" type="slidenum">
              <a:rPr lang="ru-RU" smtClean="0"/>
              <a:pPr>
                <a:defRPr/>
              </a:pPr>
              <a:t>27</a:t>
            </a:fld>
            <a:endParaRPr lang="ru-RU"/>
          </a:p>
        </p:txBody>
      </p:sp>
    </p:spTree>
    <p:extLst>
      <p:ext uri="{BB962C8B-B14F-4D97-AF65-F5344CB8AC3E}">
        <p14:creationId xmlns:p14="http://schemas.microsoft.com/office/powerpoint/2010/main" val="344466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smtClean="0">
                <a:solidFill>
                  <a:srgbClr val="333333"/>
                </a:solidFill>
                <a:effectLst/>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29</a:t>
            </a:fld>
            <a:endParaRPr lang="ru-RU"/>
          </a:p>
        </p:txBody>
      </p:sp>
    </p:spTree>
    <p:extLst>
      <p:ext uri="{BB962C8B-B14F-4D97-AF65-F5344CB8AC3E}">
        <p14:creationId xmlns:p14="http://schemas.microsoft.com/office/powerpoint/2010/main" val="254971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dirty="0" smtClean="0">
                <a:solidFill>
                  <a:srgbClr val="002060"/>
                </a:solidFill>
              </a:rPr>
              <a:t>По данным статистики</a:t>
            </a:r>
            <a:r>
              <a:rPr lang="en-US" sz="1200" dirty="0" smtClean="0">
                <a:solidFill>
                  <a:srgbClr val="002060"/>
                </a:solidFill>
              </a:rPr>
              <a:t>,</a:t>
            </a:r>
            <a:r>
              <a:rPr lang="ru-RU" sz="1200" dirty="0" smtClean="0">
                <a:solidFill>
                  <a:srgbClr val="002060"/>
                </a:solidFill>
              </a:rPr>
              <a:t> нормы, установленные трудовым законодательством, исполняются российскими работодателями примерно «наполовину»</a:t>
            </a:r>
            <a:endParaRPr lang="en-US" sz="1200" dirty="0" smtClean="0">
              <a:solidFill>
                <a:srgbClr val="002060"/>
              </a:solidFill>
            </a:endParaRPr>
          </a:p>
          <a:p>
            <a:endParaRPr lang="ru-RU" dirty="0"/>
          </a:p>
        </p:txBody>
      </p:sp>
      <p:sp>
        <p:nvSpPr>
          <p:cNvPr id="4" name="Номер слайда 3"/>
          <p:cNvSpPr>
            <a:spLocks noGrp="1"/>
          </p:cNvSpPr>
          <p:nvPr>
            <p:ph type="sldNum" sz="quarter" idx="10"/>
          </p:nvPr>
        </p:nvSpPr>
        <p:spPr/>
        <p:txBody>
          <a:bodyPr/>
          <a:lstStyle/>
          <a:p>
            <a:pPr>
              <a:defRPr/>
            </a:pPr>
            <a:fld id="{12955E8E-799C-4D62-B070-7A156E377554}" type="slidenum">
              <a:rPr lang="ru-RU" smtClean="0"/>
              <a:pPr>
                <a:defRPr/>
              </a:pPr>
              <a:t>32</a:t>
            </a:fld>
            <a:endParaRPr lang="ru-RU"/>
          </a:p>
        </p:txBody>
      </p:sp>
    </p:spTree>
    <p:extLst>
      <p:ext uri="{BB962C8B-B14F-4D97-AF65-F5344CB8AC3E}">
        <p14:creationId xmlns:p14="http://schemas.microsoft.com/office/powerpoint/2010/main" val="3203789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Brickwork-SD-R1acrop.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useBgFill="1">
        <p:nvSpPr>
          <p:cNvPr id="5" name="Freeform 12"/>
          <p:cNvSpPr/>
          <p:nvPr/>
        </p:nvSpPr>
        <p:spPr>
          <a:xfrm>
            <a:off x="-11289" y="-16933"/>
            <a:ext cx="11672712"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6" name="Freeform 22"/>
          <p:cNvSpPr/>
          <p:nvPr/>
        </p:nvSpPr>
        <p:spPr>
          <a:xfrm>
            <a:off x="-13838" y="4445001"/>
            <a:ext cx="11286260"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8"/>
          <p:cNvSpPr/>
          <p:nvPr/>
        </p:nvSpPr>
        <p:spPr>
          <a:xfrm>
            <a:off x="-3818" y="1"/>
            <a:ext cx="7748313"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29"/>
          <p:cNvSpPr/>
          <p:nvPr/>
        </p:nvSpPr>
        <p:spPr>
          <a:xfrm rot="21420000">
            <a:off x="-228600" y="212725"/>
            <a:ext cx="11307763" cy="5746750"/>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32"/>
          <p:cNvSpPr/>
          <p:nvPr/>
        </p:nvSpPr>
        <p:spPr>
          <a:xfrm rot="21420000">
            <a:off x="4164013" y="5057775"/>
            <a:ext cx="685800"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601888" y="668338"/>
            <a:ext cx="10044699" cy="2766528"/>
          </a:xfrm>
        </p:spPr>
        <p:txBody>
          <a:bodyPr anchor="b">
            <a:normAutofit/>
          </a:bodyPr>
          <a:lstStyle>
            <a:lvl1pPr algn="r">
              <a:defRPr sz="72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739283" y="3446831"/>
            <a:ext cx="1001608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10" name="Date Placeholder 3"/>
          <p:cNvSpPr>
            <a:spLocks noGrp="1"/>
          </p:cNvSpPr>
          <p:nvPr>
            <p:ph type="dt" sz="half" idx="10"/>
          </p:nvPr>
        </p:nvSpPr>
        <p:spPr>
          <a:xfrm rot="21420000">
            <a:off x="4891088" y="4714875"/>
            <a:ext cx="6145212" cy="941388"/>
          </a:xfrm>
        </p:spPr>
        <p:txBody>
          <a:bodyPr/>
          <a:lstStyle>
            <a:lvl1pPr algn="ctr" eaLnBrk="1" fontAlgn="auto" hangingPunct="1">
              <a:spcBef>
                <a:spcPts val="0"/>
              </a:spcBef>
              <a:spcAft>
                <a:spcPts val="0"/>
              </a:spcAft>
              <a:defRPr sz="4200">
                <a:solidFill>
                  <a:srgbClr val="B80E0F">
                    <a:lumMod val="50000"/>
                  </a:srgbClr>
                </a:solidFill>
                <a:latin typeface="+mn-lt"/>
                <a:cs typeface="+mn-cs"/>
              </a:defRPr>
            </a:lvl1pPr>
          </a:lstStyle>
          <a:p>
            <a:pPr>
              <a:defRPr/>
            </a:pPr>
            <a:fld id="{983F8E13-D845-496C-9013-797F8947F25E}" type="datetimeFigureOut">
              <a:rPr lang="ru-RU"/>
              <a:pPr>
                <a:defRPr/>
              </a:pPr>
              <a:t>14.11.2018</a:t>
            </a:fld>
            <a:endParaRPr lang="ru-RU"/>
          </a:p>
        </p:txBody>
      </p:sp>
      <p:sp>
        <p:nvSpPr>
          <p:cNvPr id="11" name="Footer Placeholder 4"/>
          <p:cNvSpPr>
            <a:spLocks noGrp="1"/>
          </p:cNvSpPr>
          <p:nvPr>
            <p:ph type="ftr" sz="quarter" idx="11"/>
          </p:nvPr>
        </p:nvSpPr>
        <p:spPr>
          <a:xfrm rot="21420000">
            <a:off x="-17463" y="4954588"/>
            <a:ext cx="3984626" cy="919162"/>
          </a:xfrm>
        </p:spPr>
        <p:txBody>
          <a:bodyPr/>
          <a:lstStyle>
            <a:lvl1pPr algn="r" eaLnBrk="1" fontAlgn="auto" hangingPunct="1">
              <a:spcBef>
                <a:spcPts val="0"/>
              </a:spcBef>
              <a:spcAft>
                <a:spcPts val="0"/>
              </a:spcAft>
              <a:defRPr lang="en-US" sz="4200">
                <a:latin typeface="+mn-lt"/>
                <a:cs typeface="+mn-cs"/>
              </a:defRPr>
            </a:lvl1pPr>
          </a:lstStyle>
          <a:p>
            <a:pPr>
              <a:defRPr/>
            </a:pPr>
            <a:endParaRPr lang="ru-RU"/>
          </a:p>
        </p:txBody>
      </p:sp>
      <p:sp>
        <p:nvSpPr>
          <p:cNvPr id="12" name="Slide Number Placeholder 5"/>
          <p:cNvSpPr>
            <a:spLocks noGrp="1"/>
          </p:cNvSpPr>
          <p:nvPr>
            <p:ph type="sldNum" sz="quarter" idx="12"/>
          </p:nvPr>
        </p:nvSpPr>
        <p:spPr>
          <a:xfrm rot="21420000">
            <a:off x="9867900" y="3819525"/>
            <a:ext cx="908050" cy="498475"/>
          </a:xfrm>
        </p:spPr>
        <p:txBody>
          <a:bodyPr/>
          <a:lstStyle>
            <a:lvl1pPr eaLnBrk="1" fontAlgn="auto" hangingPunct="1">
              <a:spcBef>
                <a:spcPts val="0"/>
              </a:spcBef>
              <a:spcAft>
                <a:spcPts val="0"/>
              </a:spcAft>
              <a:defRPr sz="2400">
                <a:solidFill>
                  <a:prstClr val="black">
                    <a:lumMod val="75000"/>
                    <a:lumOff val="25000"/>
                  </a:prstClr>
                </a:solidFill>
                <a:latin typeface="+mn-lt"/>
                <a:cs typeface="+mn-cs"/>
              </a:defRPr>
            </a:lvl1pPr>
          </a:lstStyle>
          <a:p>
            <a:pPr>
              <a:defRPr/>
            </a:pPr>
            <a:fld id="{16D3F1BF-5553-4982-BB1F-2BCDFA759BE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1"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2" y="685801"/>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016BE87-2007-4A59-B751-5FB03FA176F8}" type="datetimeFigureOut">
              <a:rPr lang="ru-RU"/>
              <a:pPr>
                <a:defRPr/>
              </a:pPr>
              <a:t>14.11.2018</a:t>
            </a:fld>
            <a:endParaRPr lang="ru-RU"/>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7"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cs typeface="+mn-cs"/>
              </a:defRPr>
            </a:lvl1pPr>
          </a:lstStyle>
          <a:p>
            <a:pPr>
              <a:defRPr/>
            </a:pPr>
            <a:fld id="{D51F1BE3-1FF5-4BEB-9428-895988A6CE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2"/>
            <a:ext cx="10396903" cy="3194903"/>
          </a:xfrm>
        </p:spPr>
        <p:txBody>
          <a:bodyP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81"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CA4B0F6-179C-4CF1-9304-4B5643786C43}" type="datetimeFigureOut">
              <a:rPr lang="ru-RU"/>
              <a:pPr>
                <a:defRPr/>
              </a:pPr>
              <a:t>14.11.2018</a:t>
            </a:fld>
            <a:endParaRPr lang="ru-RU"/>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7"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cs typeface="+mn-cs"/>
              </a:defRPr>
            </a:lvl1pPr>
          </a:lstStyle>
          <a:p>
            <a:pPr>
              <a:defRPr/>
            </a:pPr>
            <a:fld id="{1863EA98-60CA-4307-9A08-5AB909CE1D5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p:nvPr/>
        </p:nvSpPr>
        <p:spPr>
          <a:xfrm>
            <a:off x="539750" y="8874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hangingPunct="0">
              <a:defRPr/>
            </a:pPr>
            <a:r>
              <a:rPr lang="en-US" sz="8000" dirty="0">
                <a:solidFill>
                  <a:prstClr val="black"/>
                </a:solidFill>
                <a:effectLst/>
                <a:latin typeface="Arial" panose="020B0604020202020204" pitchFamily="34" charset="0"/>
                <a:cs typeface="Arial" panose="020B0604020202020204" pitchFamily="34" charset="0"/>
              </a:rPr>
              <a:t>“</a:t>
            </a:r>
          </a:p>
        </p:txBody>
      </p:sp>
      <p:sp>
        <p:nvSpPr>
          <p:cNvPr id="6" name="TextBox 5"/>
          <p:cNvSpPr txBox="1"/>
          <p:nvPr/>
        </p:nvSpPr>
        <p:spPr>
          <a:xfrm>
            <a:off x="10529888" y="2906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hangingPunct="0">
              <a:defRPr/>
            </a:pPr>
            <a:r>
              <a:rPr lang="en-US" sz="8000" dirty="0">
                <a:solidFill>
                  <a:prstClr val="black"/>
                </a:solidFill>
                <a:effectLst/>
                <a:latin typeface="Arial" panose="020B0604020202020204" pitchFamily="34" charset="0"/>
                <a:cs typeface="Arial" panose="020B0604020202020204" pitchFamily="34" charset="0"/>
              </a:rPr>
              <a:t>”</a:t>
            </a:r>
          </a:p>
        </p:txBody>
      </p:sp>
      <p:sp>
        <p:nvSpPr>
          <p:cNvPr id="2" name="Title 1"/>
          <p:cNvSpPr>
            <a:spLocks noGrp="1"/>
          </p:cNvSpPr>
          <p:nvPr>
            <p:ph type="title"/>
          </p:nvPr>
        </p:nvSpPr>
        <p:spPr>
          <a:xfrm>
            <a:off x="1121733" y="685800"/>
            <a:ext cx="9525020" cy="2916704"/>
          </a:xfrm>
        </p:spPr>
        <p:txBody>
          <a:bodyP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5"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3"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7" name="Date Placeholder 4"/>
          <p:cNvSpPr>
            <a:spLocks noGrp="1"/>
          </p:cNvSpPr>
          <p:nvPr>
            <p:ph type="dt" sz="half" idx="14"/>
          </p:nvPr>
        </p:nvSpPr>
        <p:spPr/>
        <p:txBody>
          <a:bodyPr/>
          <a:lstStyle>
            <a:lvl1pPr eaLnBrk="1" fontAlgn="auto" hangingPunct="1">
              <a:spcBef>
                <a:spcPts val="0"/>
              </a:spcBef>
              <a:spcAft>
                <a:spcPts val="0"/>
              </a:spcAft>
              <a:defRPr>
                <a:latin typeface="+mn-lt"/>
                <a:cs typeface="+mn-cs"/>
              </a:defRPr>
            </a:lvl1pPr>
          </a:lstStyle>
          <a:p>
            <a:pPr>
              <a:defRPr/>
            </a:pPr>
            <a:fld id="{1FC1DD16-59D1-42B4-91EF-AE47084E4375}" type="datetimeFigureOut">
              <a:rPr lang="ru-RU"/>
              <a:pPr>
                <a:defRPr/>
              </a:pPr>
              <a:t>14.11.2018</a:t>
            </a:fld>
            <a:endParaRPr lang="ru-RU"/>
          </a:p>
        </p:txBody>
      </p:sp>
      <p:sp>
        <p:nvSpPr>
          <p:cNvPr id="8" name="Footer Placeholder 5"/>
          <p:cNvSpPr>
            <a:spLocks noGrp="1"/>
          </p:cNvSpPr>
          <p:nvPr>
            <p:ph type="ftr" sz="quarter" idx="15"/>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9" name="Slide Number Placeholder 6"/>
          <p:cNvSpPr>
            <a:spLocks noGrp="1"/>
          </p:cNvSpPr>
          <p:nvPr>
            <p:ph type="sldNum" sz="quarter" idx="16"/>
          </p:nvPr>
        </p:nvSpPr>
        <p:spPr/>
        <p:txBody>
          <a:bodyPr/>
          <a:lstStyle>
            <a:lvl1pPr eaLnBrk="1" fontAlgn="auto" hangingPunct="1">
              <a:spcBef>
                <a:spcPts val="0"/>
              </a:spcBef>
              <a:spcAft>
                <a:spcPts val="0"/>
              </a:spcAft>
              <a:defRPr>
                <a:latin typeface="+mn-lt"/>
                <a:cs typeface="+mn-cs"/>
              </a:defRPr>
            </a:lvl1pPr>
          </a:lstStyle>
          <a:p>
            <a:pPr>
              <a:defRPr/>
            </a:pPr>
            <a:fld id="{D9A9A9E1-776D-422B-927F-7B1AC01F17F7}"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1" y="1723856"/>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1"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3E5963E4-300F-4F0D-8E15-24B86F9D2893}" type="datetimeFigureOut">
              <a:rPr lang="ru-RU"/>
              <a:pPr>
                <a:defRPr/>
              </a:pPr>
              <a:t>14.11.2018</a:t>
            </a:fld>
            <a:endParaRPr lang="ru-RU"/>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7"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cs typeface="+mn-cs"/>
              </a:defRPr>
            </a:lvl1pPr>
          </a:lstStyle>
          <a:p>
            <a:pPr>
              <a:defRPr/>
            </a:pPr>
            <a:fld id="{0DFC5FBD-4127-41C9-84B0-3FDD5027CEEA}"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1" y="685802"/>
            <a:ext cx="10394707"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3"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3"/>
          <p:cNvSpPr>
            <a:spLocks noGrp="1"/>
          </p:cNvSpPr>
          <p:nvPr>
            <p:ph type="dt" sz="half" idx="18"/>
          </p:nvPr>
        </p:nvSpPr>
        <p:spPr/>
        <p:txBody>
          <a:bodyPr/>
          <a:lstStyle>
            <a:lvl1pPr eaLnBrk="1" fontAlgn="auto" hangingPunct="1">
              <a:spcBef>
                <a:spcPts val="0"/>
              </a:spcBef>
              <a:spcAft>
                <a:spcPts val="0"/>
              </a:spcAft>
              <a:defRPr>
                <a:latin typeface="+mn-lt"/>
                <a:cs typeface="+mn-cs"/>
              </a:defRPr>
            </a:lvl1pPr>
          </a:lstStyle>
          <a:p>
            <a:pPr>
              <a:defRPr/>
            </a:pPr>
            <a:fld id="{D4468CFF-ACBF-437B-B80A-B32083CCF054}" type="datetimeFigureOut">
              <a:rPr lang="ru-RU"/>
              <a:pPr>
                <a:defRPr/>
              </a:pPr>
              <a:t>14.11.2018</a:t>
            </a:fld>
            <a:endParaRPr lang="ru-RU"/>
          </a:p>
        </p:txBody>
      </p:sp>
      <p:sp>
        <p:nvSpPr>
          <p:cNvPr id="14" name="Footer Placeholder 4"/>
          <p:cNvSpPr>
            <a:spLocks noGrp="1"/>
          </p:cNvSpPr>
          <p:nvPr>
            <p:ph type="ftr" sz="quarter" idx="19"/>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16" name="Slide Number Placeholder 5"/>
          <p:cNvSpPr>
            <a:spLocks noGrp="1"/>
          </p:cNvSpPr>
          <p:nvPr>
            <p:ph type="sldNum" sz="quarter" idx="20"/>
          </p:nvPr>
        </p:nvSpPr>
        <p:spPr/>
        <p:txBody>
          <a:bodyPr/>
          <a:lstStyle>
            <a:lvl1pPr eaLnBrk="1" fontAlgn="auto" hangingPunct="1">
              <a:spcBef>
                <a:spcPts val="0"/>
              </a:spcBef>
              <a:spcAft>
                <a:spcPts val="0"/>
              </a:spcAft>
              <a:defRPr>
                <a:latin typeface="+mn-lt"/>
                <a:cs typeface="+mn-cs"/>
              </a:defRPr>
            </a:lvl1pPr>
          </a:lstStyle>
          <a:p>
            <a:pPr>
              <a:defRPr/>
            </a:pPr>
            <a:fld id="{F3FE90D0-F9DA-4CDE-9CA9-340472EC92A0}"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2"/>
            <a:ext cx="10396883"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7"/>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691840" y="4389289"/>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1"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7"/>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235998" y="4389286"/>
            <a:ext cx="3311540"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3"/>
          <p:cNvSpPr>
            <a:spLocks noGrp="1"/>
          </p:cNvSpPr>
          <p:nvPr>
            <p:ph type="dt" sz="half" idx="23"/>
          </p:nvPr>
        </p:nvSpPr>
        <p:spPr/>
        <p:txBody>
          <a:bodyPr/>
          <a:lstStyle>
            <a:lvl1pPr eaLnBrk="1" fontAlgn="auto" hangingPunct="1">
              <a:spcBef>
                <a:spcPts val="0"/>
              </a:spcBef>
              <a:spcAft>
                <a:spcPts val="0"/>
              </a:spcAft>
              <a:defRPr>
                <a:latin typeface="+mn-lt"/>
                <a:cs typeface="+mn-cs"/>
              </a:defRPr>
            </a:lvl1pPr>
          </a:lstStyle>
          <a:p>
            <a:pPr>
              <a:defRPr/>
            </a:pPr>
            <a:fld id="{31AF54F4-CCD0-4AAB-9097-12B381C71E11}" type="datetimeFigureOut">
              <a:rPr lang="ru-RU"/>
              <a:pPr>
                <a:defRPr/>
              </a:pPr>
              <a:t>14.11.2018</a:t>
            </a:fld>
            <a:endParaRPr lang="ru-RU"/>
          </a:p>
        </p:txBody>
      </p:sp>
      <p:sp>
        <p:nvSpPr>
          <p:cNvPr id="13" name="Footer Placeholder 4"/>
          <p:cNvSpPr>
            <a:spLocks noGrp="1"/>
          </p:cNvSpPr>
          <p:nvPr>
            <p:ph type="ftr" sz="quarter" idx="24"/>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14" name="Slide Number Placeholder 5"/>
          <p:cNvSpPr>
            <a:spLocks noGrp="1"/>
          </p:cNvSpPr>
          <p:nvPr>
            <p:ph type="sldNum" sz="quarter" idx="25"/>
          </p:nvPr>
        </p:nvSpPr>
        <p:spPr/>
        <p:txBody>
          <a:bodyPr/>
          <a:lstStyle>
            <a:lvl1pPr eaLnBrk="1" fontAlgn="auto" hangingPunct="1">
              <a:spcBef>
                <a:spcPts val="0"/>
              </a:spcBef>
              <a:spcAft>
                <a:spcPts val="0"/>
              </a:spcAft>
              <a:defRPr>
                <a:latin typeface="+mn-lt"/>
                <a:cs typeface="+mn-cs"/>
              </a:defRPr>
            </a:lvl1pPr>
          </a:lstStyle>
          <a:p>
            <a:pPr>
              <a:defRPr/>
            </a:pPr>
            <a:fld id="{175C048A-84BE-4BAC-8EBF-F1396F7CFFB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1"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eaLnBrk="1" fontAlgn="auto" hangingPunct="1">
              <a:spcBef>
                <a:spcPts val="0"/>
              </a:spcBef>
              <a:spcAft>
                <a:spcPts val="0"/>
              </a:spcAft>
              <a:defRPr>
                <a:latin typeface="+mn-lt"/>
                <a:cs typeface="+mn-cs"/>
              </a:defRPr>
            </a:lvl1pPr>
          </a:lstStyle>
          <a:p>
            <a:pPr>
              <a:defRPr/>
            </a:pPr>
            <a:fld id="{8C5803F4-6A4E-4E8A-8AEE-D454DE2F4C46}" type="datetimeFigureOut">
              <a:rPr lang="ru-RU"/>
              <a:pPr>
                <a:defRPr/>
              </a:pPr>
              <a:t>14.11.2018</a:t>
            </a:fld>
            <a:endParaRPr lang="ru-RU"/>
          </a:p>
        </p:txBody>
      </p:sp>
      <p:sp>
        <p:nvSpPr>
          <p:cNvPr id="5" name="Footer Placeholder 4"/>
          <p:cNvSpPr>
            <a:spLocks noGrp="1"/>
          </p:cNvSpPr>
          <p:nvPr>
            <p:ph type="ftr" sz="quarter" idx="15"/>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6" name="Slide Number Placeholder 5"/>
          <p:cNvSpPr>
            <a:spLocks noGrp="1"/>
          </p:cNvSpPr>
          <p:nvPr>
            <p:ph type="sldNum" sz="quarter" idx="16"/>
          </p:nvPr>
        </p:nvSpPr>
        <p:spPr/>
        <p:txBody>
          <a:bodyPr/>
          <a:lstStyle>
            <a:lvl1pPr eaLnBrk="1" fontAlgn="auto" hangingPunct="1">
              <a:spcBef>
                <a:spcPts val="0"/>
              </a:spcBef>
              <a:spcAft>
                <a:spcPts val="0"/>
              </a:spcAft>
              <a:defRPr>
                <a:latin typeface="+mn-lt"/>
                <a:cs typeface="+mn-cs"/>
              </a:defRPr>
            </a:lvl1pPr>
          </a:lstStyle>
          <a:p>
            <a:pPr>
              <a:defRPr/>
            </a:pPr>
            <a:fld id="{81415B73-6B35-4115-95C6-F2FEAA886C88}"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2"/>
            <a:ext cx="2264647"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2" y="685802"/>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eaLnBrk="1" fontAlgn="auto" hangingPunct="1">
              <a:spcBef>
                <a:spcPts val="0"/>
              </a:spcBef>
              <a:spcAft>
                <a:spcPts val="0"/>
              </a:spcAft>
              <a:defRPr>
                <a:latin typeface="+mn-lt"/>
                <a:cs typeface="+mn-cs"/>
              </a:defRPr>
            </a:lvl1pPr>
          </a:lstStyle>
          <a:p>
            <a:pPr>
              <a:defRPr/>
            </a:pPr>
            <a:fld id="{A5B44375-78B2-47A7-B5FF-15692D534449}" type="datetimeFigureOut">
              <a:rPr lang="ru-RU"/>
              <a:pPr>
                <a:defRPr/>
              </a:pPr>
              <a:t>14.11.2018</a:t>
            </a:fld>
            <a:endParaRPr lang="ru-RU"/>
          </a:p>
        </p:txBody>
      </p:sp>
      <p:sp>
        <p:nvSpPr>
          <p:cNvPr id="5" name="Footer Placeholder 4"/>
          <p:cNvSpPr>
            <a:spLocks noGrp="1"/>
          </p:cNvSpPr>
          <p:nvPr>
            <p:ph type="ftr" sz="quarter" idx="15"/>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6" name="Slide Number Placeholder 5"/>
          <p:cNvSpPr>
            <a:spLocks noGrp="1"/>
          </p:cNvSpPr>
          <p:nvPr>
            <p:ph type="sldNum" sz="quarter" idx="16"/>
          </p:nvPr>
        </p:nvSpPr>
        <p:spPr/>
        <p:txBody>
          <a:bodyPr/>
          <a:lstStyle>
            <a:lvl1pPr eaLnBrk="1" fontAlgn="auto" hangingPunct="1">
              <a:spcBef>
                <a:spcPts val="0"/>
              </a:spcBef>
              <a:spcAft>
                <a:spcPts val="0"/>
              </a:spcAft>
              <a:defRPr>
                <a:latin typeface="+mn-lt"/>
                <a:cs typeface="+mn-cs"/>
              </a:defRPr>
            </a:lvl1pPr>
          </a:lstStyle>
          <a:p>
            <a:pPr>
              <a:defRPr/>
            </a:pPr>
            <a:fld id="{AFE08980-30B5-4BDE-A75F-C7FF8EEE69FB}"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92100"/>
            <a:ext cx="10972800" cy="13843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09600" y="1905000"/>
            <a:ext cx="10972800" cy="4114800"/>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atin typeface="+mn-lt"/>
                <a:cs typeface="+mn-cs"/>
              </a:defRPr>
            </a:lvl1pPr>
          </a:lstStyle>
          <a:p>
            <a:pPr>
              <a:defRPr/>
            </a:pPr>
            <a:fld id="{B63166C3-E42F-416A-B031-EA58A745BFB6}"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5705304-A74A-44A8-893C-63F3C2E6749C}"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8A7AAF33-5F52-4B0F-BBA4-096F8C18B99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eaLnBrk="1" fontAlgn="auto" hangingPunct="1">
              <a:spcBef>
                <a:spcPts val="0"/>
              </a:spcBef>
              <a:spcAft>
                <a:spcPts val="0"/>
              </a:spcAft>
              <a:defRPr>
                <a:latin typeface="+mn-lt"/>
                <a:cs typeface="+mn-cs"/>
              </a:defRPr>
            </a:lvl1pPr>
          </a:lstStyle>
          <a:p>
            <a:pPr>
              <a:defRPr/>
            </a:pPr>
            <a:fld id="{3F6D3EB4-884E-4461-A24D-184C763CBBC5}" type="datetimeFigureOut">
              <a:rPr lang="ru-RU"/>
              <a:pPr>
                <a:defRPr/>
              </a:pPr>
              <a:t>14.11.2018</a:t>
            </a:fld>
            <a:endParaRPr lang="ru-RU"/>
          </a:p>
        </p:txBody>
      </p:sp>
      <p:sp>
        <p:nvSpPr>
          <p:cNvPr id="5" name="Footer Placeholder 4"/>
          <p:cNvSpPr>
            <a:spLocks noGrp="1"/>
          </p:cNvSpPr>
          <p:nvPr>
            <p:ph type="ftr" sz="quarter" idx="15"/>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6" name="Slide Number Placeholder 5"/>
          <p:cNvSpPr>
            <a:spLocks noGrp="1"/>
          </p:cNvSpPr>
          <p:nvPr>
            <p:ph type="sldNum" sz="quarter" idx="16"/>
          </p:nvPr>
        </p:nvSpPr>
        <p:spPr/>
        <p:txBody>
          <a:bodyPr/>
          <a:lstStyle>
            <a:lvl1pPr eaLnBrk="1" fontAlgn="auto" hangingPunct="1">
              <a:spcBef>
                <a:spcPts val="0"/>
              </a:spcBef>
              <a:spcAft>
                <a:spcPts val="0"/>
              </a:spcAft>
              <a:defRPr>
                <a:latin typeface="+mn-lt"/>
                <a:cs typeface="+mn-cs"/>
              </a:defRPr>
            </a:lvl1pPr>
          </a:lstStyle>
          <a:p>
            <a:pPr>
              <a:defRPr/>
            </a:pPr>
            <a:fld id="{6E7B7FD0-4E83-4269-9394-473FF01E969F}"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FA30A65-66D8-4409-AF43-A5ADD813B3A4}"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459F60B6-88C0-4093-A6FA-84065FAE703B}"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37E9A24-C78B-4020-9880-C96002E43853}"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93D993A5-C0FF-43AE-A4A0-6AB3843F1A21}"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40A3442-47BE-4DEA-9F40-D88CE8D2A5F0}" type="datetimeFigureOut">
              <a:rPr lang="ru-RU"/>
              <a:pPr>
                <a:defRPr/>
              </a:pPr>
              <a:t>14.11.2018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69E09A7A-48CE-4A6C-8417-B25E68535050}"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1C4C79E-F9F3-4775-B34E-32520207BF76}" type="datetimeFigureOut">
              <a:rPr lang="ru-RU"/>
              <a:pPr>
                <a:defRPr/>
              </a:pPr>
              <a:t>14.11.2018</a:t>
            </a:fld>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DAB7D223-62EA-44CA-AA5F-9C7AAD5CCD69}"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40B10DE-0D1A-4B2D-9BE5-1DEDCEF77F02}" type="datetimeFigureOut">
              <a:rPr lang="ru-RU"/>
              <a:pPr>
                <a:defRPr/>
              </a:pPr>
              <a:t>14.11.2018</a:t>
            </a:fld>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10F8D824-6C30-4922-9536-1B3E8AA24DE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E7A6549-BCE6-4593-98D8-CC5B15699DB3}" type="datetimeFigureOut">
              <a:rPr lang="ru-RU"/>
              <a:pPr>
                <a:defRPr/>
              </a:pPr>
              <a:t>14.11.2018</a:t>
            </a:fld>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84BA7B3B-AA4A-416C-A653-249FC407EBBD}"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63B7A30-7EDA-4457-B66C-02915FBB76E1}" type="datetimeFigureOut">
              <a:rPr lang="ru-RU"/>
              <a:pPr>
                <a:defRPr/>
              </a:pPr>
              <a:t>14.11.2018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A0BBB366-874E-4DEE-A411-B05DAE08B7B8}"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97BCD11-C495-4507-9DB1-58FBD4F83976}" type="datetimeFigureOut">
              <a:rPr lang="ru-RU"/>
              <a:pPr>
                <a:defRPr/>
              </a:pPr>
              <a:t>14.11.2018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E29807FE-1CCF-418D-9336-2AF7845E462F}"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BF8CB92-AEEF-49C2-A67E-2B97C33CE096}"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D641222F-27EA-449F-A011-F6FE53DF1EF1}"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D156864-588E-4EA6-A789-AD3E54692EA1}"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183E76EF-FC94-4193-9EB9-7C1D3DB4B9D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2"/>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44069762-9531-4DB4-B16E-8A970277D92E}" type="datetimeFigureOut">
              <a:rPr lang="ru-RU"/>
              <a:pPr>
                <a:defRPr/>
              </a:pPr>
              <a:t>14.11.2018</a:t>
            </a:fld>
            <a:endParaRPr lang="ru-RU"/>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cs typeface="+mn-cs"/>
              </a:defRPr>
            </a:lvl1pPr>
          </a:lstStyle>
          <a:p>
            <a:pPr>
              <a:defRPr/>
            </a:pPr>
            <a:fld id="{CC1AEC5E-9421-46D9-B71C-F45917EFB416}"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5705304-A74A-44A8-893C-63F3C2E6749C}"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8A7AAF33-5F52-4B0F-BBA4-096F8C18B997}" type="slidenum">
              <a:rPr lang="ru-RU"/>
              <a:pPr>
                <a:defRPr/>
              </a:pPr>
              <a:t>‹#›</a:t>
            </a:fld>
            <a:endParaRPr lang="ru-RU"/>
          </a:p>
        </p:txBody>
      </p:sp>
    </p:spTree>
    <p:extLst>
      <p:ext uri="{BB962C8B-B14F-4D97-AF65-F5344CB8AC3E}">
        <p14:creationId xmlns:p14="http://schemas.microsoft.com/office/powerpoint/2010/main" val="2564874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FA30A65-66D8-4409-AF43-A5ADD813B3A4}"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459F60B6-88C0-4093-A6FA-84065FAE703B}" type="slidenum">
              <a:rPr lang="ru-RU"/>
              <a:pPr>
                <a:defRPr/>
              </a:pPr>
              <a:t>‹#›</a:t>
            </a:fld>
            <a:endParaRPr lang="ru-RU"/>
          </a:p>
        </p:txBody>
      </p:sp>
    </p:spTree>
    <p:extLst>
      <p:ext uri="{BB962C8B-B14F-4D97-AF65-F5344CB8AC3E}">
        <p14:creationId xmlns:p14="http://schemas.microsoft.com/office/powerpoint/2010/main" val="1925973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37E9A24-C78B-4020-9880-C96002E43853}"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93D993A5-C0FF-43AE-A4A0-6AB3843F1A21}" type="slidenum">
              <a:rPr lang="ru-RU"/>
              <a:pPr>
                <a:defRPr/>
              </a:pPr>
              <a:t>‹#›</a:t>
            </a:fld>
            <a:endParaRPr lang="ru-RU"/>
          </a:p>
        </p:txBody>
      </p:sp>
    </p:spTree>
    <p:extLst>
      <p:ext uri="{BB962C8B-B14F-4D97-AF65-F5344CB8AC3E}">
        <p14:creationId xmlns:p14="http://schemas.microsoft.com/office/powerpoint/2010/main" val="2424634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40A3442-47BE-4DEA-9F40-D88CE8D2A5F0}" type="datetimeFigureOut">
              <a:rPr lang="ru-RU"/>
              <a:pPr>
                <a:defRPr/>
              </a:pPr>
              <a:t>14.11.2018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69E09A7A-48CE-4A6C-8417-B25E68535050}" type="slidenum">
              <a:rPr lang="ru-RU"/>
              <a:pPr>
                <a:defRPr/>
              </a:pPr>
              <a:t>‹#›</a:t>
            </a:fld>
            <a:endParaRPr lang="ru-RU"/>
          </a:p>
        </p:txBody>
      </p:sp>
    </p:spTree>
    <p:extLst>
      <p:ext uri="{BB962C8B-B14F-4D97-AF65-F5344CB8AC3E}">
        <p14:creationId xmlns:p14="http://schemas.microsoft.com/office/powerpoint/2010/main" val="791493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1C4C79E-F9F3-4775-B34E-32520207BF76}" type="datetimeFigureOut">
              <a:rPr lang="ru-RU"/>
              <a:pPr>
                <a:defRPr/>
              </a:pPr>
              <a:t>14.11.2018</a:t>
            </a:fld>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DAB7D223-62EA-44CA-AA5F-9C7AAD5CCD69}" type="slidenum">
              <a:rPr lang="ru-RU"/>
              <a:pPr>
                <a:defRPr/>
              </a:pPr>
              <a:t>‹#›</a:t>
            </a:fld>
            <a:endParaRPr lang="ru-RU"/>
          </a:p>
        </p:txBody>
      </p:sp>
    </p:spTree>
    <p:extLst>
      <p:ext uri="{BB962C8B-B14F-4D97-AF65-F5344CB8AC3E}">
        <p14:creationId xmlns:p14="http://schemas.microsoft.com/office/powerpoint/2010/main" val="2997961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40B10DE-0D1A-4B2D-9BE5-1DEDCEF77F02}" type="datetimeFigureOut">
              <a:rPr lang="ru-RU"/>
              <a:pPr>
                <a:defRPr/>
              </a:pPr>
              <a:t>14.11.2018</a:t>
            </a:fld>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10F8D824-6C30-4922-9536-1B3E8AA24DE1}" type="slidenum">
              <a:rPr lang="ru-RU"/>
              <a:pPr>
                <a:defRPr/>
              </a:pPr>
              <a:t>‹#›</a:t>
            </a:fld>
            <a:endParaRPr lang="ru-RU"/>
          </a:p>
        </p:txBody>
      </p:sp>
    </p:spTree>
    <p:extLst>
      <p:ext uri="{BB962C8B-B14F-4D97-AF65-F5344CB8AC3E}">
        <p14:creationId xmlns:p14="http://schemas.microsoft.com/office/powerpoint/2010/main" val="785585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E7A6549-BCE6-4593-98D8-CC5B15699DB3}" type="datetimeFigureOut">
              <a:rPr lang="ru-RU"/>
              <a:pPr>
                <a:defRPr/>
              </a:pPr>
              <a:t>14.11.2018</a:t>
            </a:fld>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84BA7B3B-AA4A-416C-A653-249FC407EBBD}" type="slidenum">
              <a:rPr lang="ru-RU"/>
              <a:pPr>
                <a:defRPr/>
              </a:pPr>
              <a:t>‹#›</a:t>
            </a:fld>
            <a:endParaRPr lang="ru-RU"/>
          </a:p>
        </p:txBody>
      </p:sp>
    </p:spTree>
    <p:extLst>
      <p:ext uri="{BB962C8B-B14F-4D97-AF65-F5344CB8AC3E}">
        <p14:creationId xmlns:p14="http://schemas.microsoft.com/office/powerpoint/2010/main" val="311653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63B7A30-7EDA-4457-B66C-02915FBB76E1}" type="datetimeFigureOut">
              <a:rPr lang="ru-RU"/>
              <a:pPr>
                <a:defRPr/>
              </a:pPr>
              <a:t>14.11.2018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A0BBB366-874E-4DEE-A411-B05DAE08B7B8}" type="slidenum">
              <a:rPr lang="ru-RU"/>
              <a:pPr>
                <a:defRPr/>
              </a:pPr>
              <a:t>‹#›</a:t>
            </a:fld>
            <a:endParaRPr lang="ru-RU"/>
          </a:p>
        </p:txBody>
      </p:sp>
    </p:spTree>
    <p:extLst>
      <p:ext uri="{BB962C8B-B14F-4D97-AF65-F5344CB8AC3E}">
        <p14:creationId xmlns:p14="http://schemas.microsoft.com/office/powerpoint/2010/main" val="1131867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97BCD11-C495-4507-9DB1-58FBD4F83976}" type="datetimeFigureOut">
              <a:rPr lang="ru-RU"/>
              <a:pPr>
                <a:defRPr/>
              </a:pPr>
              <a:t>14.11.2018</a:t>
            </a:fld>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E29807FE-1CCF-418D-9336-2AF7845E462F}" type="slidenum">
              <a:rPr lang="ru-RU"/>
              <a:pPr>
                <a:defRPr/>
              </a:pPr>
              <a:t>‹#›</a:t>
            </a:fld>
            <a:endParaRPr lang="ru-RU"/>
          </a:p>
        </p:txBody>
      </p:sp>
    </p:spTree>
    <p:extLst>
      <p:ext uri="{BB962C8B-B14F-4D97-AF65-F5344CB8AC3E}">
        <p14:creationId xmlns:p14="http://schemas.microsoft.com/office/powerpoint/2010/main" val="333423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BF8CB92-AEEF-49C2-A67E-2B97C33CE096}"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D641222F-27EA-449F-A011-F6FE53DF1EF1}" type="slidenum">
              <a:rPr lang="ru-RU"/>
              <a:pPr>
                <a:defRPr/>
              </a:pPr>
              <a:t>‹#›</a:t>
            </a:fld>
            <a:endParaRPr lang="ru-RU"/>
          </a:p>
        </p:txBody>
      </p:sp>
    </p:spTree>
    <p:extLst>
      <p:ext uri="{BB962C8B-B14F-4D97-AF65-F5344CB8AC3E}">
        <p14:creationId xmlns:p14="http://schemas.microsoft.com/office/powerpoint/2010/main" val="357092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3"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5"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9"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5"/>
          </p:nvPr>
        </p:nvSpPr>
        <p:spPr/>
        <p:txBody>
          <a:bodyPr/>
          <a:lstStyle>
            <a:lvl1pPr eaLnBrk="1" fontAlgn="auto" hangingPunct="1">
              <a:spcBef>
                <a:spcPts val="0"/>
              </a:spcBef>
              <a:spcAft>
                <a:spcPts val="0"/>
              </a:spcAft>
              <a:defRPr>
                <a:latin typeface="+mn-lt"/>
                <a:cs typeface="+mn-cs"/>
              </a:defRPr>
            </a:lvl1pPr>
          </a:lstStyle>
          <a:p>
            <a:pPr>
              <a:defRPr/>
            </a:pPr>
            <a:fld id="{D26CDC06-5E22-4DFC-A3CA-BA3F50A5453B}" type="datetimeFigureOut">
              <a:rPr lang="ru-RU"/>
              <a:pPr>
                <a:defRPr/>
              </a:pPr>
              <a:t>14.11.2018</a:t>
            </a:fld>
            <a:endParaRPr lang="ru-RU"/>
          </a:p>
        </p:txBody>
      </p:sp>
      <p:sp>
        <p:nvSpPr>
          <p:cNvPr id="6" name="Footer Placeholder 4"/>
          <p:cNvSpPr>
            <a:spLocks noGrp="1"/>
          </p:cNvSpPr>
          <p:nvPr>
            <p:ph type="ftr" sz="quarter" idx="16"/>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7" name="Slide Number Placeholder 5"/>
          <p:cNvSpPr>
            <a:spLocks noGrp="1"/>
          </p:cNvSpPr>
          <p:nvPr>
            <p:ph type="sldNum" sz="quarter" idx="17"/>
          </p:nvPr>
        </p:nvSpPr>
        <p:spPr/>
        <p:txBody>
          <a:bodyPr/>
          <a:lstStyle>
            <a:lvl1pPr eaLnBrk="1" fontAlgn="auto" hangingPunct="1">
              <a:spcBef>
                <a:spcPts val="0"/>
              </a:spcBef>
              <a:spcAft>
                <a:spcPts val="0"/>
              </a:spcAft>
              <a:defRPr>
                <a:latin typeface="+mn-lt"/>
                <a:cs typeface="+mn-cs"/>
              </a:defRPr>
            </a:lvl1pPr>
          </a:lstStyle>
          <a:p>
            <a:pPr>
              <a:defRPr/>
            </a:pPr>
            <a:fld id="{46AC9719-7D6F-42DA-8A5E-625DF207A7AE}"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D156864-588E-4EA6-A789-AD3E54692EA1}" type="datetimeFigureOut">
              <a:rPr lang="ru-RU"/>
              <a:pPr>
                <a:defRPr/>
              </a:pPr>
              <a:t>14.11.2018</a:t>
            </a:fld>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mn-cs"/>
              </a:defRPr>
            </a:lvl1pPr>
          </a:lstStyle>
          <a:p>
            <a:pPr>
              <a:defRPr/>
            </a:pPr>
            <a:fld id="{183E76EF-FC94-4193-9EB9-7C1D3DB4B9D1}" type="slidenum">
              <a:rPr lang="ru-RU"/>
              <a:pPr>
                <a:defRPr/>
              </a:pPr>
              <a:t>‹#›</a:t>
            </a:fld>
            <a:endParaRPr lang="ru-RU"/>
          </a:p>
        </p:txBody>
      </p:sp>
    </p:spTree>
    <p:extLst>
      <p:ext uri="{BB962C8B-B14F-4D97-AF65-F5344CB8AC3E}">
        <p14:creationId xmlns:p14="http://schemas.microsoft.com/office/powerpoint/2010/main" val="123312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86093" y="2063396"/>
            <a:ext cx="4788423"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3"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87121" y="2063396"/>
            <a:ext cx="479556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70"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5"/>
          </p:nvPr>
        </p:nvSpPr>
        <p:spPr/>
        <p:txBody>
          <a:bodyPr/>
          <a:lstStyle>
            <a:lvl1pPr eaLnBrk="1" fontAlgn="auto" hangingPunct="1">
              <a:spcBef>
                <a:spcPts val="0"/>
              </a:spcBef>
              <a:spcAft>
                <a:spcPts val="0"/>
              </a:spcAft>
              <a:defRPr>
                <a:latin typeface="+mn-lt"/>
                <a:cs typeface="+mn-cs"/>
              </a:defRPr>
            </a:lvl1pPr>
          </a:lstStyle>
          <a:p>
            <a:pPr>
              <a:defRPr/>
            </a:pPr>
            <a:fld id="{C5C0A7A0-BFF4-49A4-B239-57484450CC00}" type="datetimeFigureOut">
              <a:rPr lang="ru-RU"/>
              <a:pPr>
                <a:defRPr/>
              </a:pPr>
              <a:t>14.11.2018</a:t>
            </a:fld>
            <a:endParaRPr lang="ru-RU"/>
          </a:p>
        </p:txBody>
      </p:sp>
      <p:sp>
        <p:nvSpPr>
          <p:cNvPr id="8" name="Footer Placeholder 4"/>
          <p:cNvSpPr>
            <a:spLocks noGrp="1"/>
          </p:cNvSpPr>
          <p:nvPr>
            <p:ph type="ftr" sz="quarter" idx="16"/>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9" name="Slide Number Placeholder 5"/>
          <p:cNvSpPr>
            <a:spLocks noGrp="1"/>
          </p:cNvSpPr>
          <p:nvPr>
            <p:ph type="sldNum" sz="quarter" idx="17"/>
          </p:nvPr>
        </p:nvSpPr>
        <p:spPr/>
        <p:txBody>
          <a:bodyPr/>
          <a:lstStyle>
            <a:lvl1pPr eaLnBrk="1" fontAlgn="auto" hangingPunct="1">
              <a:spcBef>
                <a:spcPts val="0"/>
              </a:spcBef>
              <a:spcAft>
                <a:spcPts val="0"/>
              </a:spcAft>
              <a:defRPr>
                <a:latin typeface="+mn-lt"/>
                <a:cs typeface="+mn-cs"/>
              </a:defRPr>
            </a:lvl1pPr>
          </a:lstStyle>
          <a:p>
            <a:pPr>
              <a:defRPr/>
            </a:pPr>
            <a:fld id="{735665BD-44C1-42BE-8873-9B49184B540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BAB8C5A-0C3D-44FE-9ABE-67A65EE3F65F}" type="datetimeFigureOut">
              <a:rPr lang="ru-RU"/>
              <a:pPr>
                <a:defRPr/>
              </a:pPr>
              <a:t>14.11.2018</a:t>
            </a:fld>
            <a:endParaRPr lang="ru-RU"/>
          </a:p>
        </p:txBody>
      </p:sp>
      <p:sp>
        <p:nvSpPr>
          <p:cNvPr id="4" name="Footer Placeholder 4"/>
          <p:cNvSpPr>
            <a:spLocks noGrp="1"/>
          </p:cNvSpPr>
          <p:nvPr>
            <p:ph type="ftr" sz="quarter" idx="11"/>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5"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cs typeface="+mn-cs"/>
              </a:defRPr>
            </a:lvl1pPr>
          </a:lstStyle>
          <a:p>
            <a:pPr>
              <a:defRPr/>
            </a:pPr>
            <a:fld id="{C9BD9692-38E0-48BA-9B54-853DB2E3EE9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55B9D8F4-65E5-474F-B30E-17419916EA06}" type="datetimeFigureOut">
              <a:rPr lang="ru-RU"/>
              <a:pPr>
                <a:defRPr/>
              </a:pPr>
              <a:t>14.11.2018</a:t>
            </a:fld>
            <a:endParaRPr lang="ru-RU"/>
          </a:p>
        </p:txBody>
      </p:sp>
      <p:sp>
        <p:nvSpPr>
          <p:cNvPr id="3" name="Footer Placeholder 4"/>
          <p:cNvSpPr>
            <a:spLocks noGrp="1"/>
          </p:cNvSpPr>
          <p:nvPr>
            <p:ph type="ftr" sz="quarter" idx="11"/>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4"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cs typeface="+mn-cs"/>
              </a:defRPr>
            </a:lvl1pPr>
          </a:lstStyle>
          <a:p>
            <a:pPr>
              <a:defRPr/>
            </a:pPr>
            <a:fld id="{18C10306-46D1-49CB-88C4-4451EE1155B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4" y="685802"/>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3" y="2709054"/>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4"/>
          </p:nvPr>
        </p:nvSpPr>
        <p:spPr/>
        <p:txBody>
          <a:bodyPr/>
          <a:lstStyle>
            <a:lvl1pPr eaLnBrk="1" fontAlgn="auto" hangingPunct="1">
              <a:spcBef>
                <a:spcPts val="0"/>
              </a:spcBef>
              <a:spcAft>
                <a:spcPts val="0"/>
              </a:spcAft>
              <a:defRPr>
                <a:latin typeface="+mn-lt"/>
                <a:cs typeface="+mn-cs"/>
              </a:defRPr>
            </a:lvl1pPr>
          </a:lstStyle>
          <a:p>
            <a:pPr>
              <a:defRPr/>
            </a:pPr>
            <a:fld id="{BBC9B03D-5ECC-4A48-9380-B66C7C4F74AA}" type="datetimeFigureOut">
              <a:rPr lang="ru-RU"/>
              <a:pPr>
                <a:defRPr/>
              </a:pPr>
              <a:t>14.11.2018</a:t>
            </a:fld>
            <a:endParaRPr lang="ru-RU"/>
          </a:p>
        </p:txBody>
      </p:sp>
      <p:sp>
        <p:nvSpPr>
          <p:cNvPr id="6" name="Footer Placeholder 4"/>
          <p:cNvSpPr>
            <a:spLocks noGrp="1"/>
          </p:cNvSpPr>
          <p:nvPr>
            <p:ph type="ftr" sz="quarter" idx="15"/>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7" name="Slide Number Placeholder 5"/>
          <p:cNvSpPr>
            <a:spLocks noGrp="1"/>
          </p:cNvSpPr>
          <p:nvPr>
            <p:ph type="sldNum" sz="quarter" idx="16"/>
          </p:nvPr>
        </p:nvSpPr>
        <p:spPr/>
        <p:txBody>
          <a:bodyPr/>
          <a:lstStyle>
            <a:lvl1pPr eaLnBrk="1" fontAlgn="auto" hangingPunct="1">
              <a:spcBef>
                <a:spcPts val="0"/>
              </a:spcBef>
              <a:spcAft>
                <a:spcPts val="0"/>
              </a:spcAft>
              <a:defRPr>
                <a:latin typeface="+mn-lt"/>
                <a:cs typeface="+mn-cs"/>
              </a:defRPr>
            </a:lvl1pPr>
          </a:lstStyle>
          <a:p>
            <a:pPr>
              <a:defRPr/>
            </a:pPr>
            <a:fld id="{77368B3E-6E27-4CAE-81A2-ADF585304E9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5877563"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63654" y="2"/>
            <a:ext cx="4216855"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5802" y="2709054"/>
            <a:ext cx="587756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87052510-F1F5-41A1-B29B-C0C1BD4A29B7}" type="datetimeFigureOut">
              <a:rPr lang="ru-RU"/>
              <a:pPr>
                <a:defRPr/>
              </a:pPr>
              <a:t>14.11.2018</a:t>
            </a:fld>
            <a:endParaRPr lang="ru-RU"/>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atin typeface="+mn-lt"/>
                <a:cs typeface="+mn-cs"/>
              </a:defRPr>
            </a:lvl1pPr>
          </a:lstStyle>
          <a:p>
            <a:pPr>
              <a:defRPr/>
            </a:pPr>
            <a:endParaRPr lang="ru-RU"/>
          </a:p>
        </p:txBody>
      </p:sp>
      <p:sp>
        <p:nvSpPr>
          <p:cNvPr id="7"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cs typeface="+mn-cs"/>
              </a:defRPr>
            </a:lvl1pPr>
          </a:lstStyle>
          <a:p>
            <a:pPr>
              <a:defRPr/>
            </a:pPr>
            <a:fld id="{A5F0AC9A-0215-45A7-9C61-11C50AF61F5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6" name="Picture 7" descr="Brickwork-SD-R1acrop.jpg"/>
          <p:cNvPicPr>
            <a:picLocks noChangeAspect="1"/>
          </p:cNvPicPr>
          <p:nvPr/>
        </p:nvPicPr>
        <p:blipFill>
          <a:blip r:embed="rId20" cstate="print"/>
          <a:srcRect/>
          <a:stretch>
            <a:fillRect/>
          </a:stretch>
        </p:blipFill>
        <p:spPr bwMode="auto">
          <a:xfrm>
            <a:off x="0" y="0"/>
            <a:ext cx="12192000" cy="6858000"/>
          </a:xfrm>
          <a:prstGeom prst="rect">
            <a:avLst/>
          </a:prstGeom>
          <a:noFill/>
          <a:ln w="9525">
            <a:noFill/>
            <a:miter lim="800000"/>
            <a:headEnd/>
            <a:tailEnd/>
          </a:ln>
        </p:spPr>
      </p:pic>
      <p:grpSp>
        <p:nvGrpSpPr>
          <p:cNvPr id="1027" name="Group 9"/>
          <p:cNvGrpSpPr>
            <a:grpSpLocks/>
          </p:cNvGrpSpPr>
          <p:nvPr/>
        </p:nvGrpSpPr>
        <p:grpSpPr bwMode="auto">
          <a:xfrm>
            <a:off x="-25400" y="0"/>
            <a:ext cx="12006263"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2005"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eaLnBrk="0" hangingPunct="0">
              <a:defRPr sz="2800" b="0" cap="all" baseline="0">
                <a:solidFill>
                  <a:srgbClr val="B80E0F">
                    <a:lumMod val="50000"/>
                  </a:srgbClr>
                </a:solidFill>
                <a:latin typeface="Arial" panose="020B0604020202020204" pitchFamily="34" charset="0"/>
                <a:cs typeface="Arial" panose="020B0604020202020204" pitchFamily="34" charset="0"/>
              </a:defRPr>
            </a:lvl1pPr>
          </a:lstStyle>
          <a:p>
            <a:pPr>
              <a:defRPr/>
            </a:pPr>
            <a:fld id="{02D355EB-9B0A-4812-A3A1-5DBE7F9FC43D}" type="datetimeFigureOut">
              <a:rPr lang="ru-RU"/>
              <a:pPr>
                <a:defRPr/>
              </a:pPr>
              <a:t>14.11.2018</a:t>
            </a:fld>
            <a:endParaRPr lang="ru-RU"/>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eaLnBrk="0" hangingPunct="0">
              <a:defRPr sz="2800" b="0" cap="all" baseline="0">
                <a:solidFill>
                  <a:srgbClr val="B80E0F">
                    <a:lumMod val="50000"/>
                  </a:srgbClr>
                </a:solidFill>
                <a:latin typeface="Arial" panose="020B0604020202020204" pitchFamily="34" charset="0"/>
                <a:cs typeface="Arial" panose="020B0604020202020204" pitchFamily="34" charset="0"/>
              </a:defRPr>
            </a:lvl1pPr>
          </a:lstStyle>
          <a:p>
            <a:pPr>
              <a:defRPr/>
            </a:pPr>
            <a:endParaRPr lang="ru-RU"/>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eaLnBrk="0" hangingPunct="0">
              <a:defRPr sz="2800" b="0" cap="all" baseline="0">
                <a:solidFill>
                  <a:srgbClr val="B80E0F">
                    <a:lumMod val="50000"/>
                  </a:srgbClr>
                </a:solidFill>
                <a:latin typeface="Arial" panose="020B0604020202020204" pitchFamily="34" charset="0"/>
                <a:cs typeface="Arial" panose="020B0604020202020204" pitchFamily="34" charset="0"/>
              </a:defRPr>
            </a:lvl1pPr>
          </a:lstStyle>
          <a:p>
            <a:pPr>
              <a:defRPr/>
            </a:pPr>
            <a:fld id="{1CFFA8AB-1E90-4C65-9267-AA4F7AAF762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l" rtl="0" eaLnBrk="0" fontAlgn="base" hangingPunct="0">
        <a:lnSpc>
          <a:spcPct val="90000"/>
        </a:lnSpc>
        <a:spcBef>
          <a:spcPct val="0"/>
        </a:spcBef>
        <a:spcAft>
          <a:spcPct val="0"/>
        </a:spcAft>
        <a:defRPr sz="4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Impact" panose="020B0806030902050204" pitchFamily="34" charset="0"/>
        </a:defRPr>
      </a:lvl2pPr>
      <a:lvl3pPr algn="l" rtl="0" eaLnBrk="0" fontAlgn="base" hangingPunct="0">
        <a:lnSpc>
          <a:spcPct val="90000"/>
        </a:lnSpc>
        <a:spcBef>
          <a:spcPct val="0"/>
        </a:spcBef>
        <a:spcAft>
          <a:spcPct val="0"/>
        </a:spcAft>
        <a:defRPr sz="4400">
          <a:solidFill>
            <a:schemeClr val="accent1"/>
          </a:solidFill>
          <a:latin typeface="Impact" panose="020B0806030902050204" pitchFamily="34" charset="0"/>
        </a:defRPr>
      </a:lvl3pPr>
      <a:lvl4pPr algn="l" rtl="0" eaLnBrk="0" fontAlgn="base" hangingPunct="0">
        <a:lnSpc>
          <a:spcPct val="90000"/>
        </a:lnSpc>
        <a:spcBef>
          <a:spcPct val="0"/>
        </a:spcBef>
        <a:spcAft>
          <a:spcPct val="0"/>
        </a:spcAft>
        <a:defRPr sz="4400">
          <a:solidFill>
            <a:schemeClr val="accent1"/>
          </a:solidFill>
          <a:latin typeface="Impact" panose="020B0806030902050204" pitchFamily="34" charset="0"/>
        </a:defRPr>
      </a:lvl4pPr>
      <a:lvl5pPr algn="l" rtl="0" eaLnBrk="0" fontAlgn="base" hangingPunct="0">
        <a:lnSpc>
          <a:spcPct val="90000"/>
        </a:lnSpc>
        <a:spcBef>
          <a:spcPct val="0"/>
        </a:spcBef>
        <a:spcAft>
          <a:spcPct val="0"/>
        </a:spcAft>
        <a:defRPr sz="4400">
          <a:solidFill>
            <a:schemeClr val="accent1"/>
          </a:solidFill>
          <a:latin typeface="Impact" panose="020B0806030902050204" pitchFamily="34" charset="0"/>
        </a:defRPr>
      </a:lvl5pPr>
      <a:lvl6pPr marL="457200" algn="l" rtl="0" fontAlgn="base">
        <a:lnSpc>
          <a:spcPct val="90000"/>
        </a:lnSpc>
        <a:spcBef>
          <a:spcPct val="0"/>
        </a:spcBef>
        <a:spcAft>
          <a:spcPct val="0"/>
        </a:spcAft>
        <a:defRPr sz="4400">
          <a:solidFill>
            <a:schemeClr val="accent1"/>
          </a:solidFill>
          <a:latin typeface="Impact" panose="020B0806030902050204" pitchFamily="34" charset="0"/>
        </a:defRPr>
      </a:lvl6pPr>
      <a:lvl7pPr marL="914400" algn="l" rtl="0" fontAlgn="base">
        <a:lnSpc>
          <a:spcPct val="90000"/>
        </a:lnSpc>
        <a:spcBef>
          <a:spcPct val="0"/>
        </a:spcBef>
        <a:spcAft>
          <a:spcPct val="0"/>
        </a:spcAft>
        <a:defRPr sz="4400">
          <a:solidFill>
            <a:schemeClr val="accent1"/>
          </a:solidFill>
          <a:latin typeface="Impact" panose="020B0806030902050204" pitchFamily="34" charset="0"/>
        </a:defRPr>
      </a:lvl7pPr>
      <a:lvl8pPr marL="1371600" algn="l" rtl="0" fontAlgn="base">
        <a:lnSpc>
          <a:spcPct val="90000"/>
        </a:lnSpc>
        <a:spcBef>
          <a:spcPct val="0"/>
        </a:spcBef>
        <a:spcAft>
          <a:spcPct val="0"/>
        </a:spcAft>
        <a:defRPr sz="4400">
          <a:solidFill>
            <a:schemeClr val="accent1"/>
          </a:solidFill>
          <a:latin typeface="Impact" panose="020B0806030902050204" pitchFamily="34" charset="0"/>
        </a:defRPr>
      </a:lvl8pPr>
      <a:lvl9pPr marL="1828800" algn="l" rtl="0" fontAlgn="base">
        <a:lnSpc>
          <a:spcPct val="90000"/>
        </a:lnSpc>
        <a:spcBef>
          <a:spcPct val="0"/>
        </a:spcBef>
        <a:spcAft>
          <a:spcPct val="0"/>
        </a:spcAft>
        <a:defRPr sz="4400">
          <a:solidFill>
            <a:schemeClr val="accent1"/>
          </a:solidFill>
          <a:latin typeface="Impact" panose="020B0806030902050204" pitchFamily="34" charset="0"/>
        </a:defRPr>
      </a:lvl9pPr>
    </p:titleStyle>
    <p:bodyStyle>
      <a:lvl1pPr marL="228600" indent="-228600" algn="l" rtl="0" eaLnBrk="0" fontAlgn="base" hangingPunct="0">
        <a:lnSpc>
          <a:spcPct val="120000"/>
        </a:lnSpc>
        <a:spcBef>
          <a:spcPts val="1000"/>
        </a:spcBef>
        <a:spcAft>
          <a:spcPct val="0"/>
        </a:spcAft>
        <a:buClr>
          <a:schemeClr val="accent1"/>
        </a:buClr>
        <a:buSzPct val="160000"/>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60000"/>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60000"/>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483"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effectLst/>
                <a:latin typeface="Arial" charset="0"/>
                <a:cs typeface="Arial" charset="0"/>
              </a:defRPr>
            </a:lvl1pPr>
          </a:lstStyle>
          <a:p>
            <a:pPr>
              <a:defRPr/>
            </a:pPr>
            <a:fld id="{31C00F6F-ECE3-46C1-B393-03442D613F18}" type="datetimeFigureOut">
              <a:rPr lang="ru-RU"/>
              <a:pPr>
                <a:defRPr/>
              </a:pPr>
              <a:t>14.11.2018</a:t>
            </a:fld>
            <a:endParaRPr lang="ru-RU"/>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effectLst/>
                <a:latin typeface="Arial" charset="0"/>
                <a:cs typeface="Arial" charset="0"/>
              </a:defRPr>
            </a:lvl1pPr>
          </a:lstStyle>
          <a:p>
            <a:pPr>
              <a:defRPr/>
            </a:pPr>
            <a:endParaRPr lang="ru-RU"/>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effectLst/>
                <a:latin typeface="+mn-lt"/>
                <a:cs typeface="Arial" panose="020B0604020202020204" pitchFamily="34" charset="0"/>
              </a:defRPr>
            </a:lvl1pPr>
          </a:lstStyle>
          <a:p>
            <a:pPr>
              <a:defRPr/>
            </a:pPr>
            <a:fld id="{98DC217C-BD54-4ACF-BEB6-80B30B6B47A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483"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effectLst/>
                <a:latin typeface="Arial" charset="0"/>
                <a:cs typeface="Arial" charset="0"/>
              </a:defRPr>
            </a:lvl1pPr>
          </a:lstStyle>
          <a:p>
            <a:pPr>
              <a:defRPr/>
            </a:pPr>
            <a:fld id="{31C00F6F-ECE3-46C1-B393-03442D613F18}" type="datetimeFigureOut">
              <a:rPr lang="ru-RU"/>
              <a:pPr>
                <a:defRPr/>
              </a:pPr>
              <a:t>14.11.2018</a:t>
            </a:fld>
            <a:endParaRPr lang="ru-RU"/>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effectLst/>
                <a:latin typeface="Arial" charset="0"/>
                <a:cs typeface="Arial" charset="0"/>
              </a:defRPr>
            </a:lvl1pPr>
          </a:lstStyle>
          <a:p>
            <a:pPr>
              <a:defRPr/>
            </a:pPr>
            <a:endParaRPr lang="ru-RU"/>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effectLst/>
                <a:latin typeface="+mn-lt"/>
                <a:cs typeface="Arial" panose="020B0604020202020204" pitchFamily="34" charset="0"/>
              </a:defRPr>
            </a:lvl1pPr>
          </a:lstStyle>
          <a:p>
            <a:pPr>
              <a:defRPr/>
            </a:pPr>
            <a:fld id="{98DC217C-BD54-4ACF-BEB6-80B30B6B47A4}" type="slidenum">
              <a:rPr lang="ru-RU"/>
              <a:pPr>
                <a:defRPr/>
              </a:pPr>
              <a:t>‹#›</a:t>
            </a:fld>
            <a:endParaRPr lang="ru-RU"/>
          </a:p>
        </p:txBody>
      </p:sp>
    </p:spTree>
    <p:extLst>
      <p:ext uri="{BB962C8B-B14F-4D97-AF65-F5344CB8AC3E}">
        <p14:creationId xmlns:p14="http://schemas.microsoft.com/office/powerpoint/2010/main" val="245882857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hyperlink" Target="consultantplus://offline/ref=9ADB834EA5B835667B67212B9550B5AB1BBFEA6F4735D0C270F8431301F7183C87ED1B645D4A84630ACD3F9681572383DA8D5C158237v1n9I" TargetMode="External"/><Relationship Id="rId3" Type="http://schemas.openxmlformats.org/officeDocument/2006/relationships/hyperlink" Target="consultantplus://offline/ref=4A41B44B9D5732871A9C7B6D11F71930164DC20ED04F5ED9CAD562D45D7DB1FF9A37770CC659837924753F8F57C68CD75E2F69400C65BC5Cg1q5I" TargetMode="External"/><Relationship Id="rId7" Type="http://schemas.openxmlformats.org/officeDocument/2006/relationships/hyperlink" Target="consultantplus://offline/ref=9ADB834EA5B835667B67212B9550B5AB1BBFEA6F4735D0C270F8431301F7183C87ED1B665F4A86630ACD3F9681572383DA8D5C158237v1n9I"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hyperlink" Target="consultantplus://offline/ref=9ADB834EA5B835667B67212B9550B5AB1BBFEA6F4735D0C270F8431301F7183C87ED1B665F4A82630ACD3F9681572383DA8D5C158237v1n9I" TargetMode="External"/><Relationship Id="rId11" Type="http://schemas.openxmlformats.org/officeDocument/2006/relationships/hyperlink" Target="consultantplus://offline/ref=AFC1414E6D54691CB04755F779006F1D3B1FDDD114D3EC4A7DF932939F7BC10B7439FB8BFE28FA23C2BDB3B8B4DC0941B7B7E84B423335qCI" TargetMode="External"/><Relationship Id="rId5" Type="http://schemas.openxmlformats.org/officeDocument/2006/relationships/hyperlink" Target="consultantplus://offline/ref=9ADB834EA5B835667B67212B9550B5AB1BBFEA6F4735D0C270F8431301F7183C87ED1B665F4B8A630ACD3F9681572383DA8D5C158237v1n9I" TargetMode="External"/><Relationship Id="rId10" Type="http://schemas.openxmlformats.org/officeDocument/2006/relationships/hyperlink" Target="consultantplus://offline/ref=AFC1414E6D54691CB04755F779006F1D3B1FDDD114D3EC4A7DF932939F7BC10B7439FB8BFE29F223C2BDB3B8B4DC0941B7B7E84B423335qCI" TargetMode="External"/><Relationship Id="rId4" Type="http://schemas.openxmlformats.org/officeDocument/2006/relationships/hyperlink" Target="consultantplus://offline/ref=9ADB834EA5B835667B67212B9550B5AB1BBEE2664531D0C270F8431301F7183C87ED1B605B48893C0FD82ECE8D52399CDA92401783v3nEI" TargetMode="External"/><Relationship Id="rId9" Type="http://schemas.openxmlformats.org/officeDocument/2006/relationships/hyperlink" Target="consultantplus://offline/ref=6CDB314D17868A3BBF90742B5529F98BE552088778386F0EAD144FE6643A5AC0D36A626533565F4AB15EB769AEBD7F0B5DB06498020F90C9N5n1I"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consultantplus://offline/ref=F35C163D6A32D936FC0601772F121CE670F28FE9B0812062E08EDF34C01B3EC99E8B5E6A13BD8FvBVCC" TargetMode="Externa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consultantplus://offline/ref=2CF3C5CD11C02CDEF4134110A23595AB9A647F14DAF20C86DCDA04E32BC301F4AA5B464150B2A9053E92D2C9C74E6B5AD6C5D13E64ADC4u1I" TargetMode="External"/><Relationship Id="rId2" Type="http://schemas.openxmlformats.org/officeDocument/2006/relationships/hyperlink" Target="consultantplus://offline/ref=2CF3C5CD11C02CDEF4134110A23595AB9B6D711BDBF40C86DCDA04E32BC301F4AA5B464256BEA15A3B87C391CB4B7145D6DACD3C65CAu4I" TargetMode="Externa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hyperlink" Target="consultantplus://offline/ref=734826BCBAF8475AF1E90C1A63018025144ED4040531879126CFACC590D489A2DC937141BFA0F462CB4BF652723D9F3841A476632E4CeFu9I" TargetMode="Externa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ref=5ABF4949C3FDFB185D04897815723268A793537E828122B763026DB01D5D7B42E42A25EAB6AEFDC3a4Y9C" TargetMode="External"/><Relationship Id="rId2" Type="http://schemas.openxmlformats.org/officeDocument/2006/relationships/hyperlink" Target="consultantplus://offline/ref=A34CC94E19B7FA2A84FE5AD7A4A2879F1044CA22E87B2EA04FEA63A5BDBCED51D00562920C800B3B0EZ2C" TargetMode="Externa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hyperlink" Target="#P334"/><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hyperlink" Target="http://&#1086;&#1085;&#1083;&#1072;&#1081;&#1085;&#1080;&#1085;&#1089;&#1087;&#1077;&#1082;&#1094;&#1080;&#1103;.&#1088;&#1092;/inspector" TargetMode="Externa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1086;&#1085;&#1083;&#1072;&#1081;&#1085;&#1080;&#1085;&#1089;&#1087;&#1077;&#1082;&#1094;&#1080;&#1103;.&#1088;&#1092;/documents/one/7" TargetMode="Externa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7435" y="4284920"/>
            <a:ext cx="10465163" cy="1016287"/>
          </a:xfrm>
        </p:spPr>
        <p:txBody>
          <a:bodyPr rtlCol="0">
            <a:normAutofit fontScale="92500" lnSpcReduction="10000"/>
          </a:bodyPr>
          <a:lstStyle/>
          <a:p>
            <a:pPr fontAlgn="auto">
              <a:spcBef>
                <a:spcPts val="0"/>
              </a:spcBef>
              <a:spcAft>
                <a:spcPts val="0"/>
              </a:spcAft>
              <a:defRPr/>
            </a:pPr>
            <a:endParaRPr lang="ru-RU" sz="2400" b="1" dirty="0" smtClean="0"/>
          </a:p>
          <a:p>
            <a:pPr fontAlgn="auto">
              <a:spcBef>
                <a:spcPts val="0"/>
              </a:spcBef>
              <a:spcAft>
                <a:spcPts val="0"/>
              </a:spcAft>
              <a:defRPr/>
            </a:pPr>
            <a:endParaRPr lang="ru-RU" sz="2400" b="1" dirty="0"/>
          </a:p>
          <a:p>
            <a:pPr fontAlgn="auto">
              <a:spcBef>
                <a:spcPts val="0"/>
              </a:spcBef>
              <a:spcAft>
                <a:spcPts val="0"/>
              </a:spcAft>
              <a:defRPr/>
            </a:pPr>
            <a:r>
              <a:rPr lang="ru-RU" sz="2400" b="1" dirty="0" smtClean="0"/>
              <a:t>История вопроса, практика</a:t>
            </a:r>
          </a:p>
        </p:txBody>
      </p:sp>
      <p:sp>
        <p:nvSpPr>
          <p:cNvPr id="7" name="Номер слайда 6"/>
          <p:cNvSpPr>
            <a:spLocks noGrp="1"/>
          </p:cNvSpPr>
          <p:nvPr>
            <p:ph type="sldNum" sz="quarter" idx="12"/>
          </p:nvPr>
        </p:nvSpPr>
        <p:spPr>
          <a:xfrm>
            <a:off x="10896533" y="6490495"/>
            <a:ext cx="1148656" cy="230981"/>
          </a:xfrm>
        </p:spPr>
        <p:txBody>
          <a:bodyPr/>
          <a:lstStyle/>
          <a:p>
            <a:pPr fontAlgn="base">
              <a:spcBef>
                <a:spcPct val="20000"/>
              </a:spcBef>
              <a:spcAft>
                <a:spcPct val="0"/>
              </a:spcAft>
              <a:buFont typeface="Arial" pitchFamily="34" charset="0"/>
              <a:buNone/>
            </a:pPr>
            <a:fld id="{7A328F21-CC98-416A-A245-0AA9DF49568C}" type="slidenum">
              <a:rPr lang="ru-RU" sz="1800">
                <a:solidFill>
                  <a:srgbClr val="626262"/>
                </a:solidFill>
                <a:latin typeface="Arial Black" pitchFamily="34" charset="0"/>
                <a:cs typeface="Arial" pitchFamily="34" charset="0"/>
              </a:rPr>
              <a:pPr fontAlgn="base">
                <a:spcBef>
                  <a:spcPct val="20000"/>
                </a:spcBef>
                <a:spcAft>
                  <a:spcPct val="0"/>
                </a:spcAft>
                <a:buFont typeface="Arial" pitchFamily="34" charset="0"/>
                <a:buNone/>
              </a:pPr>
              <a:t>1</a:t>
            </a:fld>
            <a:endParaRPr lang="ru-RU" sz="1800" dirty="0">
              <a:solidFill>
                <a:srgbClr val="626262"/>
              </a:solidFill>
              <a:latin typeface="Arial Black" pitchFamily="34" charset="0"/>
              <a:cs typeface="Arial" pitchFamily="34" charset="0"/>
            </a:endParaRPr>
          </a:p>
        </p:txBody>
      </p:sp>
      <p:sp>
        <p:nvSpPr>
          <p:cNvPr id="4" name="Прямоугольник 3"/>
          <p:cNvSpPr/>
          <p:nvPr/>
        </p:nvSpPr>
        <p:spPr>
          <a:xfrm>
            <a:off x="5231904" y="5497033"/>
            <a:ext cx="6624736" cy="1157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ru-RU" dirty="0" smtClean="0">
              <a:solidFill>
                <a:schemeClr val="tx1"/>
              </a:solidFill>
            </a:endParaRPr>
          </a:p>
          <a:p>
            <a:pPr algn="ctr" fontAlgn="auto">
              <a:spcBef>
                <a:spcPts val="0"/>
              </a:spcBef>
              <a:spcAft>
                <a:spcPts val="0"/>
              </a:spcAft>
              <a:defRPr/>
            </a:pPr>
            <a:r>
              <a:rPr lang="ru-RU" dirty="0" smtClean="0">
                <a:solidFill>
                  <a:schemeClr val="tx1"/>
                </a:solidFill>
              </a:rPr>
              <a:t>Журавель </a:t>
            </a:r>
            <a:r>
              <a:rPr lang="ru-RU" dirty="0">
                <a:solidFill>
                  <a:schemeClr val="tx1"/>
                </a:solidFill>
              </a:rPr>
              <a:t>Андрей Анатольевич </a:t>
            </a:r>
            <a:endParaRPr lang="ru-RU" dirty="0" smtClean="0">
              <a:solidFill>
                <a:schemeClr val="tx1"/>
              </a:solidFill>
            </a:endParaRPr>
          </a:p>
          <a:p>
            <a:pPr algn="ctr" fontAlgn="auto">
              <a:spcBef>
                <a:spcPts val="0"/>
              </a:spcBef>
              <a:spcAft>
                <a:spcPts val="0"/>
              </a:spcAft>
              <a:defRPr/>
            </a:pPr>
            <a:endParaRPr lang="ru-RU" dirty="0">
              <a:solidFill>
                <a:schemeClr val="tx1"/>
              </a:solidFill>
            </a:endParaRPr>
          </a:p>
          <a:p>
            <a:pPr algn="ctr" fontAlgn="auto">
              <a:spcBef>
                <a:spcPts val="0"/>
              </a:spcBef>
              <a:spcAft>
                <a:spcPts val="0"/>
              </a:spcAft>
              <a:defRPr/>
            </a:pPr>
            <a:r>
              <a:rPr lang="ru-RU" dirty="0">
                <a:solidFill>
                  <a:schemeClr val="tx1"/>
                </a:solidFill>
              </a:rPr>
              <a:t>Начальник отдела государственной</a:t>
            </a:r>
          </a:p>
          <a:p>
            <a:pPr algn="ctr" fontAlgn="auto">
              <a:spcBef>
                <a:spcPts val="0"/>
              </a:spcBef>
              <a:spcAft>
                <a:spcPts val="0"/>
              </a:spcAft>
              <a:defRPr/>
            </a:pPr>
            <a:r>
              <a:rPr lang="ru-RU" dirty="0">
                <a:solidFill>
                  <a:schemeClr val="tx1"/>
                </a:solidFill>
              </a:rPr>
              <a:t>экспертизы условий труда </a:t>
            </a:r>
          </a:p>
          <a:p>
            <a:pPr algn="ctr"/>
            <a:endParaRPr lang="ru-RU" dirty="0" smtClean="0"/>
          </a:p>
        </p:txBody>
      </p:sp>
      <p:sp>
        <p:nvSpPr>
          <p:cNvPr id="5" name="Скругленный прямоугольник 4"/>
          <p:cNvSpPr/>
          <p:nvPr/>
        </p:nvSpPr>
        <p:spPr>
          <a:xfrm>
            <a:off x="425302" y="1329070"/>
            <a:ext cx="11355572" cy="2955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tx1"/>
                </a:solidFill>
              </a:rPr>
              <a:t>Организация ведомственного контроля </a:t>
            </a:r>
            <a:br>
              <a:rPr lang="ru-RU" sz="3600" dirty="0" smtClean="0">
                <a:solidFill>
                  <a:schemeClr val="tx1"/>
                </a:solidFill>
              </a:rPr>
            </a:br>
            <a:r>
              <a:rPr lang="ru-RU" sz="3600" dirty="0" smtClean="0">
                <a:solidFill>
                  <a:schemeClr val="tx1"/>
                </a:solidFill>
              </a:rPr>
              <a:t>за </a:t>
            </a:r>
            <a:r>
              <a:rPr lang="ru-RU" sz="3600" dirty="0" smtClean="0">
                <a:solidFill>
                  <a:schemeClr val="tx1"/>
                </a:solidFill>
              </a:rPr>
              <a:t>соблюдением трудового </a:t>
            </a:r>
            <a:r>
              <a:rPr lang="ru-RU" sz="3600" dirty="0" smtClean="0">
                <a:solidFill>
                  <a:schemeClr val="tx1"/>
                </a:solidFill>
              </a:rPr>
              <a:t>законодательства</a:t>
            </a:r>
            <a:endParaRPr lang="ru-RU" sz="3600" dirty="0" smtClean="0">
              <a:solidFill>
                <a:schemeClr val="tx1"/>
              </a:solidFill>
            </a:endParaRPr>
          </a:p>
          <a:p>
            <a:pPr algn="ctr"/>
            <a:r>
              <a:rPr lang="ru-RU" sz="3600" dirty="0" smtClean="0">
                <a:solidFill>
                  <a:schemeClr val="tx1"/>
                </a:solidFill>
              </a:rPr>
              <a:t>в подведомственных органам местного самоуправления организациях </a:t>
            </a:r>
            <a:endParaRPr lang="ru-RU" sz="4000" dirty="0" smtClean="0">
              <a:solidFill>
                <a:schemeClr val="tx1"/>
              </a:solidFill>
            </a:endParaRPr>
          </a:p>
          <a:p>
            <a:pPr algn="ctr"/>
            <a:endParaRPr lang="ru-RU" sz="4000" dirty="0">
              <a:solidFill>
                <a:schemeClr val="tx1"/>
              </a:solidFill>
            </a:endParaRPr>
          </a:p>
        </p:txBody>
      </p:sp>
    </p:spTree>
    <p:extLst>
      <p:ext uri="{BB962C8B-B14F-4D97-AF65-F5344CB8AC3E}">
        <p14:creationId xmlns:p14="http://schemas.microsoft.com/office/powerpoint/2010/main" val="263970674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defRPr/>
            </a:pPr>
            <a:r>
              <a:rPr lang="ru-RU" dirty="0">
                <a:effectLst/>
              </a:rPr>
              <a:t>Мероприятия по ведомственному </a:t>
            </a:r>
            <a:r>
              <a:rPr lang="ru-RU" dirty="0" smtClean="0">
                <a:effectLst/>
              </a:rPr>
              <a:t>контролю</a:t>
            </a:r>
            <a:br>
              <a:rPr lang="ru-RU" dirty="0" smtClean="0">
                <a:effectLst/>
              </a:rPr>
            </a:br>
            <a:r>
              <a:rPr lang="ru-RU" dirty="0" smtClean="0"/>
              <a:t>(виды, формы)</a:t>
            </a:r>
            <a:endParaRPr lang="ru-RU" dirty="0"/>
          </a:p>
        </p:txBody>
      </p:sp>
      <p:graphicFrame>
        <p:nvGraphicFramePr>
          <p:cNvPr id="8" name="Объект 7"/>
          <p:cNvGraphicFramePr>
            <a:graphicFrameLocks noGrp="1"/>
          </p:cNvGraphicFramePr>
          <p:nvPr>
            <p:ph sz="half" idx="1"/>
            <p:extLst>
              <p:ext uri="{D42A27DB-BD31-4B8C-83A1-F6EECF244321}">
                <p14:modId xmlns:p14="http://schemas.microsoft.com/office/powerpoint/2010/main" val="2610085979"/>
              </p:ext>
            </p:extLst>
          </p:nvPr>
        </p:nvGraphicFramePr>
        <p:xfrm>
          <a:off x="406400" y="1600200"/>
          <a:ext cx="5588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Объект 8"/>
          <p:cNvGraphicFramePr>
            <a:graphicFrameLocks noGrp="1"/>
          </p:cNvGraphicFramePr>
          <p:nvPr>
            <p:ph sz="half" idx="2"/>
            <p:extLst>
              <p:ext uri="{D42A27DB-BD31-4B8C-83A1-F6EECF244321}">
                <p14:modId xmlns:p14="http://schemas.microsoft.com/office/powerpoint/2010/main" val="2057824845"/>
              </p:ext>
            </p:extLst>
          </p:nvPr>
        </p:nvGraphicFramePr>
        <p:xfrm>
          <a:off x="6197600" y="1600200"/>
          <a:ext cx="57912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2209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Даты предусмотренные Законом при организации плановых проверок</a:t>
            </a:r>
            <a:endParaRPr lang="ru-RU" dirty="0"/>
          </a:p>
        </p:txBody>
      </p:sp>
      <p:sp>
        <p:nvSpPr>
          <p:cNvPr id="3" name="Объект 2"/>
          <p:cNvSpPr>
            <a:spLocks noGrp="1"/>
          </p:cNvSpPr>
          <p:nvPr>
            <p:ph sz="half" idx="1"/>
          </p:nvPr>
        </p:nvSpPr>
        <p:spPr/>
        <p:txBody>
          <a:bodyPr/>
          <a:lstStyle/>
          <a:p>
            <a:pPr marL="0" indent="0">
              <a:buNone/>
            </a:pPr>
            <a:r>
              <a:rPr lang="ru-RU" dirty="0" smtClean="0"/>
              <a:t>До 1 декабря года, предшествующего году проведения плановой проверки – утверждение плана проверок</a:t>
            </a:r>
          </a:p>
          <a:p>
            <a:pPr marL="0" indent="0">
              <a:buNone/>
            </a:pPr>
            <a:r>
              <a:rPr lang="ru-RU" dirty="0" smtClean="0"/>
              <a:t> </a:t>
            </a:r>
            <a:endParaRPr lang="ru-RU" dirty="0"/>
          </a:p>
        </p:txBody>
      </p:sp>
      <p:sp>
        <p:nvSpPr>
          <p:cNvPr id="4" name="Объект 3"/>
          <p:cNvSpPr>
            <a:spLocks noGrp="1"/>
          </p:cNvSpPr>
          <p:nvPr>
            <p:ph sz="half" idx="2"/>
          </p:nvPr>
        </p:nvSpPr>
        <p:spPr/>
        <p:txBody>
          <a:bodyPr/>
          <a:lstStyle/>
          <a:p>
            <a:pPr marL="0" indent="0">
              <a:buNone/>
            </a:pPr>
            <a:r>
              <a:rPr lang="ru-RU" dirty="0" smtClean="0"/>
              <a:t>До 31 декабря размещение утвержденного плана на сайте контрольного органа или доведение плана до сведения подведомственных организаций  иным доступным способом </a:t>
            </a:r>
            <a:br>
              <a:rPr lang="ru-RU" dirty="0" smtClean="0"/>
            </a:br>
            <a:r>
              <a:rPr lang="ru-RU" dirty="0" smtClean="0"/>
              <a:t>(эл. почта, факс) </a:t>
            </a:r>
            <a:endParaRPr lang="ru-RU" dirty="0"/>
          </a:p>
        </p:txBody>
      </p:sp>
    </p:spTree>
    <p:extLst>
      <p:ext uri="{BB962C8B-B14F-4D97-AF65-F5344CB8AC3E}">
        <p14:creationId xmlns:p14="http://schemas.microsoft.com/office/powerpoint/2010/main" val="117905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865" y="125782"/>
            <a:ext cx="10972800" cy="1143000"/>
          </a:xfrm>
        </p:spPr>
        <p:txBody>
          <a:bodyPr/>
          <a:lstStyle/>
          <a:p>
            <a:pPr>
              <a:defRPr/>
            </a:pPr>
            <a:r>
              <a:rPr lang="ru-RU" dirty="0" smtClean="0">
                <a:solidFill>
                  <a:schemeClr val="accent6">
                    <a:lumMod val="75000"/>
                  </a:schemeClr>
                </a:solidFill>
              </a:rPr>
              <a:t>Порядок контроля </a:t>
            </a:r>
            <a:endParaRPr lang="ru-RU" dirty="0">
              <a:solidFill>
                <a:schemeClr val="accent6">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99024769"/>
              </p:ext>
            </p:extLst>
          </p:nvPr>
        </p:nvGraphicFramePr>
        <p:xfrm>
          <a:off x="406400" y="967563"/>
          <a:ext cx="11582400" cy="511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480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sz="2000" b="1" dirty="0">
                <a:solidFill>
                  <a:schemeClr val="accent6">
                    <a:lumMod val="75000"/>
                  </a:schemeClr>
                </a:solidFill>
                <a:effectLst/>
              </a:rPr>
              <a:t>Устранение нарушений, выявленных по результатам проведения проверки</a:t>
            </a:r>
            <a:endParaRPr lang="ru-RU" sz="2000" dirty="0">
              <a:solidFill>
                <a:schemeClr val="accent6">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43594180"/>
              </p:ext>
            </p:extLst>
          </p:nvPr>
        </p:nvGraphicFramePr>
        <p:xfrm>
          <a:off x="406400" y="1554163"/>
          <a:ext cx="115824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00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defRPr/>
            </a:pPr>
            <a:r>
              <a:rPr lang="ru-RU" sz="3100" b="1" dirty="0">
                <a:solidFill>
                  <a:schemeClr val="accent6">
                    <a:lumMod val="75000"/>
                  </a:schemeClr>
                </a:solidFill>
                <a:effectLst/>
              </a:rPr>
              <a:t>Меры, принимаемые контрольными органами </a:t>
            </a:r>
            <a:br>
              <a:rPr lang="ru-RU" sz="3100" b="1" dirty="0">
                <a:solidFill>
                  <a:schemeClr val="accent6">
                    <a:lumMod val="75000"/>
                  </a:schemeClr>
                </a:solidFill>
                <a:effectLst/>
              </a:rPr>
            </a:br>
            <a:r>
              <a:rPr lang="ru-RU" sz="3100" b="1" dirty="0">
                <a:solidFill>
                  <a:schemeClr val="accent6">
                    <a:lumMod val="75000"/>
                  </a:schemeClr>
                </a:solidFill>
                <a:effectLst/>
              </a:rPr>
              <a:t>по результатам проведения </a:t>
            </a:r>
            <a:r>
              <a:rPr lang="ru-RU" sz="3100" b="1" dirty="0" smtClean="0">
                <a:solidFill>
                  <a:schemeClr val="accent6">
                    <a:lumMod val="75000"/>
                  </a:schemeClr>
                </a:solidFill>
                <a:effectLst/>
              </a:rPr>
              <a:t>проверки</a:t>
            </a:r>
            <a:endParaRPr lang="ru-RU" dirty="0"/>
          </a:p>
        </p:txBody>
      </p:sp>
      <p:sp>
        <p:nvSpPr>
          <p:cNvPr id="3" name="Объект 2"/>
          <p:cNvSpPr>
            <a:spLocks noGrp="1"/>
          </p:cNvSpPr>
          <p:nvPr>
            <p:ph idx="1"/>
          </p:nvPr>
        </p:nvSpPr>
        <p:spPr/>
        <p:txBody>
          <a:bodyPr/>
          <a:lstStyle/>
          <a:p>
            <a:pPr marL="0" indent="0">
              <a:buNone/>
              <a:defRPr/>
            </a:pPr>
            <a:r>
              <a:rPr lang="ru-RU" dirty="0">
                <a:solidFill>
                  <a:schemeClr val="accent6">
                    <a:lumMod val="75000"/>
                  </a:schemeClr>
                </a:solidFill>
              </a:rPr>
              <a:t>В случае выявления нарушений трудового законодательства </a:t>
            </a:r>
            <a:r>
              <a:rPr lang="ru-RU" dirty="0" smtClean="0">
                <a:solidFill>
                  <a:schemeClr val="accent6">
                    <a:lumMod val="75000"/>
                  </a:schemeClr>
                </a:solidFill>
              </a:rPr>
              <a:t>в </a:t>
            </a:r>
            <a:r>
              <a:rPr lang="ru-RU" dirty="0">
                <a:solidFill>
                  <a:schemeClr val="accent6">
                    <a:lumMod val="75000"/>
                  </a:schemeClr>
                </a:solidFill>
              </a:rPr>
              <a:t>подведомственных организациях контрольные органы принимают меры, направленные на привлечение виновных лиц к ответственности, предусмотренной Трудовым Кодексом Российской Федерации </a:t>
            </a:r>
            <a:r>
              <a:rPr lang="ru-RU" dirty="0" smtClean="0">
                <a:solidFill>
                  <a:schemeClr val="accent6">
                    <a:lumMod val="75000"/>
                  </a:schemeClr>
                </a:solidFill>
              </a:rPr>
              <a:t>и </a:t>
            </a:r>
            <a:r>
              <a:rPr lang="ru-RU" dirty="0">
                <a:solidFill>
                  <a:schemeClr val="accent6">
                    <a:lumMod val="75000"/>
                  </a:schemeClr>
                </a:solidFill>
              </a:rPr>
              <a:t>иными федеральными </a:t>
            </a:r>
            <a:r>
              <a:rPr lang="ru-RU" dirty="0" smtClean="0">
                <a:solidFill>
                  <a:schemeClr val="accent6">
                    <a:lumMod val="75000"/>
                  </a:schemeClr>
                </a:solidFill>
              </a:rPr>
              <a:t>законами</a:t>
            </a:r>
            <a:endParaRPr lang="ru-RU" dirty="0">
              <a:solidFill>
                <a:schemeClr val="accent6">
                  <a:lumMod val="75000"/>
                </a:schemeClr>
              </a:solidFill>
            </a:endParaRPr>
          </a:p>
          <a:p>
            <a:pPr>
              <a:defRPr/>
            </a:pPr>
            <a:endParaRPr lang="ru-RU" dirty="0"/>
          </a:p>
        </p:txBody>
      </p:sp>
    </p:spTree>
    <p:extLst>
      <p:ext uri="{BB962C8B-B14F-4D97-AF65-F5344CB8AC3E}">
        <p14:creationId xmlns:p14="http://schemas.microsoft.com/office/powerpoint/2010/main" val="1752633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b="1" dirty="0">
                <a:effectLst/>
              </a:rPr>
              <a:t>Отчетность о проведении ведомственного контроля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50395961"/>
              </p:ext>
            </p:extLst>
          </p:nvPr>
        </p:nvGraphicFramePr>
        <p:xfrm>
          <a:off x="406400" y="1554163"/>
          <a:ext cx="115824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166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3021" y="539748"/>
            <a:ext cx="8647029" cy="2636589"/>
          </a:xfrm>
        </p:spPr>
        <p:txBody>
          <a:bodyPr>
            <a:noAutofit/>
          </a:bodyPr>
          <a:lstStyle/>
          <a:p>
            <a:pPr algn="ctr" eaLnBrk="1" fontAlgn="auto" hangingPunct="1">
              <a:spcAft>
                <a:spcPts val="0"/>
              </a:spcAft>
              <a:defRPr/>
            </a:pPr>
            <a:r>
              <a:rPr lang="ru-RU" sz="3600" b="1" dirty="0" smtClean="0">
                <a:solidFill>
                  <a:schemeClr val="bg1"/>
                </a:solidFill>
              </a:rPr>
              <a:t>Типичные  ошибки, выявленные  при проведении  мероприятий ведомственного  контроля   </a:t>
            </a:r>
            <a:br>
              <a:rPr lang="ru-RU" sz="3600" b="1" dirty="0" smtClean="0">
                <a:solidFill>
                  <a:schemeClr val="bg1"/>
                </a:solidFill>
              </a:rPr>
            </a:br>
            <a:r>
              <a:rPr lang="ru-RU" sz="3600" b="1" dirty="0" smtClean="0">
                <a:solidFill>
                  <a:schemeClr val="bg1"/>
                </a:solidFill>
              </a:rPr>
              <a:t>за соблюдением   трудового законодательства   </a:t>
            </a:r>
            <a:br>
              <a:rPr lang="ru-RU" sz="3600" b="1" dirty="0" smtClean="0">
                <a:solidFill>
                  <a:schemeClr val="bg1"/>
                </a:solidFill>
              </a:rPr>
            </a:br>
            <a:r>
              <a:rPr lang="ru-RU" sz="3600" b="1" dirty="0" smtClean="0">
                <a:solidFill>
                  <a:schemeClr val="bg1"/>
                </a:solidFill>
              </a:rPr>
              <a:t>в  подведомственных  организациях</a:t>
            </a:r>
            <a:endParaRPr lang="ru-RU" sz="3600" dirty="0">
              <a:solidFill>
                <a:schemeClr val="bg1"/>
              </a:solidFill>
            </a:endParaRPr>
          </a:p>
        </p:txBody>
      </p:sp>
      <p:grpSp>
        <p:nvGrpSpPr>
          <p:cNvPr id="4" name="Group 113"/>
          <p:cNvGrpSpPr>
            <a:grpSpLocks/>
          </p:cNvGrpSpPr>
          <p:nvPr/>
        </p:nvGrpSpPr>
        <p:grpSpPr bwMode="auto">
          <a:xfrm>
            <a:off x="1524000" y="327025"/>
            <a:ext cx="9036050" cy="6365875"/>
            <a:chOff x="68" y="69"/>
            <a:chExt cx="5692" cy="4010"/>
          </a:xfrm>
        </p:grpSpPr>
        <p:sp>
          <p:nvSpPr>
            <p:cNvPr id="6" name="AutoShape 114"/>
            <p:cNvSpPr>
              <a:spLocks noChangeArrowheads="1"/>
            </p:cNvSpPr>
            <p:nvPr/>
          </p:nvSpPr>
          <p:spPr bwMode="auto">
            <a:xfrm rot="5400000">
              <a:off x="-1860" y="2001"/>
              <a:ext cx="3992" cy="136"/>
            </a:xfrm>
            <a:prstGeom prst="homePlate">
              <a:avLst>
                <a:gd name="adj" fmla="val 733824"/>
              </a:avLst>
            </a:prstGeom>
            <a:gradFill rotWithShape="1">
              <a:gsLst>
                <a:gs pos="0">
                  <a:srgbClr val="993300"/>
                </a:gs>
                <a:gs pos="50000">
                  <a:srgbClr val="FFBE7D"/>
                </a:gs>
                <a:gs pos="100000">
                  <a:srgbClr val="993300"/>
                </a:gs>
              </a:gsLst>
              <a:lin ang="5400000" scaled="1"/>
            </a:gradFill>
            <a:ln w="12700" algn="ctr">
              <a:noFill/>
              <a:miter lim="800000"/>
              <a:headEnd/>
              <a:tailEnd/>
            </a:ln>
            <a:effectLst/>
          </p:spPr>
          <p:txBody>
            <a:bodyPr rot="10800000" vert="eaVert" wrap="none" anchor="ctr"/>
            <a:lstStyle/>
            <a:p>
              <a:pPr>
                <a:defRPr/>
              </a:pPr>
              <a:endParaRPr lang="ru-RU" sz="1000" b="0">
                <a:solidFill>
                  <a:srgbClr val="993300"/>
                </a:solidFill>
                <a:effectDag name="">
                  <a:cont type="tree" name="">
                    <a:effect ref="fillLine"/>
                    <a:outerShdw dist="38100" dir="13500000" algn="br">
                      <a:srgbClr val="E57F4C"/>
                    </a:outerShdw>
                  </a:cont>
                  <a:cont type="tree" name="">
                    <a:effect ref="fillLine"/>
                    <a:outerShdw dist="38100" dir="2700000" algn="tl">
                      <a:srgbClr val="5B1E00"/>
                    </a:outerShdw>
                  </a:cont>
                  <a:effect ref="fillLine"/>
                </a:effectDag>
              </a:endParaRPr>
            </a:p>
          </p:txBody>
        </p:sp>
        <p:sp>
          <p:nvSpPr>
            <p:cNvPr id="7" name="Line 115"/>
            <p:cNvSpPr>
              <a:spLocks noChangeShapeType="1"/>
            </p:cNvSpPr>
            <p:nvPr/>
          </p:nvSpPr>
          <p:spPr bwMode="auto">
            <a:xfrm>
              <a:off x="136" y="4079"/>
              <a:ext cx="5624" cy="0"/>
            </a:xfrm>
            <a:prstGeom prst="line">
              <a:avLst/>
            </a:prstGeom>
            <a:noFill/>
            <a:ln w="50800">
              <a:solidFill>
                <a:srgbClr val="D24600"/>
              </a:solidFill>
              <a:round/>
              <a:headEnd/>
              <a:tailEnd/>
            </a:ln>
          </p:spPr>
          <p:txBody>
            <a:bodyPr wrap="none" anchor="ctr"/>
            <a:lstStyle/>
            <a:p>
              <a:pPr>
                <a:defRPr/>
              </a:pPr>
              <a:endParaRPr lang="ru-RU" b="0">
                <a:solidFill>
                  <a:prstClr val="white"/>
                </a:solidFill>
                <a:effectLst>
                  <a:outerShdw blurRad="38100" dist="38100" dir="2700000" algn="tl">
                    <a:srgbClr val="000000">
                      <a:alpha val="43137"/>
                    </a:srgbClr>
                  </a:outerShdw>
                </a:effectLst>
              </a:endParaRPr>
            </a:p>
          </p:txBody>
        </p:sp>
        <p:sp>
          <p:nvSpPr>
            <p:cNvPr id="8" name="AutoShape 116"/>
            <p:cNvSpPr>
              <a:spLocks noChangeArrowheads="1"/>
            </p:cNvSpPr>
            <p:nvPr/>
          </p:nvSpPr>
          <p:spPr bwMode="auto">
            <a:xfrm flipV="1">
              <a:off x="101" y="3540"/>
              <a:ext cx="70" cy="513"/>
            </a:xfrm>
            <a:prstGeom prst="triangle">
              <a:avLst>
                <a:gd name="adj" fmla="val 50000"/>
              </a:avLst>
            </a:prstGeom>
            <a:solidFill>
              <a:srgbClr val="993300"/>
            </a:solidFill>
            <a:ln w="9525" algn="ctr">
              <a:solidFill>
                <a:srgbClr val="D24600"/>
              </a:solidFill>
              <a:miter lim="800000"/>
              <a:headEnd/>
              <a:tailEnd/>
            </a:ln>
          </p:spPr>
          <p:txBody>
            <a:bodyPr wrap="none" anchor="ctr"/>
            <a:lstStyle/>
            <a:p>
              <a:pPr>
                <a:defRPr/>
              </a:pPr>
              <a:endParaRPr lang="ru-RU" b="0">
                <a:solidFill>
                  <a:prstClr val="white"/>
                </a:solidFill>
                <a:effectLst>
                  <a:outerShdw blurRad="38100" dist="38100" dir="2700000" algn="tl">
                    <a:srgbClr val="000000">
                      <a:alpha val="43137"/>
                    </a:srgbClr>
                  </a:outerShdw>
                </a:effectLst>
              </a:endParaRPr>
            </a:p>
          </p:txBody>
        </p:sp>
        <p:sp>
          <p:nvSpPr>
            <p:cNvPr id="9" name="Rectangle 117"/>
            <p:cNvSpPr>
              <a:spLocks noChangeArrowheads="1"/>
            </p:cNvSpPr>
            <p:nvPr/>
          </p:nvSpPr>
          <p:spPr bwMode="auto">
            <a:xfrm>
              <a:off x="70" y="69"/>
              <a:ext cx="134" cy="134"/>
            </a:xfrm>
            <a:prstGeom prst="rect">
              <a:avLst/>
            </a:prstGeom>
            <a:gradFill rotWithShape="1">
              <a:gsLst>
                <a:gs pos="0">
                  <a:srgbClr val="666666"/>
                </a:gs>
                <a:gs pos="50000">
                  <a:srgbClr val="DDDDDD"/>
                </a:gs>
                <a:gs pos="100000">
                  <a:srgbClr val="666666"/>
                </a:gs>
              </a:gsLst>
              <a:lin ang="0" scaled="1"/>
            </a:gradFill>
            <a:ln w="9525" algn="ctr">
              <a:noFill/>
              <a:miter lim="800000"/>
              <a:headEnd/>
              <a:tailEnd/>
            </a:ln>
          </p:spPr>
          <p:txBody>
            <a:bodyPr wrap="none" anchor="ctr"/>
            <a:lstStyle/>
            <a:p>
              <a:pPr>
                <a:defRPr/>
              </a:pPr>
              <a:endParaRPr lang="ru-RU" b="0">
                <a:solidFill>
                  <a:prstClr val="white"/>
                </a:solidFill>
                <a:effectLst>
                  <a:outerShdw blurRad="38100" dist="38100" dir="2700000" algn="tl">
                    <a:srgbClr val="000000">
                      <a:alpha val="43137"/>
                    </a:srgbClr>
                  </a:outerShdw>
                </a:effectLst>
              </a:endParaRPr>
            </a:p>
          </p:txBody>
        </p:sp>
      </p:grpSp>
      <p:sp>
        <p:nvSpPr>
          <p:cNvPr id="33798" name="Дата 7"/>
          <p:cNvSpPr txBox="1">
            <a:spLocks/>
          </p:cNvSpPr>
          <p:nvPr/>
        </p:nvSpPr>
        <p:spPr bwMode="auto">
          <a:xfrm>
            <a:off x="5549692" y="5243677"/>
            <a:ext cx="2133600" cy="365125"/>
          </a:xfrm>
          <a:prstGeom prst="rect">
            <a:avLst/>
          </a:prstGeom>
          <a:noFill/>
          <a:ln w="9525">
            <a:noFill/>
            <a:miter lim="800000"/>
            <a:headEnd/>
            <a:tailEnd/>
          </a:ln>
        </p:spPr>
        <p:txBody>
          <a:bodyPr anchor="ctr"/>
          <a:lstStyle/>
          <a:p>
            <a:r>
              <a:rPr lang="ru-RU" sz="1200" b="0" dirty="0" smtClean="0">
                <a:latin typeface="Calibri" pitchFamily="34" charset="0"/>
              </a:rPr>
              <a:t>.</a:t>
            </a:r>
            <a:endParaRPr lang="ru-RU" sz="1200" b="0" dirty="0">
              <a:latin typeface="Calibri" pitchFamily="34" charset="0"/>
            </a:endParaRPr>
          </a:p>
        </p:txBody>
      </p:sp>
      <p:sp>
        <p:nvSpPr>
          <p:cNvPr id="3" name="AutoShape 2" descr="Картинки по запросу трудовой кодекс рф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трудовой кодекс рф фото"/>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6" descr="Картинки по запросу трудовой кодекс рф фото"/>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8" descr="Картинки по запросу трудовой кодекс рф фото"/>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 name="Рисунок 19" descr="Картинки по запросу трудовой кодекс рф фото"/>
          <p:cNvPicPr/>
          <p:nvPr/>
        </p:nvPicPr>
        <p:blipFill>
          <a:blip r:embed="rId3">
            <a:extLst>
              <a:ext uri="{28A0092B-C50C-407E-A947-70E740481C1C}">
                <a14:useLocalDpi xmlns:a14="http://schemas.microsoft.com/office/drawing/2010/main" val="0"/>
              </a:ext>
            </a:extLst>
          </a:blip>
          <a:srcRect/>
          <a:stretch>
            <a:fillRect/>
          </a:stretch>
        </p:blipFill>
        <p:spPr bwMode="auto">
          <a:xfrm rot="20182318">
            <a:off x="2606839" y="3229642"/>
            <a:ext cx="2446423" cy="3463258"/>
          </a:xfrm>
          <a:prstGeom prst="rect">
            <a:avLst/>
          </a:prstGeom>
          <a:noFill/>
          <a:ln>
            <a:noFill/>
          </a:ln>
        </p:spPr>
      </p:pic>
      <p:sp>
        <p:nvSpPr>
          <p:cNvPr id="12" name="AutoShape 11" descr="Картинки по запросу административный кодекс"/>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3" descr="Картинки по запросу административный кодекс"/>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9" name="Picture 15" descr="Картинки по запросу административный кодек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3323">
            <a:off x="3456594" y="3229642"/>
            <a:ext cx="2286125" cy="3463258"/>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7" descr="Картинки по запросу уголовный кодекс рф 2014"/>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6" name="Рисунок 25" descr="http://img11.nnm.me/e/3/7/1/7/6637d75a6c312856fb0c02b4246.jpg"/>
          <p:cNvPicPr/>
          <p:nvPr/>
        </p:nvPicPr>
        <p:blipFill>
          <a:blip r:embed="rId5">
            <a:extLst>
              <a:ext uri="{28A0092B-C50C-407E-A947-70E740481C1C}">
                <a14:useLocalDpi xmlns:a14="http://schemas.microsoft.com/office/drawing/2010/main" val="0"/>
              </a:ext>
            </a:extLst>
          </a:blip>
          <a:srcRect/>
          <a:stretch>
            <a:fillRect/>
          </a:stretch>
        </p:blipFill>
        <p:spPr bwMode="auto">
          <a:xfrm rot="1509171">
            <a:off x="4600052" y="3765786"/>
            <a:ext cx="2441461" cy="3388035"/>
          </a:xfrm>
          <a:prstGeom prst="rect">
            <a:avLst/>
          </a:prstGeom>
          <a:noFill/>
          <a:ln>
            <a:noFill/>
          </a:ln>
        </p:spPr>
      </p:pic>
    </p:spTree>
    <p:extLst>
      <p:ext uri="{BB962C8B-B14F-4D97-AF65-F5344CB8AC3E}">
        <p14:creationId xmlns:p14="http://schemas.microsoft.com/office/powerpoint/2010/main" val="260237821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248" y="138160"/>
            <a:ext cx="10972800" cy="1143000"/>
          </a:xfrm>
        </p:spPr>
        <p:txBody>
          <a:bodyPr/>
          <a:lstStyle/>
          <a:p>
            <a:r>
              <a:rPr lang="ru-RU" sz="2800" b="1" u="sng" dirty="0">
                <a:solidFill>
                  <a:srgbClr val="FF0000"/>
                </a:solidFill>
                <a:latin typeface="Times New Roman" panose="02020603050405020304" pitchFamily="18" charset="0"/>
                <a:cs typeface="Times New Roman" panose="02020603050405020304" pitchFamily="18" charset="0"/>
              </a:rPr>
              <a:t>Характерные нарушения в части оформления и заключения коллективного договора и локальных </a:t>
            </a:r>
            <a:r>
              <a:rPr lang="ru-RU" sz="2800" b="1" u="sng" dirty="0" smtClean="0">
                <a:solidFill>
                  <a:srgbClr val="FF0000"/>
                </a:solidFill>
                <a:latin typeface="Times New Roman" panose="02020603050405020304" pitchFamily="18" charset="0"/>
                <a:cs typeface="Times New Roman" panose="02020603050405020304" pitchFamily="18" charset="0"/>
              </a:rPr>
              <a:t>нормативных актов организации, содержащих </a:t>
            </a:r>
            <a:r>
              <a:rPr lang="ru-RU" sz="2800" b="1" u="sng" dirty="0">
                <a:solidFill>
                  <a:srgbClr val="FF0000"/>
                </a:solidFill>
                <a:latin typeface="Times New Roman" panose="02020603050405020304" pitchFamily="18" charset="0"/>
                <a:cs typeface="Times New Roman" panose="02020603050405020304" pitchFamily="18" charset="0"/>
              </a:rPr>
              <a:t>нормы трудового права</a:t>
            </a:r>
            <a:br>
              <a:rPr lang="ru-RU" sz="2800" b="1" u="sng" dirty="0">
                <a:solidFill>
                  <a:srgbClr val="FF0000"/>
                </a:solidFill>
                <a:latin typeface="Times New Roman" panose="02020603050405020304" pitchFamily="18" charset="0"/>
                <a:cs typeface="Times New Roman" panose="02020603050405020304" pitchFamily="18" charset="0"/>
              </a:rPr>
            </a:br>
            <a:endParaRPr lang="ru-RU" sz="2800" b="1" u="sng"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68491" y="1392072"/>
            <a:ext cx="11532358" cy="4940489"/>
          </a:xfrm>
        </p:spPr>
        <p:txBody>
          <a:bodyPr/>
          <a:lstStyle/>
          <a:p>
            <a:pPr indent="450215" algn="just">
              <a:spcAft>
                <a:spcPts val="0"/>
              </a:spcAft>
            </a:pPr>
            <a:r>
              <a:rPr lang="ru-RU" sz="2000" b="1" dirty="0">
                <a:latin typeface="Times New Roman"/>
                <a:ea typeface="Calibri"/>
              </a:rPr>
              <a:t>несоблюдение сроков предоставления коллективных договоров на уведомительную регистрацию в </a:t>
            </a:r>
            <a:r>
              <a:rPr lang="ru-RU" sz="2000" b="1" dirty="0" smtClean="0">
                <a:latin typeface="Times New Roman"/>
                <a:ea typeface="Calibri"/>
              </a:rPr>
              <a:t>Департамент труда и </a:t>
            </a:r>
            <a:r>
              <a:rPr lang="ru-RU" sz="2000" b="1" dirty="0">
                <a:latin typeface="Times New Roman"/>
                <a:ea typeface="Calibri"/>
              </a:rPr>
              <a:t>занятости </a:t>
            </a:r>
            <a:r>
              <a:rPr lang="ru-RU" sz="2000" b="1" dirty="0" smtClean="0">
                <a:latin typeface="Times New Roman"/>
                <a:ea typeface="Calibri"/>
              </a:rPr>
              <a:t>населения Кемеровской области</a:t>
            </a:r>
            <a:r>
              <a:rPr lang="ru-RU" sz="2000" b="1" i="1" dirty="0" smtClean="0">
                <a:latin typeface="Times New Roman"/>
                <a:ea typeface="Calibri"/>
              </a:rPr>
              <a:t> </a:t>
            </a:r>
            <a:r>
              <a:rPr lang="ru-RU" sz="2000" i="1" dirty="0">
                <a:latin typeface="Times New Roman"/>
                <a:ea typeface="Calibri"/>
              </a:rPr>
              <a:t>(ст. 50 ТК РФ)</a:t>
            </a:r>
            <a:r>
              <a:rPr lang="ru-RU" sz="2000" b="1" i="1" dirty="0">
                <a:latin typeface="Times New Roman"/>
                <a:ea typeface="Calibri"/>
              </a:rPr>
              <a:t>;</a:t>
            </a:r>
          </a:p>
          <a:p>
            <a:pPr indent="450215" algn="just">
              <a:spcAft>
                <a:spcPts val="0"/>
              </a:spcAft>
            </a:pPr>
            <a:r>
              <a:rPr lang="ru-RU" sz="2000" b="1" dirty="0" smtClean="0">
                <a:latin typeface="Times New Roman"/>
                <a:ea typeface="Calibri"/>
              </a:rPr>
              <a:t>указание </a:t>
            </a:r>
            <a:r>
              <a:rPr lang="ru-RU" sz="2000" b="1" dirty="0">
                <a:latin typeface="Times New Roman"/>
                <a:ea typeface="Calibri"/>
              </a:rPr>
              <a:t>в коллективных договорах и локальных актах дискриминирующих и противоречащих трудовому законодательству положений, ссылки на нормативные акты, утратившие силу до принятия коллективного договора или в период его действия</a:t>
            </a:r>
            <a:r>
              <a:rPr lang="ru-RU" sz="2000" b="1" i="1" dirty="0">
                <a:latin typeface="Times New Roman"/>
                <a:ea typeface="Calibri"/>
              </a:rPr>
              <a:t> </a:t>
            </a:r>
            <a:r>
              <a:rPr lang="ru-RU" sz="2000" i="1" dirty="0">
                <a:latin typeface="Times New Roman"/>
                <a:ea typeface="Calibri"/>
              </a:rPr>
              <a:t>(ст. </a:t>
            </a:r>
            <a:r>
              <a:rPr lang="ru-RU" sz="2000" i="1" dirty="0" smtClean="0">
                <a:latin typeface="Times New Roman"/>
                <a:ea typeface="Calibri"/>
              </a:rPr>
              <a:t>5, 8, 40, 50 </a:t>
            </a:r>
            <a:r>
              <a:rPr lang="ru-RU" sz="2000" i="1" dirty="0">
                <a:latin typeface="Times New Roman"/>
                <a:ea typeface="Calibri"/>
              </a:rPr>
              <a:t>ТК РФ);</a:t>
            </a:r>
          </a:p>
          <a:p>
            <a:pPr indent="450215" algn="just">
              <a:spcAft>
                <a:spcPts val="0"/>
              </a:spcAft>
            </a:pPr>
            <a:r>
              <a:rPr lang="ru-RU" sz="2000" b="1" dirty="0" smtClean="0">
                <a:latin typeface="Times New Roman"/>
                <a:ea typeface="Calibri"/>
              </a:rPr>
              <a:t>несвоевременное </a:t>
            </a:r>
            <a:r>
              <a:rPr lang="ru-RU" sz="2000" b="1" dirty="0">
                <a:latin typeface="Times New Roman"/>
                <a:ea typeface="Calibri"/>
              </a:rPr>
              <a:t>внесение изменений в коллективные договоры и локальные акты </a:t>
            </a:r>
            <a:r>
              <a:rPr lang="ru-RU" sz="2000" i="1" dirty="0">
                <a:latin typeface="Times New Roman"/>
                <a:ea typeface="Calibri"/>
              </a:rPr>
              <a:t>(ст. 44 ТК РФ);</a:t>
            </a:r>
          </a:p>
          <a:p>
            <a:pPr indent="450215" algn="just">
              <a:spcAft>
                <a:spcPts val="0"/>
              </a:spcAft>
            </a:pPr>
            <a:r>
              <a:rPr lang="ru-RU" sz="2000" b="1" dirty="0" smtClean="0">
                <a:latin typeface="Times New Roman"/>
                <a:ea typeface="Calibri"/>
              </a:rPr>
              <a:t>несоблюдение </a:t>
            </a:r>
            <a:r>
              <a:rPr lang="ru-RU" sz="2000" b="1" dirty="0">
                <a:latin typeface="Times New Roman"/>
                <a:ea typeface="Calibri"/>
              </a:rPr>
              <a:t>процедуры продления коллективного договора, как следствие – отсутствие оснований для применения в </a:t>
            </a:r>
            <a:r>
              <a:rPr lang="ru-RU" sz="2000" b="1" dirty="0" smtClean="0">
                <a:latin typeface="Times New Roman"/>
                <a:ea typeface="Calibri"/>
              </a:rPr>
              <a:t>организациях </a:t>
            </a:r>
            <a:r>
              <a:rPr lang="ru-RU" sz="2000" b="1" dirty="0">
                <a:latin typeface="Times New Roman"/>
                <a:ea typeface="Calibri"/>
              </a:rPr>
              <a:t>ранее утвержденных локальных актов </a:t>
            </a:r>
            <a:r>
              <a:rPr lang="ru-RU" sz="2000" i="1" dirty="0">
                <a:latin typeface="Times New Roman"/>
                <a:ea typeface="Calibri"/>
              </a:rPr>
              <a:t>(ст. 48 ТК РФ);</a:t>
            </a:r>
          </a:p>
          <a:p>
            <a:pPr indent="450215" algn="just">
              <a:spcAft>
                <a:spcPts val="0"/>
              </a:spcAft>
            </a:pPr>
            <a:r>
              <a:rPr lang="ru-RU" sz="2000" b="1" i="1" dirty="0" smtClean="0">
                <a:latin typeface="Times New Roman"/>
                <a:ea typeface="Calibri"/>
              </a:rPr>
              <a:t> </a:t>
            </a:r>
            <a:r>
              <a:rPr lang="ru-RU" sz="2000" b="1" dirty="0">
                <a:latin typeface="Times New Roman"/>
                <a:ea typeface="Calibri"/>
              </a:rPr>
              <a:t>отсутствие необходимых локальных нормативных актов (Правила внутреннего трудового распорядка, Положение о защите персональных данных работников) </a:t>
            </a:r>
            <a:r>
              <a:rPr lang="ru-RU" sz="2000" i="1" dirty="0">
                <a:latin typeface="Times New Roman"/>
                <a:ea typeface="Calibri"/>
              </a:rPr>
              <a:t>(</a:t>
            </a:r>
            <a:r>
              <a:rPr lang="ru-RU" sz="2000" i="1" dirty="0" smtClean="0">
                <a:latin typeface="Times New Roman"/>
                <a:ea typeface="Calibri"/>
              </a:rPr>
              <a:t>ст. 189 </a:t>
            </a:r>
            <a:r>
              <a:rPr lang="ru-RU" sz="2000" i="1" dirty="0">
                <a:latin typeface="Times New Roman"/>
                <a:ea typeface="Calibri"/>
              </a:rPr>
              <a:t>ТК РФ</a:t>
            </a:r>
            <a:r>
              <a:rPr lang="ru-RU" sz="2000" i="1" dirty="0" smtClean="0">
                <a:latin typeface="Times New Roman"/>
                <a:ea typeface="Calibri"/>
              </a:rPr>
              <a:t>);</a:t>
            </a:r>
            <a:endParaRPr lang="ru-RU" sz="2000" i="1" dirty="0">
              <a:latin typeface="Times New Roman"/>
              <a:ea typeface="Calibri"/>
            </a:endParaRPr>
          </a:p>
        </p:txBody>
      </p:sp>
    </p:spTree>
    <p:extLst>
      <p:ext uri="{BB962C8B-B14F-4D97-AF65-F5344CB8AC3E}">
        <p14:creationId xmlns:p14="http://schemas.microsoft.com/office/powerpoint/2010/main" val="1632662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indent="450215">
              <a:spcAft>
                <a:spcPts val="0"/>
              </a:spcAft>
            </a:pPr>
            <a:r>
              <a:rPr lang="ru-RU" sz="2800" b="1" u="sng" dirty="0" smtClean="0">
                <a:solidFill>
                  <a:srgbClr val="FF0000"/>
                </a:solidFill>
                <a:latin typeface="Times New Roman"/>
                <a:ea typeface="Calibri"/>
              </a:rPr>
              <a:t>Нарушения в </a:t>
            </a:r>
            <a:r>
              <a:rPr lang="ru-RU" sz="2800" b="1" u="sng" dirty="0">
                <a:solidFill>
                  <a:srgbClr val="FF0000"/>
                </a:solidFill>
                <a:latin typeface="Times New Roman"/>
                <a:ea typeface="Calibri"/>
              </a:rPr>
              <a:t>части заключения и оформления трудовых договоров</a:t>
            </a:r>
            <a:endParaRPr lang="ru-RU" sz="2800" dirty="0">
              <a:solidFill>
                <a:srgbClr val="FF0000"/>
              </a:solidFill>
              <a:effectLst/>
              <a:latin typeface="Times New Roman"/>
              <a:ea typeface="Calibri"/>
            </a:endParaRPr>
          </a:p>
        </p:txBody>
      </p:sp>
      <p:sp>
        <p:nvSpPr>
          <p:cNvPr id="3" name="Объект 2"/>
          <p:cNvSpPr>
            <a:spLocks noGrp="1"/>
          </p:cNvSpPr>
          <p:nvPr>
            <p:ph idx="1"/>
          </p:nvPr>
        </p:nvSpPr>
        <p:spPr>
          <a:xfrm>
            <a:off x="775766" y="1692321"/>
            <a:ext cx="10756591" cy="4312694"/>
          </a:xfrm>
        </p:spPr>
        <p:txBody>
          <a:bodyPr/>
          <a:lstStyle/>
          <a:p>
            <a:pPr lvl="0" indent="450215" algn="just">
              <a:spcAft>
                <a:spcPts val="0"/>
              </a:spcAft>
            </a:pPr>
            <a:r>
              <a:rPr lang="ru-RU" sz="2000" b="1" dirty="0" smtClean="0">
                <a:solidFill>
                  <a:srgbClr val="000000"/>
                </a:solidFill>
                <a:latin typeface="Times New Roman"/>
                <a:ea typeface="Calibri"/>
              </a:rPr>
              <a:t>отсутствие в трудовых договорах, заключаемых с работниками, обязательных условий, таких как: место работы с указанием обособленного структурного подразделения и его местонахождения; срок действия срочного трудового договора и условия, послужившие основанием для его заключения; условия оплаты труда (конкретный размер должностного оклада, доплаты, надбавки и поощрительные выплаты); режим рабочего времени и времени отдыха (если для данного работника он отличается от общих правил, действующих у данного работодателя); гарантии и компенсации за работу во вредных условиях труда; </a:t>
            </a:r>
            <a:r>
              <a:rPr lang="ru-RU" sz="2000" b="1" dirty="0">
                <a:solidFill>
                  <a:srgbClr val="000000"/>
                </a:solidFill>
                <a:latin typeface="Times New Roman"/>
                <a:ea typeface="Calibri"/>
              </a:rPr>
              <a:t>условия, определяющие в необходимых случаях характер работы (подвижной, разъездной, в пути, другой характер работы</a:t>
            </a:r>
            <a:r>
              <a:rPr lang="ru-RU" sz="2000" b="1" dirty="0" smtClean="0">
                <a:solidFill>
                  <a:srgbClr val="000000"/>
                </a:solidFill>
                <a:latin typeface="Times New Roman"/>
                <a:ea typeface="Calibri"/>
              </a:rPr>
              <a:t>); условия </a:t>
            </a:r>
            <a:r>
              <a:rPr lang="ru-RU" sz="2000" b="1" dirty="0">
                <a:solidFill>
                  <a:srgbClr val="000000"/>
                </a:solidFill>
                <a:latin typeface="Times New Roman"/>
                <a:ea typeface="Calibri"/>
              </a:rPr>
              <a:t>труда на рабочем </a:t>
            </a:r>
            <a:r>
              <a:rPr lang="ru-RU" sz="2000" b="1" dirty="0" smtClean="0">
                <a:solidFill>
                  <a:srgbClr val="000000"/>
                </a:solidFill>
                <a:latin typeface="Times New Roman"/>
                <a:ea typeface="Calibri"/>
              </a:rPr>
              <a:t>месте </a:t>
            </a:r>
            <a:r>
              <a:rPr lang="ru-RU" sz="2000" b="1" i="1" dirty="0" smtClean="0">
                <a:solidFill>
                  <a:srgbClr val="000000"/>
                </a:solidFill>
                <a:latin typeface="Times New Roman"/>
                <a:ea typeface="Calibri"/>
              </a:rPr>
              <a:t>(ст. 57 ТК РФ);  </a:t>
            </a:r>
          </a:p>
          <a:p>
            <a:pPr lvl="0" indent="450215" algn="just">
              <a:lnSpc>
                <a:spcPct val="150000"/>
              </a:lnSpc>
              <a:spcAft>
                <a:spcPts val="0"/>
              </a:spcAft>
              <a:tabLst>
                <a:tab pos="630555" algn="l"/>
              </a:tabLst>
            </a:pPr>
            <a:r>
              <a:rPr lang="ru-RU" sz="2000" b="1" dirty="0" smtClean="0">
                <a:solidFill>
                  <a:srgbClr val="000000"/>
                </a:solidFill>
                <a:latin typeface="Times New Roman"/>
                <a:ea typeface="Calibri"/>
              </a:rPr>
              <a:t>несоответствие </a:t>
            </a:r>
            <a:r>
              <a:rPr lang="ru-RU" sz="2000" b="1" dirty="0">
                <a:solidFill>
                  <a:srgbClr val="000000"/>
                </a:solidFill>
                <a:latin typeface="Times New Roman"/>
                <a:ea typeface="Calibri"/>
              </a:rPr>
              <a:t>указанных в трудовом договоре условий действительности; </a:t>
            </a:r>
          </a:p>
          <a:p>
            <a:pPr lvl="0" indent="450215" algn="just">
              <a:spcAft>
                <a:spcPts val="0"/>
              </a:spcAft>
              <a:tabLst>
                <a:tab pos="630555" algn="l"/>
              </a:tabLst>
            </a:pPr>
            <a:r>
              <a:rPr lang="ru-RU" sz="2000" b="1" dirty="0">
                <a:solidFill>
                  <a:srgbClr val="000000"/>
                </a:solidFill>
                <a:latin typeface="Times New Roman"/>
                <a:ea typeface="Calibri"/>
              </a:rPr>
              <a:t> не заключение или несвоевременное заключение дополнительных соглашений при изменении </a:t>
            </a:r>
            <a:r>
              <a:rPr lang="ru-RU" sz="2000" b="1" dirty="0" smtClean="0">
                <a:solidFill>
                  <a:srgbClr val="000000"/>
                </a:solidFill>
                <a:latin typeface="Times New Roman"/>
                <a:ea typeface="Calibri"/>
              </a:rPr>
              <a:t>условий </a:t>
            </a:r>
            <a:r>
              <a:rPr lang="ru-RU" sz="2000" b="1" dirty="0">
                <a:solidFill>
                  <a:srgbClr val="000000"/>
                </a:solidFill>
                <a:latin typeface="Times New Roman"/>
                <a:ea typeface="Calibri"/>
              </a:rPr>
              <a:t>трудового договора  </a:t>
            </a:r>
            <a:r>
              <a:rPr lang="ru-RU" sz="2000" b="1" i="1" dirty="0">
                <a:solidFill>
                  <a:srgbClr val="000000"/>
                </a:solidFill>
                <a:latin typeface="Times New Roman"/>
                <a:ea typeface="Calibri"/>
              </a:rPr>
              <a:t>(ст. 72 ТК РФ);</a:t>
            </a:r>
          </a:p>
          <a:p>
            <a:pPr lvl="0" indent="450215" algn="just">
              <a:lnSpc>
                <a:spcPct val="150000"/>
              </a:lnSpc>
              <a:spcAft>
                <a:spcPts val="0"/>
              </a:spcAft>
              <a:tabLst>
                <a:tab pos="630555" algn="l"/>
              </a:tabLst>
            </a:pPr>
            <a:r>
              <a:rPr lang="ru-RU" sz="2000" b="1" dirty="0">
                <a:solidFill>
                  <a:srgbClr val="000000"/>
                </a:solidFill>
                <a:latin typeface="Times New Roman"/>
                <a:ea typeface="Calibri"/>
              </a:rPr>
              <a:t>отсутствие трудовых договоров у внутренних совместителей </a:t>
            </a:r>
            <a:r>
              <a:rPr lang="ru-RU" sz="2000" b="1" i="1" dirty="0">
                <a:solidFill>
                  <a:srgbClr val="000000"/>
                </a:solidFill>
                <a:latin typeface="Times New Roman"/>
                <a:ea typeface="Calibri"/>
              </a:rPr>
              <a:t>(ст. 60.1 ТК РФ).</a:t>
            </a:r>
          </a:p>
          <a:p>
            <a:endParaRPr lang="ru-RU" sz="1800" b="1" dirty="0"/>
          </a:p>
        </p:txBody>
      </p:sp>
    </p:spTree>
    <p:extLst>
      <p:ext uri="{BB962C8B-B14F-4D97-AF65-F5344CB8AC3E}">
        <p14:creationId xmlns:p14="http://schemas.microsoft.com/office/powerpoint/2010/main" val="3429572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40551"/>
          </a:xfrm>
        </p:spPr>
        <p:txBody>
          <a:bodyPr/>
          <a:lstStyle/>
          <a:p>
            <a:r>
              <a:rPr lang="ru-RU" sz="2800" b="1" u="sng" dirty="0">
                <a:solidFill>
                  <a:srgbClr val="FF0000"/>
                </a:solidFill>
                <a:latin typeface="Times New Roman"/>
                <a:ea typeface="Calibri"/>
              </a:rPr>
              <a:t>Нарушения в части ведения трудовых книжек</a:t>
            </a:r>
            <a:endParaRPr lang="ru-RU" dirty="0">
              <a:solidFill>
                <a:srgbClr val="FF0000"/>
              </a:solidFill>
            </a:endParaRPr>
          </a:p>
        </p:txBody>
      </p:sp>
      <p:sp>
        <p:nvSpPr>
          <p:cNvPr id="3" name="Объект 2"/>
          <p:cNvSpPr>
            <a:spLocks noGrp="1"/>
          </p:cNvSpPr>
          <p:nvPr>
            <p:ph idx="1"/>
          </p:nvPr>
        </p:nvSpPr>
        <p:spPr>
          <a:xfrm>
            <a:off x="204716" y="1280914"/>
            <a:ext cx="11095630" cy="5089358"/>
          </a:xfrm>
        </p:spPr>
        <p:txBody>
          <a:bodyPr/>
          <a:lstStyle/>
          <a:p>
            <a:pPr lvl="0" indent="450215" algn="just">
              <a:spcAft>
                <a:spcPts val="0"/>
              </a:spcAft>
            </a:pPr>
            <a:r>
              <a:rPr lang="ru-RU" sz="2000" b="1" dirty="0">
                <a:solidFill>
                  <a:srgbClr val="000000"/>
                </a:solidFill>
                <a:latin typeface="Times New Roman"/>
                <a:ea typeface="Calibri"/>
              </a:rPr>
              <a:t>отсутствие или неправильное оформление Книги учета движения трудовых книжек и вкладышей в них и Приходно-расходной книги по учету бланков трудовой книжки и вкладыша в нее </a:t>
            </a:r>
            <a:r>
              <a:rPr lang="ru-RU" sz="2000" b="1" i="1" dirty="0">
                <a:solidFill>
                  <a:srgbClr val="000000"/>
                </a:solidFill>
                <a:latin typeface="Times New Roman"/>
                <a:ea typeface="Calibri"/>
              </a:rPr>
              <a:t>(Постановление Правительства РФ от 16.04.2003 № 225, Постановление Министерства труда и социального развития РФ от 10.10.2003 № 69); </a:t>
            </a:r>
          </a:p>
          <a:p>
            <a:pPr lvl="0" indent="450215" algn="just">
              <a:spcAft>
                <a:spcPts val="0"/>
              </a:spcAft>
            </a:pPr>
            <a:endParaRPr lang="ru-RU" sz="2000" b="1" i="1" dirty="0">
              <a:solidFill>
                <a:srgbClr val="000000"/>
              </a:solidFill>
              <a:latin typeface="Times New Roman"/>
              <a:ea typeface="Calibri"/>
            </a:endParaRPr>
          </a:p>
          <a:p>
            <a:pPr lvl="0" indent="450215" algn="just">
              <a:spcAft>
                <a:spcPts val="0"/>
              </a:spcAft>
            </a:pPr>
            <a:r>
              <a:rPr lang="ru-RU" sz="2000" b="1" dirty="0">
                <a:solidFill>
                  <a:srgbClr val="000000"/>
                </a:solidFill>
                <a:latin typeface="Times New Roman"/>
                <a:ea typeface="Calibri"/>
              </a:rPr>
              <a:t>отсутствие приказа о назначении ответственного за ведение, хранение и учет трудовых книжек </a:t>
            </a:r>
            <a:r>
              <a:rPr lang="ru-RU" sz="2000" b="1" i="1" dirty="0">
                <a:solidFill>
                  <a:srgbClr val="000000"/>
                </a:solidFill>
                <a:latin typeface="Times New Roman"/>
                <a:ea typeface="Calibri"/>
              </a:rPr>
              <a:t>(Постановление Правительства РФ от 16.04.2003 № 225); </a:t>
            </a:r>
            <a:r>
              <a:rPr lang="ru-RU" sz="2000" b="1" dirty="0">
                <a:solidFill>
                  <a:srgbClr val="000000"/>
                </a:solidFill>
                <a:latin typeface="Times New Roman"/>
                <a:ea typeface="Calibri"/>
              </a:rPr>
              <a:t> </a:t>
            </a:r>
          </a:p>
          <a:p>
            <a:pPr lvl="0" indent="450215" algn="just">
              <a:spcAft>
                <a:spcPts val="0"/>
              </a:spcAft>
            </a:pPr>
            <a:endParaRPr lang="ru-RU" sz="2000" b="1" dirty="0">
              <a:solidFill>
                <a:srgbClr val="000000"/>
              </a:solidFill>
              <a:latin typeface="Times New Roman"/>
              <a:ea typeface="Calibri"/>
            </a:endParaRPr>
          </a:p>
          <a:p>
            <a:pPr lvl="0" indent="450215" algn="just">
              <a:spcAft>
                <a:spcPts val="0"/>
              </a:spcAft>
            </a:pPr>
            <a:r>
              <a:rPr lang="ru-RU" sz="2000" b="1" dirty="0">
                <a:solidFill>
                  <a:srgbClr val="000000"/>
                </a:solidFill>
                <a:latin typeface="Times New Roman"/>
                <a:ea typeface="Calibri"/>
              </a:rPr>
              <a:t> нарушения в заполнении трудовых книжек (отсутствие подписей работника или лица, заполняющего трудовую книжку, отсутствие отметки о выдаче вкладыша, неправильное внесение записи о переименовании учреждения или невнесение такой записи при фактическом переименовании, зачеркивания в трудовой книжке без признания записи недействительной, допускаются сокращения при внесении записей).</a:t>
            </a:r>
          </a:p>
        </p:txBody>
      </p:sp>
    </p:spTree>
    <p:extLst>
      <p:ext uri="{BB962C8B-B14F-4D97-AF65-F5344CB8AC3E}">
        <p14:creationId xmlns:p14="http://schemas.microsoft.com/office/powerpoint/2010/main" val="4211898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t>Глава 57. </a:t>
            </a:r>
            <a:r>
              <a:rPr lang="ru-RU" sz="2000" b="1" dirty="0">
                <a:solidFill>
                  <a:srgbClr val="C00000"/>
                </a:solidFill>
              </a:rPr>
              <a:t>ГОСУДАРСТВЕННЫЙ НАДЗОР И КОНТРОЛЬ</a:t>
            </a:r>
            <a:r>
              <a:rPr lang="ru-RU" sz="2000" b="1" dirty="0"/>
              <a:t/>
            </a:r>
            <a:br>
              <a:rPr lang="ru-RU" sz="2000" b="1" dirty="0"/>
            </a:br>
            <a:r>
              <a:rPr lang="ru-RU" sz="2000" b="1" dirty="0"/>
              <a:t>ЗА СОБЛЮДЕНИЕМ ТРУДОВОГО ЗАКОНОДАТЕЛЬСТВА И ИНЫХ</a:t>
            </a:r>
            <a:br>
              <a:rPr lang="ru-RU" sz="2000" b="1" dirty="0"/>
            </a:br>
            <a:r>
              <a:rPr lang="ru-RU" sz="2000" b="1" dirty="0"/>
              <a:t>НОРМАТИВНЫХ ПРАВОВЫХ АКТОВ, СОДЕРЖАЩИХ НОРМЫ</a:t>
            </a:r>
            <a:br>
              <a:rPr lang="ru-RU" sz="2000" b="1" dirty="0"/>
            </a:br>
            <a:r>
              <a:rPr lang="ru-RU" sz="2000" b="1" dirty="0"/>
              <a:t>ТРУДОВОГО </a:t>
            </a:r>
            <a:r>
              <a:rPr lang="ru-RU" sz="2000" b="1" dirty="0" smtClean="0"/>
              <a:t>ПРАВА (в редакции от 30.12.2001)</a:t>
            </a:r>
            <a:endParaRPr lang="ru-RU" dirty="0"/>
          </a:p>
        </p:txBody>
      </p:sp>
      <p:sp>
        <p:nvSpPr>
          <p:cNvPr id="3" name="Объект 2"/>
          <p:cNvSpPr>
            <a:spLocks noGrp="1"/>
          </p:cNvSpPr>
          <p:nvPr>
            <p:ph idx="1"/>
          </p:nvPr>
        </p:nvSpPr>
        <p:spPr/>
        <p:txBody>
          <a:bodyPr/>
          <a:lstStyle/>
          <a:p>
            <a:pPr marL="0" indent="0" algn="ctr">
              <a:buNone/>
            </a:pPr>
            <a:r>
              <a:rPr lang="ru-RU" sz="2800" dirty="0"/>
              <a:t>Статья 353. Органы государственного надзора и контроля за соблюдением трудового законодательства и иных нормативных правовых актов, содержащих нормы трудового права</a:t>
            </a:r>
          </a:p>
          <a:p>
            <a:pPr marL="0" indent="0">
              <a:buNone/>
            </a:pPr>
            <a:r>
              <a:rPr lang="ru-RU" sz="2800" b="1" dirty="0" smtClean="0"/>
              <a:t>Внутриведомственный </a:t>
            </a:r>
            <a:r>
              <a:rPr lang="ru-RU" sz="2800" b="1" dirty="0"/>
              <a:t>государственный контроль </a:t>
            </a:r>
            <a:r>
              <a:rPr lang="ru-RU" sz="2800" b="1" dirty="0" smtClean="0"/>
              <a:t/>
            </a:r>
            <a:br>
              <a:rPr lang="ru-RU" sz="2800" b="1" dirty="0" smtClean="0"/>
            </a:br>
            <a:r>
              <a:rPr lang="ru-RU" sz="2800" dirty="0" smtClean="0"/>
              <a:t>за </a:t>
            </a:r>
            <a:r>
              <a:rPr lang="ru-RU" sz="2800" dirty="0"/>
              <a:t>соблюдением трудового законодательства и иных нормативных правовых актов, содержащих нормы трудового права, </a:t>
            </a:r>
            <a:r>
              <a:rPr lang="ru-RU" sz="2800" b="1" dirty="0" smtClean="0"/>
              <a:t>в </a:t>
            </a:r>
            <a:r>
              <a:rPr lang="ru-RU" sz="2800" b="1" dirty="0"/>
              <a:t>подведомственных организациях осуществляют </a:t>
            </a:r>
            <a:r>
              <a:rPr lang="ru-RU" sz="2800" dirty="0"/>
              <a:t>федеральные органы исполнительной власти, органы исполнительной власти субъектов Российской Федерации </a:t>
            </a:r>
            <a:r>
              <a:rPr lang="ru-RU" sz="2800" dirty="0" smtClean="0"/>
              <a:t/>
            </a:r>
            <a:br>
              <a:rPr lang="ru-RU" sz="2800" dirty="0" smtClean="0"/>
            </a:br>
            <a:r>
              <a:rPr lang="ru-RU" sz="2800" b="1" dirty="0" smtClean="0"/>
              <a:t>и </a:t>
            </a:r>
            <a:r>
              <a:rPr lang="ru-RU" sz="2800" b="1" dirty="0"/>
              <a:t>органы местного </a:t>
            </a:r>
            <a:r>
              <a:rPr lang="ru-RU" sz="2800" b="1" dirty="0" smtClean="0"/>
              <a:t>самоуправления </a:t>
            </a:r>
            <a:r>
              <a:rPr lang="ru-RU" sz="2800" dirty="0" smtClean="0"/>
              <a:t>(</a:t>
            </a:r>
            <a:r>
              <a:rPr lang="ru-RU" sz="2800" dirty="0"/>
              <a:t>Часть </a:t>
            </a:r>
            <a:r>
              <a:rPr lang="ru-RU" sz="2800" dirty="0" smtClean="0"/>
              <a:t>3 ст. 353)</a:t>
            </a:r>
            <a:endParaRPr lang="ru-RU" sz="2800" b="1" dirty="0"/>
          </a:p>
          <a:p>
            <a:endParaRPr lang="ru-RU" dirty="0"/>
          </a:p>
        </p:txBody>
      </p:sp>
    </p:spTree>
    <p:extLst>
      <p:ext uri="{BB962C8B-B14F-4D97-AF65-F5344CB8AC3E}">
        <p14:creationId xmlns:p14="http://schemas.microsoft.com/office/powerpoint/2010/main" val="1943749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569" y="312822"/>
            <a:ext cx="10972800" cy="866274"/>
          </a:xfrm>
        </p:spPr>
        <p:txBody>
          <a:bodyPr/>
          <a:lstStyle/>
          <a:p>
            <a:pPr indent="450215">
              <a:spcAft>
                <a:spcPts val="0"/>
              </a:spcAft>
            </a:pPr>
            <a:r>
              <a:rPr lang="ru-RU" sz="2400" b="1" u="sng" dirty="0" smtClean="0">
                <a:solidFill>
                  <a:srgbClr val="FF0000"/>
                </a:solidFill>
                <a:latin typeface="Times New Roman"/>
                <a:ea typeface="Calibri"/>
              </a:rPr>
              <a:t>Нарушения в </a:t>
            </a:r>
            <a:r>
              <a:rPr lang="ru-RU" sz="2400" b="1" u="sng" dirty="0">
                <a:solidFill>
                  <a:srgbClr val="FF0000"/>
                </a:solidFill>
                <a:latin typeface="Times New Roman"/>
                <a:ea typeface="Calibri"/>
              </a:rPr>
              <a:t>части применения форм первичных учетных документов </a:t>
            </a:r>
            <a:r>
              <a:rPr lang="ru-RU" sz="2400" b="1" u="sng" dirty="0" smtClean="0">
                <a:solidFill>
                  <a:srgbClr val="FF0000"/>
                </a:solidFill>
                <a:latin typeface="Times New Roman"/>
                <a:ea typeface="Calibri"/>
              </a:rPr>
              <a:t/>
            </a:r>
            <a:br>
              <a:rPr lang="ru-RU" sz="2400" b="1" u="sng" dirty="0" smtClean="0">
                <a:solidFill>
                  <a:srgbClr val="FF0000"/>
                </a:solidFill>
                <a:latin typeface="Times New Roman"/>
                <a:ea typeface="Calibri"/>
              </a:rPr>
            </a:br>
            <a:r>
              <a:rPr lang="ru-RU" sz="2400" b="1" u="sng" dirty="0" smtClean="0">
                <a:solidFill>
                  <a:srgbClr val="FF0000"/>
                </a:solidFill>
                <a:latin typeface="Times New Roman"/>
                <a:ea typeface="Calibri"/>
              </a:rPr>
              <a:t>и </a:t>
            </a:r>
            <a:r>
              <a:rPr lang="ru-RU" sz="2400" b="1" u="sng" dirty="0">
                <a:solidFill>
                  <a:srgbClr val="FF0000"/>
                </a:solidFill>
                <a:latin typeface="Times New Roman"/>
                <a:ea typeface="Calibri"/>
              </a:rPr>
              <a:t>заполнения личных карточек работников </a:t>
            </a:r>
            <a:r>
              <a:rPr lang="ru-RU" sz="2400" b="1" u="sng" dirty="0" smtClean="0">
                <a:solidFill>
                  <a:srgbClr val="FF0000"/>
                </a:solidFill>
                <a:latin typeface="Times New Roman"/>
                <a:ea typeface="Calibri"/>
              </a:rPr>
              <a:t>формы </a:t>
            </a:r>
            <a:r>
              <a:rPr lang="ru-RU" sz="2400" b="1" u="sng" dirty="0">
                <a:solidFill>
                  <a:srgbClr val="FF0000"/>
                </a:solidFill>
                <a:latin typeface="Times New Roman"/>
                <a:ea typeface="Calibri"/>
              </a:rPr>
              <a:t>Т-2</a:t>
            </a:r>
            <a:r>
              <a:rPr lang="ru-RU" sz="2400" dirty="0">
                <a:latin typeface="Times New Roman"/>
                <a:ea typeface="Calibri"/>
              </a:rPr>
              <a:t/>
            </a:r>
            <a:br>
              <a:rPr lang="ru-RU" sz="2400" dirty="0">
                <a:latin typeface="Times New Roman"/>
                <a:ea typeface="Calibri"/>
              </a:rPr>
            </a:br>
            <a:endParaRPr lang="ru-RU" sz="2400" dirty="0"/>
          </a:p>
        </p:txBody>
      </p:sp>
      <p:sp>
        <p:nvSpPr>
          <p:cNvPr id="3" name="Объект 2"/>
          <p:cNvSpPr>
            <a:spLocks noGrp="1"/>
          </p:cNvSpPr>
          <p:nvPr>
            <p:ph idx="1"/>
          </p:nvPr>
        </p:nvSpPr>
        <p:spPr>
          <a:xfrm>
            <a:off x="559558" y="1351127"/>
            <a:ext cx="11177517" cy="5104263"/>
          </a:xfrm>
        </p:spPr>
        <p:txBody>
          <a:bodyPr/>
          <a:lstStyle/>
          <a:p>
            <a:pPr indent="450215" algn="just">
              <a:spcAft>
                <a:spcPts val="0"/>
              </a:spcAft>
            </a:pPr>
            <a:r>
              <a:rPr lang="ru-RU" sz="2000" b="1" dirty="0" smtClean="0">
                <a:latin typeface="Times New Roman"/>
                <a:ea typeface="Calibri"/>
              </a:rPr>
              <a:t>отсутствие локального акта, утверждающего формы первичных учетных документов, </a:t>
            </a:r>
            <a:br>
              <a:rPr lang="ru-RU" sz="2000" b="1" dirty="0" smtClean="0">
                <a:latin typeface="Times New Roman"/>
                <a:ea typeface="Calibri"/>
              </a:rPr>
            </a:br>
            <a:r>
              <a:rPr lang="ru-RU" sz="2000" b="1" dirty="0" smtClean="0">
                <a:latin typeface="Times New Roman"/>
                <a:ea typeface="Calibri"/>
              </a:rPr>
              <a:t>а также формы расчетного листка, используемых в учреждении </a:t>
            </a:r>
            <a:r>
              <a:rPr lang="ru-RU" sz="2000" b="1" i="1" dirty="0" smtClean="0">
                <a:latin typeface="Times New Roman"/>
                <a:ea typeface="Calibri"/>
              </a:rPr>
              <a:t>(ст. 136 ТК РФ, Федеральный закон РФ от 06.12.2011 № 402-ФЗ «О бухгалтерском учете»);</a:t>
            </a:r>
          </a:p>
          <a:p>
            <a:pPr indent="450215" algn="just">
              <a:spcAft>
                <a:spcPts val="0"/>
              </a:spcAft>
            </a:pPr>
            <a:r>
              <a:rPr lang="ru-RU" sz="2000" b="1" dirty="0" smtClean="0">
                <a:latin typeface="Times New Roman"/>
                <a:ea typeface="Calibri"/>
              </a:rPr>
              <a:t> несоблюдение требований к оформлению документов, применение утративших силу форм первичной учетной документации, удаление реквизитов из унифицированных форм (</a:t>
            </a:r>
            <a:r>
              <a:rPr lang="ru-RU" sz="2000" b="1" i="1" dirty="0" smtClean="0">
                <a:latin typeface="Times New Roman"/>
                <a:ea typeface="Calibri"/>
              </a:rPr>
              <a:t>Постановление Госкомстата РФ от 24.03.1999 № 20</a:t>
            </a:r>
            <a:r>
              <a:rPr lang="ru-RU" sz="2000" b="1" dirty="0" smtClean="0">
                <a:latin typeface="Times New Roman"/>
                <a:ea typeface="Calibri"/>
              </a:rPr>
              <a:t>);</a:t>
            </a:r>
          </a:p>
          <a:p>
            <a:pPr indent="450215" algn="just">
              <a:spcAft>
                <a:spcPts val="0"/>
              </a:spcAft>
            </a:pPr>
            <a:r>
              <a:rPr lang="ru-RU" sz="2000" b="1" dirty="0" smtClean="0">
                <a:latin typeface="Times New Roman"/>
                <a:ea typeface="Calibri"/>
              </a:rPr>
              <a:t>отсутствие </a:t>
            </a:r>
            <a:r>
              <a:rPr lang="ru-RU" sz="2000" b="1" dirty="0">
                <a:latin typeface="Times New Roman"/>
                <a:ea typeface="Calibri"/>
              </a:rPr>
              <a:t>ознакомления работников с записями в личных карточках формы Т-2 </a:t>
            </a:r>
            <a:r>
              <a:rPr lang="ru-RU" sz="2000" b="1" i="1" dirty="0">
                <a:latin typeface="Times New Roman"/>
                <a:ea typeface="Calibri"/>
              </a:rPr>
              <a:t>(Постановление Госкомстата РФ от 05.01.2004 № 1); </a:t>
            </a:r>
          </a:p>
          <a:p>
            <a:pPr indent="450215" algn="just">
              <a:spcAft>
                <a:spcPts val="0"/>
              </a:spcAft>
            </a:pPr>
            <a:r>
              <a:rPr lang="ru-RU" sz="2000" b="1" dirty="0" smtClean="0">
                <a:latin typeface="Times New Roman"/>
                <a:ea typeface="Calibri"/>
              </a:rPr>
              <a:t>не ведется точный учет рабочего времени педагогических работников и работников – совместителей (отсутствие табелей учета рабочего времени) </a:t>
            </a:r>
            <a:r>
              <a:rPr lang="ru-RU" sz="2000" b="1" i="1" dirty="0" smtClean="0">
                <a:latin typeface="Times New Roman"/>
                <a:ea typeface="Calibri"/>
              </a:rPr>
              <a:t>(ст. 91 ТК РФ); </a:t>
            </a:r>
          </a:p>
          <a:p>
            <a:pPr indent="450215" algn="just">
              <a:lnSpc>
                <a:spcPct val="150000"/>
              </a:lnSpc>
              <a:spcAft>
                <a:spcPts val="0"/>
              </a:spcAft>
            </a:pPr>
            <a:r>
              <a:rPr lang="ru-RU" sz="2000" b="1" dirty="0" smtClean="0">
                <a:latin typeface="Times New Roman"/>
                <a:ea typeface="Calibri"/>
              </a:rPr>
              <a:t>отсутствие </a:t>
            </a:r>
            <a:r>
              <a:rPr lang="ru-RU" sz="2000" b="1" dirty="0">
                <a:latin typeface="Times New Roman"/>
                <a:ea typeface="Calibri"/>
              </a:rPr>
              <a:t>полного пакета документов при приеме на работу </a:t>
            </a:r>
            <a:r>
              <a:rPr lang="ru-RU" sz="2000" b="1" i="1" dirty="0" smtClean="0">
                <a:latin typeface="Times New Roman"/>
                <a:ea typeface="Calibri"/>
              </a:rPr>
              <a:t>(</a:t>
            </a:r>
            <a:r>
              <a:rPr lang="ru-RU" sz="2000" b="1" i="1" dirty="0">
                <a:latin typeface="Times New Roman"/>
                <a:ea typeface="Calibri"/>
              </a:rPr>
              <a:t>ст. 65 ТК РФ); </a:t>
            </a:r>
          </a:p>
          <a:p>
            <a:pPr indent="450215" algn="just">
              <a:spcAft>
                <a:spcPts val="0"/>
              </a:spcAft>
            </a:pPr>
            <a:r>
              <a:rPr lang="ru-RU" sz="2000" b="1" dirty="0" smtClean="0">
                <a:latin typeface="Times New Roman"/>
                <a:ea typeface="Calibri"/>
              </a:rPr>
              <a:t>отсутствие </a:t>
            </a:r>
            <a:r>
              <a:rPr lang="ru-RU" sz="2000" b="1" dirty="0">
                <a:latin typeface="Times New Roman"/>
                <a:ea typeface="Calibri"/>
              </a:rPr>
              <a:t>согласий на обработку персональных данных </a:t>
            </a:r>
            <a:r>
              <a:rPr lang="ru-RU" sz="2000" b="1" i="1" dirty="0">
                <a:latin typeface="Times New Roman"/>
                <a:ea typeface="Calibri"/>
              </a:rPr>
              <a:t>(Федеральный закон РФ </a:t>
            </a:r>
            <a:r>
              <a:rPr lang="ru-RU" sz="2000" b="1" i="1" dirty="0" smtClean="0">
                <a:latin typeface="Times New Roman"/>
                <a:ea typeface="Calibri"/>
              </a:rPr>
              <a:t/>
            </a:r>
            <a:br>
              <a:rPr lang="ru-RU" sz="2000" b="1" i="1" dirty="0" smtClean="0">
                <a:latin typeface="Times New Roman"/>
                <a:ea typeface="Calibri"/>
              </a:rPr>
            </a:br>
            <a:r>
              <a:rPr lang="ru-RU" sz="2000" b="1" i="1" dirty="0" smtClean="0">
                <a:latin typeface="Times New Roman"/>
                <a:ea typeface="Calibri"/>
              </a:rPr>
              <a:t>от </a:t>
            </a:r>
            <a:r>
              <a:rPr lang="ru-RU" sz="2000" b="1" i="1" dirty="0">
                <a:latin typeface="Times New Roman"/>
                <a:ea typeface="Calibri"/>
              </a:rPr>
              <a:t>27.07.2006 № 152-ФЗ «О персональных данных», Глава </a:t>
            </a:r>
            <a:r>
              <a:rPr lang="ru-RU" sz="2000" b="1" i="1" dirty="0" smtClean="0">
                <a:latin typeface="Times New Roman"/>
                <a:ea typeface="Calibri"/>
              </a:rPr>
              <a:t>14 ТК РФ) </a:t>
            </a:r>
            <a:endParaRPr lang="ru-RU" sz="2000" b="1" i="1" dirty="0">
              <a:latin typeface="Times New Roman"/>
              <a:ea typeface="Calibri"/>
            </a:endParaRPr>
          </a:p>
          <a:p>
            <a:endParaRPr lang="ru-RU" dirty="0"/>
          </a:p>
        </p:txBody>
      </p:sp>
    </p:spTree>
    <p:extLst>
      <p:ext uri="{BB962C8B-B14F-4D97-AF65-F5344CB8AC3E}">
        <p14:creationId xmlns:p14="http://schemas.microsoft.com/office/powerpoint/2010/main" val="1245489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748046"/>
          </a:xfrm>
        </p:spPr>
        <p:txBody>
          <a:bodyPr/>
          <a:lstStyle/>
          <a:p>
            <a:pPr indent="450215" algn="just">
              <a:spcAft>
                <a:spcPts val="0"/>
              </a:spcAft>
            </a:pPr>
            <a:r>
              <a:rPr lang="ru-RU" sz="2800" b="1" u="sng" dirty="0" smtClean="0">
                <a:solidFill>
                  <a:srgbClr val="FF0000"/>
                </a:solidFill>
                <a:latin typeface="Times New Roman"/>
                <a:ea typeface="Calibri"/>
              </a:rPr>
              <a:t/>
            </a:r>
            <a:br>
              <a:rPr lang="ru-RU" sz="2800" b="1" u="sng" dirty="0" smtClean="0">
                <a:solidFill>
                  <a:srgbClr val="FF0000"/>
                </a:solidFill>
                <a:latin typeface="Times New Roman"/>
                <a:ea typeface="Calibri"/>
              </a:rPr>
            </a:br>
            <a:r>
              <a:rPr lang="ru-RU" sz="2800" b="1" u="sng" dirty="0" smtClean="0">
                <a:solidFill>
                  <a:srgbClr val="FF0000"/>
                </a:solidFill>
                <a:latin typeface="Times New Roman"/>
                <a:ea typeface="Calibri"/>
              </a:rPr>
              <a:t>Нарушения в </a:t>
            </a:r>
            <a:r>
              <a:rPr lang="ru-RU" sz="2800" b="1" u="sng" dirty="0">
                <a:solidFill>
                  <a:srgbClr val="FF0000"/>
                </a:solidFill>
                <a:latin typeface="Times New Roman"/>
                <a:ea typeface="Calibri"/>
              </a:rPr>
              <a:t>части оформления прекращения трудовых договоров</a:t>
            </a:r>
            <a:r>
              <a:rPr lang="ru-RU" dirty="0">
                <a:latin typeface="Times New Roman"/>
                <a:ea typeface="Calibri"/>
              </a:rPr>
              <a:t/>
            </a:r>
            <a:br>
              <a:rPr lang="ru-RU" dirty="0">
                <a:latin typeface="Times New Roman"/>
                <a:ea typeface="Calibri"/>
              </a:rPr>
            </a:br>
            <a:endParaRPr lang="ru-RU" dirty="0"/>
          </a:p>
        </p:txBody>
      </p:sp>
      <p:sp>
        <p:nvSpPr>
          <p:cNvPr id="3" name="Объект 2"/>
          <p:cNvSpPr>
            <a:spLocks noGrp="1"/>
          </p:cNvSpPr>
          <p:nvPr>
            <p:ph idx="1"/>
          </p:nvPr>
        </p:nvSpPr>
        <p:spPr>
          <a:xfrm>
            <a:off x="609600" y="1143000"/>
            <a:ext cx="10308609" cy="4983163"/>
          </a:xfrm>
        </p:spPr>
        <p:txBody>
          <a:bodyPr/>
          <a:lstStyle/>
          <a:p>
            <a:pPr lvl="0" indent="450215" algn="just">
              <a:spcAft>
                <a:spcPts val="0"/>
              </a:spcAft>
            </a:pPr>
            <a:r>
              <a:rPr lang="ru-RU" sz="2000" b="1" dirty="0">
                <a:solidFill>
                  <a:srgbClr val="000000"/>
                </a:solidFill>
                <a:latin typeface="Times New Roman"/>
                <a:ea typeface="Calibri"/>
              </a:rPr>
              <a:t> отсутствие в приказах о прекращении трудового договора ссылок на пункт, часть и статью ТК РФ или отсутствие/неправильное указание оснований расторжения трудового договора </a:t>
            </a:r>
            <a:r>
              <a:rPr lang="ru-RU" sz="2000" b="1" i="1" dirty="0">
                <a:solidFill>
                  <a:srgbClr val="000000"/>
                </a:solidFill>
                <a:latin typeface="Times New Roman"/>
                <a:ea typeface="Calibri"/>
              </a:rPr>
              <a:t>(ст. 84.1 ТК РФ);</a:t>
            </a:r>
          </a:p>
          <a:p>
            <a:pPr lvl="0" indent="450215" algn="just">
              <a:spcAft>
                <a:spcPts val="0"/>
              </a:spcAft>
            </a:pPr>
            <a:r>
              <a:rPr lang="ru-RU" sz="2000" b="1" dirty="0" smtClean="0">
                <a:solidFill>
                  <a:srgbClr val="000000"/>
                </a:solidFill>
                <a:latin typeface="Times New Roman"/>
                <a:ea typeface="Calibri"/>
              </a:rPr>
              <a:t>несовпадение </a:t>
            </a:r>
            <a:r>
              <a:rPr lang="ru-RU" sz="2000" b="1" dirty="0">
                <a:solidFill>
                  <a:srgbClr val="000000"/>
                </a:solidFill>
                <a:latin typeface="Times New Roman"/>
                <a:ea typeface="Calibri"/>
              </a:rPr>
              <a:t>даты фактического прекращения работы с датой увольнения </a:t>
            </a:r>
            <a:r>
              <a:rPr lang="ru-RU" sz="2000" b="1" dirty="0" smtClean="0">
                <a:solidFill>
                  <a:srgbClr val="000000"/>
                </a:solidFill>
                <a:latin typeface="Times New Roman"/>
                <a:ea typeface="Calibri"/>
              </a:rPr>
              <a:t>в </a:t>
            </a:r>
            <a:r>
              <a:rPr lang="ru-RU" sz="2000" b="1" dirty="0">
                <a:solidFill>
                  <a:srgbClr val="000000"/>
                </a:solidFill>
                <a:latin typeface="Times New Roman"/>
                <a:ea typeface="Calibri"/>
              </a:rPr>
              <a:t>приказе </a:t>
            </a:r>
            <a:r>
              <a:rPr lang="ru-RU" sz="2000" b="1" i="1" dirty="0">
                <a:solidFill>
                  <a:srgbClr val="000000"/>
                </a:solidFill>
                <a:latin typeface="Times New Roman"/>
                <a:ea typeface="Calibri"/>
              </a:rPr>
              <a:t>(ст. 84.1 ТК РФ); </a:t>
            </a:r>
          </a:p>
          <a:p>
            <a:pPr lvl="0" indent="450215" algn="just">
              <a:spcAft>
                <a:spcPts val="0"/>
              </a:spcAft>
            </a:pPr>
            <a:r>
              <a:rPr lang="ru-RU" sz="2000" b="1" dirty="0" smtClean="0">
                <a:solidFill>
                  <a:srgbClr val="000000"/>
                </a:solidFill>
                <a:latin typeface="Times New Roman"/>
                <a:ea typeface="Calibri"/>
              </a:rPr>
              <a:t>отсутствие </a:t>
            </a:r>
            <a:r>
              <a:rPr lang="ru-RU" sz="2000" b="1" dirty="0">
                <a:solidFill>
                  <a:srgbClr val="000000"/>
                </a:solidFill>
                <a:latin typeface="Times New Roman"/>
                <a:ea typeface="Calibri"/>
              </a:rPr>
              <a:t>уведомлений при прекращении трудового договора в связи с его истечением, оформленного соглашения сторон при увольнении по соглашению сторон </a:t>
            </a:r>
            <a:r>
              <a:rPr lang="ru-RU" sz="2000" b="1" i="1" dirty="0">
                <a:solidFill>
                  <a:srgbClr val="000000"/>
                </a:solidFill>
                <a:latin typeface="Times New Roman"/>
                <a:ea typeface="Calibri"/>
              </a:rPr>
              <a:t>(</a:t>
            </a:r>
            <a:r>
              <a:rPr lang="ru-RU" sz="2000" b="1" i="1" dirty="0" err="1">
                <a:solidFill>
                  <a:srgbClr val="000000"/>
                </a:solidFill>
                <a:latin typeface="Times New Roman"/>
                <a:ea typeface="Calibri"/>
              </a:rPr>
              <a:t>ст.ст</a:t>
            </a:r>
            <a:r>
              <a:rPr lang="ru-RU" sz="2000" b="1" i="1" dirty="0">
                <a:solidFill>
                  <a:srgbClr val="000000"/>
                </a:solidFill>
                <a:latin typeface="Times New Roman"/>
                <a:ea typeface="Calibri"/>
              </a:rPr>
              <a:t>. 77, 79 ТК РФ);</a:t>
            </a:r>
          </a:p>
          <a:p>
            <a:pPr lvl="0" indent="450215" algn="just">
              <a:spcAft>
                <a:spcPts val="0"/>
              </a:spcAft>
            </a:pPr>
            <a:r>
              <a:rPr lang="ru-RU" sz="2000" b="1" dirty="0" smtClean="0">
                <a:solidFill>
                  <a:srgbClr val="000000"/>
                </a:solidFill>
                <a:latin typeface="Times New Roman"/>
                <a:ea typeface="Calibri"/>
              </a:rPr>
              <a:t>отсутствие подписи работника в приказе о прекращении трудового договора, личной карточке (Т-2) и в книге учета движения трудовых книжек и вкладышей </a:t>
            </a:r>
            <a:br>
              <a:rPr lang="ru-RU" sz="2000" b="1" dirty="0" smtClean="0">
                <a:solidFill>
                  <a:srgbClr val="000000"/>
                </a:solidFill>
                <a:latin typeface="Times New Roman"/>
                <a:ea typeface="Calibri"/>
              </a:rPr>
            </a:br>
            <a:r>
              <a:rPr lang="ru-RU" sz="2000" b="1" dirty="0" smtClean="0">
                <a:solidFill>
                  <a:srgbClr val="000000"/>
                </a:solidFill>
                <a:latin typeface="Times New Roman"/>
                <a:ea typeface="Calibri"/>
              </a:rPr>
              <a:t>в них (</a:t>
            </a:r>
            <a:r>
              <a:rPr lang="ru-RU" sz="2000" b="1" i="1" dirty="0">
                <a:solidFill>
                  <a:srgbClr val="000000"/>
                </a:solidFill>
                <a:latin typeface="Times New Roman"/>
                <a:ea typeface="Calibri"/>
              </a:rPr>
              <a:t>ст. 84.1 ТК РФ, п. 41 Правил ведения и хранения трудовых книжек, изготовления бланков трудовой книжки и обеспечения ими работодателей, </a:t>
            </a:r>
            <a:r>
              <a:rPr lang="ru-RU" sz="2000" b="1" i="1" dirty="0" smtClean="0">
                <a:solidFill>
                  <a:srgbClr val="000000"/>
                </a:solidFill>
                <a:latin typeface="Times New Roman"/>
                <a:ea typeface="Calibri"/>
              </a:rPr>
              <a:t/>
            </a:r>
            <a:br>
              <a:rPr lang="ru-RU" sz="2000" b="1" i="1" dirty="0" smtClean="0">
                <a:solidFill>
                  <a:srgbClr val="000000"/>
                </a:solidFill>
                <a:latin typeface="Times New Roman"/>
                <a:ea typeface="Calibri"/>
              </a:rPr>
            </a:br>
            <a:r>
              <a:rPr lang="ru-RU" sz="2000" b="1" i="1" dirty="0" smtClean="0">
                <a:solidFill>
                  <a:srgbClr val="000000"/>
                </a:solidFill>
                <a:latin typeface="Times New Roman"/>
                <a:ea typeface="Calibri"/>
              </a:rPr>
              <a:t>утв</a:t>
            </a:r>
            <a:r>
              <a:rPr lang="ru-RU" sz="2000" b="1" i="1" dirty="0">
                <a:solidFill>
                  <a:srgbClr val="000000"/>
                </a:solidFill>
                <a:latin typeface="Times New Roman"/>
                <a:ea typeface="Calibri"/>
              </a:rPr>
              <a:t>. </a:t>
            </a:r>
            <a:r>
              <a:rPr lang="ru-RU" sz="2000" b="1" i="1" dirty="0" smtClean="0">
                <a:solidFill>
                  <a:srgbClr val="000000"/>
                </a:solidFill>
                <a:latin typeface="Times New Roman"/>
                <a:ea typeface="Calibri"/>
              </a:rPr>
              <a:t>Постановлением Правительства </a:t>
            </a:r>
            <a:r>
              <a:rPr lang="ru-RU" sz="2000" b="1" i="1" dirty="0">
                <a:solidFill>
                  <a:srgbClr val="000000"/>
                </a:solidFill>
                <a:latin typeface="Times New Roman"/>
                <a:ea typeface="Calibri"/>
              </a:rPr>
              <a:t>РФ от 16.04.2003 N </a:t>
            </a:r>
            <a:r>
              <a:rPr lang="ru-RU" sz="2000" b="1" i="1" dirty="0" smtClean="0">
                <a:solidFill>
                  <a:srgbClr val="000000"/>
                </a:solidFill>
                <a:latin typeface="Times New Roman"/>
                <a:ea typeface="Calibri"/>
              </a:rPr>
              <a:t>225)</a:t>
            </a:r>
            <a:endParaRPr lang="ru-RU" sz="2000" b="1" i="1" dirty="0">
              <a:solidFill>
                <a:srgbClr val="000000"/>
              </a:solidFill>
              <a:latin typeface="Times New Roman"/>
              <a:ea typeface="Calibri"/>
            </a:endParaRPr>
          </a:p>
          <a:p>
            <a:pPr lvl="0" indent="450215" algn="just">
              <a:spcAft>
                <a:spcPts val="0"/>
              </a:spcAft>
            </a:pPr>
            <a:endParaRPr lang="ru-RU" sz="2000" b="1" i="1" dirty="0" smtClean="0">
              <a:solidFill>
                <a:srgbClr val="000000"/>
              </a:solidFill>
              <a:latin typeface="Times New Roman"/>
              <a:ea typeface="Calibri"/>
            </a:endParaRPr>
          </a:p>
          <a:p>
            <a:pPr lvl="0" indent="450215" algn="just">
              <a:spcAft>
                <a:spcPts val="0"/>
              </a:spcAft>
            </a:pPr>
            <a:endParaRPr lang="ru-RU" sz="2000" b="1" i="1" dirty="0" smtClean="0">
              <a:solidFill>
                <a:srgbClr val="000000"/>
              </a:solidFill>
              <a:latin typeface="Times New Roman"/>
              <a:ea typeface="Calibri"/>
            </a:endParaRPr>
          </a:p>
          <a:p>
            <a:endParaRPr lang="ru-RU" sz="2000" b="1" dirty="0"/>
          </a:p>
        </p:txBody>
      </p:sp>
    </p:spTree>
    <p:extLst>
      <p:ext uri="{BB962C8B-B14F-4D97-AF65-F5344CB8AC3E}">
        <p14:creationId xmlns:p14="http://schemas.microsoft.com/office/powerpoint/2010/main" val="1669019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48046"/>
          </a:xfrm>
        </p:spPr>
        <p:txBody>
          <a:bodyPr/>
          <a:lstStyle/>
          <a:p>
            <a:pPr indent="450215">
              <a:spcAft>
                <a:spcPts val="0"/>
              </a:spcAft>
            </a:pPr>
            <a:r>
              <a:rPr lang="ru-RU" b="1" u="sng" dirty="0" smtClean="0">
                <a:latin typeface="Times New Roman"/>
                <a:ea typeface="Calibri"/>
              </a:rPr>
              <a:t/>
            </a:r>
            <a:br>
              <a:rPr lang="ru-RU" b="1" u="sng" dirty="0" smtClean="0">
                <a:latin typeface="Times New Roman"/>
                <a:ea typeface="Calibri"/>
              </a:rPr>
            </a:br>
            <a:r>
              <a:rPr lang="ru-RU" sz="2800" b="1" u="sng" dirty="0" smtClean="0">
                <a:solidFill>
                  <a:srgbClr val="FF0000"/>
                </a:solidFill>
                <a:latin typeface="Times New Roman"/>
                <a:ea typeface="Calibri"/>
              </a:rPr>
              <a:t>Нарушения в </a:t>
            </a:r>
            <a:r>
              <a:rPr lang="ru-RU" sz="2800" b="1" u="sng" dirty="0">
                <a:solidFill>
                  <a:srgbClr val="FF0000"/>
                </a:solidFill>
                <a:latin typeface="Times New Roman"/>
                <a:ea typeface="Calibri"/>
              </a:rPr>
              <a:t>части режима рабочего времени</a:t>
            </a:r>
            <a:r>
              <a:rPr lang="ru-RU" dirty="0">
                <a:solidFill>
                  <a:srgbClr val="FF0000"/>
                </a:solidFill>
                <a:latin typeface="Times New Roman"/>
                <a:ea typeface="Calibri"/>
              </a:rPr>
              <a:t/>
            </a:r>
            <a:br>
              <a:rPr lang="ru-RU" dirty="0">
                <a:solidFill>
                  <a:srgbClr val="FF0000"/>
                </a:solidFill>
                <a:latin typeface="Times New Roman"/>
                <a:ea typeface="Calibri"/>
              </a:rPr>
            </a:br>
            <a:endParaRPr lang="ru-RU" dirty="0">
              <a:solidFill>
                <a:srgbClr val="FF0000"/>
              </a:solidFill>
            </a:endParaRPr>
          </a:p>
        </p:txBody>
      </p:sp>
      <p:sp>
        <p:nvSpPr>
          <p:cNvPr id="3" name="Объект 2"/>
          <p:cNvSpPr>
            <a:spLocks noGrp="1"/>
          </p:cNvSpPr>
          <p:nvPr>
            <p:ph idx="1"/>
          </p:nvPr>
        </p:nvSpPr>
        <p:spPr>
          <a:xfrm>
            <a:off x="1241946" y="1025737"/>
            <a:ext cx="10354102" cy="4923005"/>
          </a:xfrm>
        </p:spPr>
        <p:txBody>
          <a:bodyPr/>
          <a:lstStyle/>
          <a:p>
            <a:pPr indent="0" algn="just">
              <a:spcAft>
                <a:spcPts val="0"/>
              </a:spcAft>
              <a:buNone/>
              <a:tabLst>
                <a:tab pos="630555" algn="l"/>
              </a:tabLst>
            </a:pPr>
            <a:endParaRPr lang="ru-RU" sz="2000" b="1" dirty="0">
              <a:latin typeface="Times New Roman"/>
              <a:ea typeface="Calibri"/>
            </a:endParaRPr>
          </a:p>
          <a:p>
            <a:pPr lvl="0" indent="450215" algn="just">
              <a:spcAft>
                <a:spcPts val="0"/>
              </a:spcAft>
              <a:tabLst>
                <a:tab pos="630555" algn="l"/>
              </a:tabLst>
            </a:pPr>
            <a:r>
              <a:rPr lang="ru-RU" sz="2000" b="1" dirty="0">
                <a:solidFill>
                  <a:srgbClr val="000000"/>
                </a:solidFill>
                <a:latin typeface="Times New Roman"/>
                <a:ea typeface="Calibri"/>
              </a:rPr>
              <a:t>не введен суммированный учет рабочего времени с указанием учетного периода в случаях, когда не может быть соблюдена нормальная продолжительность рабочего времени </a:t>
            </a:r>
            <a:r>
              <a:rPr lang="ru-RU" sz="2000" b="1" i="1" dirty="0">
                <a:solidFill>
                  <a:srgbClr val="000000"/>
                </a:solidFill>
                <a:latin typeface="Times New Roman"/>
                <a:ea typeface="Calibri"/>
              </a:rPr>
              <a:t>(ст. 104 ТК РФ)</a:t>
            </a:r>
            <a:r>
              <a:rPr lang="ru-RU" sz="2000" b="1" dirty="0">
                <a:solidFill>
                  <a:srgbClr val="000000"/>
                </a:solidFill>
                <a:latin typeface="Times New Roman"/>
                <a:ea typeface="Calibri"/>
              </a:rPr>
              <a:t>; </a:t>
            </a:r>
          </a:p>
          <a:p>
            <a:pPr lvl="0" indent="450215" algn="just">
              <a:spcAft>
                <a:spcPts val="0"/>
              </a:spcAft>
              <a:tabLst>
                <a:tab pos="630555" algn="l"/>
              </a:tabLst>
            </a:pPr>
            <a:endParaRPr lang="ru-RU" sz="2000" b="1" dirty="0">
              <a:solidFill>
                <a:srgbClr val="000000"/>
              </a:solidFill>
              <a:latin typeface="Times New Roman"/>
              <a:ea typeface="Calibri"/>
            </a:endParaRPr>
          </a:p>
          <a:p>
            <a:pPr lvl="0" indent="450215" algn="just">
              <a:spcAft>
                <a:spcPts val="0"/>
              </a:spcAft>
              <a:tabLst>
                <a:tab pos="630555" algn="l"/>
              </a:tabLst>
            </a:pPr>
            <a:r>
              <a:rPr lang="ru-RU" sz="2000" b="1" dirty="0">
                <a:solidFill>
                  <a:srgbClr val="000000"/>
                </a:solidFill>
                <a:latin typeface="Times New Roman"/>
                <a:ea typeface="Calibri"/>
              </a:rPr>
              <a:t>привлечение к дополнительной работе без согласия работников и привлечение </a:t>
            </a:r>
            <a:r>
              <a:rPr lang="ru-RU" sz="2000" b="1" dirty="0" smtClean="0">
                <a:solidFill>
                  <a:srgbClr val="000000"/>
                </a:solidFill>
                <a:latin typeface="Times New Roman"/>
                <a:ea typeface="Calibri"/>
              </a:rPr>
              <a:t/>
            </a:r>
            <a:br>
              <a:rPr lang="ru-RU" sz="2000" b="1" dirty="0" smtClean="0">
                <a:solidFill>
                  <a:srgbClr val="000000"/>
                </a:solidFill>
                <a:latin typeface="Times New Roman"/>
                <a:ea typeface="Calibri"/>
              </a:rPr>
            </a:br>
            <a:r>
              <a:rPr lang="ru-RU" sz="2000" b="1" dirty="0" smtClean="0">
                <a:solidFill>
                  <a:srgbClr val="000000"/>
                </a:solidFill>
                <a:latin typeface="Times New Roman"/>
                <a:ea typeface="Calibri"/>
              </a:rPr>
              <a:t>к </a:t>
            </a:r>
            <a:r>
              <a:rPr lang="ru-RU" sz="2000" b="1" dirty="0">
                <a:solidFill>
                  <a:srgbClr val="000000"/>
                </a:solidFill>
                <a:latin typeface="Times New Roman"/>
                <a:ea typeface="Calibri"/>
              </a:rPr>
              <a:t>сверхурочной работе с превышением годовой нормы в 120 часов (</a:t>
            </a:r>
            <a:r>
              <a:rPr lang="ru-RU" sz="2000" b="1" i="1" dirty="0">
                <a:solidFill>
                  <a:srgbClr val="000000"/>
                </a:solidFill>
                <a:latin typeface="Times New Roman"/>
                <a:ea typeface="Calibri"/>
              </a:rPr>
              <a:t>ст. 99 ТК РФ</a:t>
            </a:r>
            <a:r>
              <a:rPr lang="ru-RU" sz="2000" b="1" dirty="0">
                <a:solidFill>
                  <a:srgbClr val="000000"/>
                </a:solidFill>
                <a:latin typeface="Times New Roman"/>
                <a:ea typeface="Calibri"/>
              </a:rPr>
              <a:t>);</a:t>
            </a:r>
          </a:p>
          <a:p>
            <a:pPr lvl="0" indent="450215" algn="just">
              <a:spcAft>
                <a:spcPts val="0"/>
              </a:spcAft>
              <a:tabLst>
                <a:tab pos="630555" algn="l"/>
              </a:tabLst>
            </a:pPr>
            <a:endParaRPr lang="ru-RU" sz="2000" b="1" dirty="0">
              <a:solidFill>
                <a:srgbClr val="000000"/>
              </a:solidFill>
              <a:latin typeface="Times New Roman"/>
              <a:ea typeface="Calibri"/>
            </a:endParaRPr>
          </a:p>
          <a:p>
            <a:pPr lvl="0" indent="450215" algn="just">
              <a:spcAft>
                <a:spcPts val="0"/>
              </a:spcAft>
              <a:tabLst>
                <a:tab pos="630555" algn="l"/>
              </a:tabLst>
            </a:pPr>
            <a:r>
              <a:rPr lang="ru-RU" sz="2000" b="1" dirty="0">
                <a:solidFill>
                  <a:srgbClr val="000000"/>
                </a:solidFill>
                <a:latin typeface="Times New Roman"/>
                <a:ea typeface="Calibri"/>
              </a:rPr>
              <a:t>отсутствие графиков сменности либо нарушения при их оформлении и введении в действие </a:t>
            </a:r>
            <a:r>
              <a:rPr lang="ru-RU" sz="2000" b="1" i="1" dirty="0">
                <a:solidFill>
                  <a:srgbClr val="000000"/>
                </a:solidFill>
                <a:latin typeface="Times New Roman"/>
                <a:ea typeface="Calibri"/>
              </a:rPr>
              <a:t>(ст. 103 ТК РФ</a:t>
            </a:r>
            <a:r>
              <a:rPr lang="ru-RU" sz="2000" b="1" dirty="0">
                <a:solidFill>
                  <a:srgbClr val="000000"/>
                </a:solidFill>
                <a:latin typeface="Times New Roman"/>
                <a:ea typeface="Calibri"/>
              </a:rPr>
              <a:t>);</a:t>
            </a:r>
          </a:p>
          <a:p>
            <a:pPr lvl="0" indent="450215" algn="just">
              <a:spcAft>
                <a:spcPts val="0"/>
              </a:spcAft>
              <a:tabLst>
                <a:tab pos="630555" algn="l"/>
              </a:tabLst>
            </a:pPr>
            <a:endParaRPr lang="ru-RU" sz="2000" b="1" dirty="0">
              <a:solidFill>
                <a:srgbClr val="000000"/>
              </a:solidFill>
              <a:latin typeface="Times New Roman"/>
              <a:ea typeface="Calibri"/>
            </a:endParaRPr>
          </a:p>
          <a:p>
            <a:pPr lvl="0" indent="450215" algn="just">
              <a:spcAft>
                <a:spcPts val="0"/>
              </a:spcAft>
              <a:tabLst>
                <a:tab pos="630555" algn="l"/>
              </a:tabLst>
            </a:pPr>
            <a:r>
              <a:rPr lang="ru-RU" sz="2000" b="1" dirty="0">
                <a:solidFill>
                  <a:srgbClr val="000000"/>
                </a:solidFill>
                <a:latin typeface="Times New Roman"/>
                <a:ea typeface="Calibri"/>
              </a:rPr>
              <a:t>перенос рабочих и выходных праздничных дней на другие дни без нормативных правовых актов Правительства РФ </a:t>
            </a:r>
            <a:r>
              <a:rPr lang="ru-RU" sz="2000" b="1" i="1" dirty="0">
                <a:solidFill>
                  <a:srgbClr val="000000"/>
                </a:solidFill>
                <a:latin typeface="Times New Roman"/>
                <a:ea typeface="Calibri"/>
              </a:rPr>
              <a:t>(ст. 112 ТК РФ).</a:t>
            </a:r>
          </a:p>
          <a:p>
            <a:endParaRPr lang="ru-RU" dirty="0"/>
          </a:p>
        </p:txBody>
      </p:sp>
    </p:spTree>
    <p:extLst>
      <p:ext uri="{BB962C8B-B14F-4D97-AF65-F5344CB8AC3E}">
        <p14:creationId xmlns:p14="http://schemas.microsoft.com/office/powerpoint/2010/main" val="1247937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09182"/>
            <a:ext cx="10972800" cy="368491"/>
          </a:xfrm>
        </p:spPr>
        <p:txBody>
          <a:bodyPr/>
          <a:lstStyle/>
          <a:p>
            <a:pPr indent="450215">
              <a:spcAft>
                <a:spcPts val="0"/>
              </a:spcAft>
            </a:pPr>
            <a:r>
              <a:rPr lang="ru-RU" b="1" u="sng" dirty="0" smtClean="0">
                <a:latin typeface="Times New Roman"/>
                <a:ea typeface="Calibri"/>
              </a:rPr>
              <a:t/>
            </a:r>
            <a:br>
              <a:rPr lang="ru-RU" b="1" u="sng" dirty="0" smtClean="0">
                <a:latin typeface="Times New Roman"/>
                <a:ea typeface="Calibri"/>
              </a:rPr>
            </a:br>
            <a:r>
              <a:rPr lang="ru-RU" sz="2800" b="1" u="sng" dirty="0" smtClean="0">
                <a:solidFill>
                  <a:srgbClr val="FF0000"/>
                </a:solidFill>
                <a:latin typeface="Times New Roman"/>
                <a:ea typeface="Calibri"/>
              </a:rPr>
              <a:t>Нарушения в </a:t>
            </a:r>
            <a:r>
              <a:rPr lang="ru-RU" sz="2800" b="1" u="sng" dirty="0">
                <a:solidFill>
                  <a:srgbClr val="FF0000"/>
                </a:solidFill>
                <a:latin typeface="Times New Roman"/>
                <a:ea typeface="Calibri"/>
              </a:rPr>
              <a:t>части предоставления </a:t>
            </a:r>
            <a:r>
              <a:rPr lang="ru-RU" sz="2800" b="1" u="sng" dirty="0" smtClean="0">
                <a:solidFill>
                  <a:srgbClr val="FF0000"/>
                </a:solidFill>
                <a:latin typeface="Times New Roman"/>
                <a:ea typeface="Calibri"/>
              </a:rPr>
              <a:t>времени отдыха</a:t>
            </a:r>
            <a:r>
              <a:rPr lang="ru-RU" sz="2800" dirty="0">
                <a:latin typeface="Times New Roman"/>
                <a:ea typeface="Calibri"/>
              </a:rPr>
              <a:t/>
            </a:r>
            <a:br>
              <a:rPr lang="ru-RU" sz="2800" dirty="0">
                <a:latin typeface="Times New Roman"/>
                <a:ea typeface="Calibri"/>
              </a:rPr>
            </a:br>
            <a:endParaRPr lang="ru-RU" sz="2800" dirty="0"/>
          </a:p>
        </p:txBody>
      </p:sp>
      <p:sp>
        <p:nvSpPr>
          <p:cNvPr id="3" name="Объект 2"/>
          <p:cNvSpPr>
            <a:spLocks noGrp="1"/>
          </p:cNvSpPr>
          <p:nvPr>
            <p:ph idx="1"/>
          </p:nvPr>
        </p:nvSpPr>
        <p:spPr>
          <a:xfrm>
            <a:off x="240826" y="655093"/>
            <a:ext cx="11387067" cy="5732059"/>
          </a:xfrm>
        </p:spPr>
        <p:txBody>
          <a:bodyPr/>
          <a:lstStyle/>
          <a:p>
            <a:pPr lvl="0" indent="450215" algn="just">
              <a:spcAft>
                <a:spcPts val="0"/>
              </a:spcAft>
              <a:tabLst>
                <a:tab pos="630555" algn="l"/>
              </a:tabLst>
            </a:pPr>
            <a:r>
              <a:rPr lang="ru-RU" sz="1800" b="1" dirty="0">
                <a:solidFill>
                  <a:srgbClr val="000000"/>
                </a:solidFill>
                <a:latin typeface="Times New Roman"/>
                <a:ea typeface="Calibri"/>
              </a:rPr>
              <a:t> </a:t>
            </a:r>
            <a:r>
              <a:rPr lang="ru-RU" sz="2000" b="1" dirty="0">
                <a:solidFill>
                  <a:srgbClr val="000000"/>
                </a:solidFill>
                <a:latin typeface="Times New Roman"/>
                <a:ea typeface="Calibri"/>
              </a:rPr>
              <a:t>отсутствие в Правилах внутреннего трудового распорядка перерывов для отдыха </a:t>
            </a:r>
            <a:r>
              <a:rPr lang="ru-RU" sz="2000" b="1" dirty="0" smtClean="0">
                <a:solidFill>
                  <a:srgbClr val="000000"/>
                </a:solidFill>
                <a:latin typeface="Times New Roman"/>
                <a:ea typeface="Calibri"/>
              </a:rPr>
              <a:t/>
            </a:r>
            <a:br>
              <a:rPr lang="ru-RU" sz="2000" b="1" dirty="0" smtClean="0">
                <a:solidFill>
                  <a:srgbClr val="000000"/>
                </a:solidFill>
                <a:latin typeface="Times New Roman"/>
                <a:ea typeface="Calibri"/>
              </a:rPr>
            </a:br>
            <a:r>
              <a:rPr lang="ru-RU" sz="2000" b="1" dirty="0" smtClean="0">
                <a:solidFill>
                  <a:srgbClr val="000000"/>
                </a:solidFill>
                <a:latin typeface="Times New Roman"/>
                <a:ea typeface="Calibri"/>
              </a:rPr>
              <a:t>и </a:t>
            </a:r>
            <a:r>
              <a:rPr lang="ru-RU" sz="2000" b="1" dirty="0">
                <a:solidFill>
                  <a:srgbClr val="000000"/>
                </a:solidFill>
                <a:latin typeface="Times New Roman"/>
                <a:ea typeface="Calibri"/>
              </a:rPr>
              <a:t>питания </a:t>
            </a:r>
            <a:r>
              <a:rPr lang="ru-RU" sz="2000" b="1" i="1" dirty="0">
                <a:solidFill>
                  <a:srgbClr val="000000"/>
                </a:solidFill>
                <a:latin typeface="Times New Roman"/>
                <a:ea typeface="Calibri"/>
              </a:rPr>
              <a:t>(ст. 108 ТК РФ);</a:t>
            </a:r>
          </a:p>
          <a:p>
            <a:pPr lvl="0" indent="450215" algn="just">
              <a:spcAft>
                <a:spcPts val="0"/>
              </a:spcAft>
              <a:tabLst>
                <a:tab pos="630555" algn="l"/>
              </a:tabLst>
            </a:pPr>
            <a:r>
              <a:rPr lang="ru-RU" sz="2000" b="1" dirty="0">
                <a:solidFill>
                  <a:srgbClr val="000000"/>
                </a:solidFill>
                <a:latin typeface="Times New Roman"/>
                <a:ea typeface="Calibri"/>
              </a:rPr>
              <a:t>несоблюдение рабочего времени и времени отдыха: систематическое привлечение </a:t>
            </a:r>
            <a:r>
              <a:rPr lang="ru-RU" sz="2000" b="1" dirty="0" smtClean="0">
                <a:solidFill>
                  <a:srgbClr val="000000"/>
                </a:solidFill>
                <a:latin typeface="Times New Roman"/>
                <a:ea typeface="Calibri"/>
              </a:rPr>
              <a:t/>
            </a:r>
            <a:br>
              <a:rPr lang="ru-RU" sz="2000" b="1" dirty="0" smtClean="0">
                <a:solidFill>
                  <a:srgbClr val="000000"/>
                </a:solidFill>
                <a:latin typeface="Times New Roman"/>
                <a:ea typeface="Calibri"/>
              </a:rPr>
            </a:br>
            <a:r>
              <a:rPr lang="ru-RU" sz="2000" b="1" dirty="0" smtClean="0">
                <a:solidFill>
                  <a:srgbClr val="000000"/>
                </a:solidFill>
                <a:latin typeface="Times New Roman"/>
                <a:ea typeface="Calibri"/>
              </a:rPr>
              <a:t>к </a:t>
            </a:r>
            <a:r>
              <a:rPr lang="ru-RU" sz="2000" b="1" dirty="0">
                <a:solidFill>
                  <a:srgbClr val="000000"/>
                </a:solidFill>
                <a:latin typeface="Times New Roman"/>
                <a:ea typeface="Calibri"/>
              </a:rPr>
              <a:t>работе в выходные и (или) праздничные дни, в том числе без согласия работников </a:t>
            </a:r>
            <a:r>
              <a:rPr lang="ru-RU" sz="2000" b="1" dirty="0" smtClean="0">
                <a:solidFill>
                  <a:srgbClr val="000000"/>
                </a:solidFill>
                <a:latin typeface="Times New Roman"/>
                <a:ea typeface="Calibri"/>
              </a:rPr>
              <a:t/>
            </a:r>
            <a:br>
              <a:rPr lang="ru-RU" sz="2000" b="1" dirty="0" smtClean="0">
                <a:solidFill>
                  <a:srgbClr val="000000"/>
                </a:solidFill>
                <a:latin typeface="Times New Roman"/>
                <a:ea typeface="Calibri"/>
              </a:rPr>
            </a:br>
            <a:r>
              <a:rPr lang="ru-RU" sz="2000" b="1" dirty="0" smtClean="0">
                <a:solidFill>
                  <a:srgbClr val="000000"/>
                </a:solidFill>
                <a:latin typeface="Times New Roman"/>
                <a:ea typeface="Calibri"/>
              </a:rPr>
              <a:t>(</a:t>
            </a:r>
            <a:r>
              <a:rPr lang="ru-RU" sz="2000" b="1" i="1" dirty="0">
                <a:solidFill>
                  <a:srgbClr val="000000"/>
                </a:solidFill>
                <a:latin typeface="Times New Roman"/>
                <a:ea typeface="Calibri"/>
              </a:rPr>
              <a:t>ст. 113 ТК РФ); </a:t>
            </a:r>
          </a:p>
          <a:p>
            <a:pPr lvl="0" indent="450215" algn="just">
              <a:spcAft>
                <a:spcPts val="0"/>
              </a:spcAft>
              <a:tabLst>
                <a:tab pos="630555" algn="l"/>
              </a:tabLst>
            </a:pPr>
            <a:r>
              <a:rPr lang="ru-RU" sz="2000" b="1" dirty="0">
                <a:solidFill>
                  <a:srgbClr val="000000"/>
                </a:solidFill>
                <a:latin typeface="Times New Roman"/>
                <a:ea typeface="Calibri"/>
              </a:rPr>
              <a:t>нарушение при разделении ежегодного оплачиваемого отпуска на части </a:t>
            </a:r>
            <a:r>
              <a:rPr lang="ru-RU" sz="2000" b="1" i="1" dirty="0">
                <a:solidFill>
                  <a:srgbClr val="000000"/>
                </a:solidFill>
                <a:latin typeface="Times New Roman"/>
                <a:ea typeface="Calibri"/>
              </a:rPr>
              <a:t>(ст. 125 ТК РФ); </a:t>
            </a:r>
          </a:p>
          <a:p>
            <a:pPr lvl="0" indent="450215" algn="just">
              <a:spcAft>
                <a:spcPts val="0"/>
              </a:spcAft>
              <a:tabLst>
                <a:tab pos="630555" algn="l"/>
              </a:tabLst>
            </a:pPr>
            <a:r>
              <a:rPr lang="ru-RU" sz="2000" b="1" dirty="0">
                <a:solidFill>
                  <a:srgbClr val="000000"/>
                </a:solidFill>
                <a:latin typeface="Times New Roman"/>
                <a:ea typeface="Calibri"/>
              </a:rPr>
              <a:t> ошибки в исчислении продолжительности ежегодных основных и (или) дополнительных отпусков </a:t>
            </a:r>
            <a:r>
              <a:rPr lang="ru-RU" sz="2000" b="1" i="1" dirty="0">
                <a:solidFill>
                  <a:srgbClr val="000000"/>
                </a:solidFill>
                <a:latin typeface="Times New Roman"/>
                <a:ea typeface="Calibri"/>
              </a:rPr>
              <a:t>(ст. 121 ТК РФ); </a:t>
            </a:r>
          </a:p>
          <a:p>
            <a:pPr lvl="0" indent="450215" algn="just">
              <a:lnSpc>
                <a:spcPct val="150000"/>
              </a:lnSpc>
              <a:spcAft>
                <a:spcPts val="0"/>
              </a:spcAft>
              <a:tabLst>
                <a:tab pos="630555" algn="l"/>
              </a:tabLst>
            </a:pPr>
            <a:r>
              <a:rPr lang="ru-RU" sz="2000" b="1" dirty="0">
                <a:solidFill>
                  <a:srgbClr val="000000"/>
                </a:solidFill>
                <a:latin typeface="Times New Roman"/>
                <a:ea typeface="Calibri"/>
              </a:rPr>
              <a:t>несоблюдение графика отпусков, нарушение сроков уведомления о предстоящем отпуске </a:t>
            </a:r>
            <a:r>
              <a:rPr lang="ru-RU" sz="2000" b="1" i="1" dirty="0">
                <a:solidFill>
                  <a:srgbClr val="000000"/>
                </a:solidFill>
                <a:latin typeface="Times New Roman"/>
                <a:ea typeface="Calibri"/>
              </a:rPr>
              <a:t>(ст. 122 ТК РФ); </a:t>
            </a:r>
          </a:p>
          <a:p>
            <a:pPr lvl="0" indent="450215" algn="just">
              <a:spcAft>
                <a:spcPts val="0"/>
              </a:spcAft>
              <a:tabLst>
                <a:tab pos="630555" algn="l"/>
              </a:tabLst>
            </a:pPr>
            <a:r>
              <a:rPr lang="ru-RU" sz="2000" b="1" dirty="0">
                <a:solidFill>
                  <a:srgbClr val="000000"/>
                </a:solidFill>
                <a:latin typeface="Times New Roman"/>
                <a:ea typeface="Calibri"/>
              </a:rPr>
              <a:t> отсутствие в трудовом договоре или фактическое </a:t>
            </a:r>
            <a:r>
              <a:rPr lang="ru-RU" sz="2000" b="1" dirty="0" err="1">
                <a:solidFill>
                  <a:srgbClr val="000000"/>
                </a:solidFill>
                <a:latin typeface="Times New Roman"/>
                <a:ea typeface="Calibri"/>
              </a:rPr>
              <a:t>непредоставление</a:t>
            </a:r>
            <a:r>
              <a:rPr lang="ru-RU" sz="2000" b="1" dirty="0">
                <a:solidFill>
                  <a:srgbClr val="000000"/>
                </a:solidFill>
                <a:latin typeface="Times New Roman"/>
                <a:ea typeface="Calibri"/>
              </a:rPr>
              <a:t> удлиненного основного оплачиваемого отпуска инвалидам </a:t>
            </a:r>
            <a:r>
              <a:rPr lang="ru-RU" sz="2000" b="1" i="1" dirty="0">
                <a:solidFill>
                  <a:srgbClr val="000000"/>
                </a:solidFill>
                <a:latin typeface="Times New Roman"/>
                <a:ea typeface="Calibri"/>
              </a:rPr>
              <a:t>(Федеральный закон РФ от 24.11.1995 № 181-ФЗ «О социальной защите инвалидов в РФ»); </a:t>
            </a:r>
          </a:p>
          <a:p>
            <a:pPr lvl="0" indent="450215" algn="just">
              <a:spcAft>
                <a:spcPts val="0"/>
              </a:spcAft>
              <a:tabLst>
                <a:tab pos="630555" algn="l"/>
              </a:tabLst>
            </a:pPr>
            <a:r>
              <a:rPr lang="ru-RU" sz="2000" b="1" dirty="0">
                <a:solidFill>
                  <a:srgbClr val="000000"/>
                </a:solidFill>
                <a:latin typeface="Times New Roman"/>
                <a:ea typeface="Calibri"/>
              </a:rPr>
              <a:t>отсутствие должного учета предоставления ежегодных оплачиваемых отпусков (</a:t>
            </a:r>
            <a:r>
              <a:rPr lang="ru-RU" sz="2000" b="1" i="1" dirty="0">
                <a:solidFill>
                  <a:srgbClr val="000000"/>
                </a:solidFill>
                <a:latin typeface="Times New Roman"/>
                <a:ea typeface="Calibri"/>
              </a:rPr>
              <a:t>ст. 122 ТК РФ</a:t>
            </a:r>
            <a:r>
              <a:rPr lang="ru-RU" sz="2000" b="1" i="1" dirty="0" smtClean="0">
                <a:solidFill>
                  <a:srgbClr val="000000"/>
                </a:solidFill>
                <a:latin typeface="Times New Roman"/>
                <a:ea typeface="Calibri"/>
              </a:rPr>
              <a:t>).</a:t>
            </a:r>
            <a:endParaRPr lang="ru-RU" sz="2000" b="1" dirty="0">
              <a:solidFill>
                <a:srgbClr val="000000"/>
              </a:solidFill>
              <a:latin typeface="Times New Roman"/>
              <a:ea typeface="Calibri"/>
            </a:endParaRPr>
          </a:p>
          <a:p>
            <a:endParaRPr lang="ru-RU" dirty="0"/>
          </a:p>
        </p:txBody>
      </p:sp>
      <p:sp>
        <p:nvSpPr>
          <p:cNvPr id="4" name="Прямоугольник 3"/>
          <p:cNvSpPr/>
          <p:nvPr/>
        </p:nvSpPr>
        <p:spPr>
          <a:xfrm>
            <a:off x="291151" y="1045373"/>
            <a:ext cx="10422341" cy="400110"/>
          </a:xfrm>
          <a:prstGeom prst="rect">
            <a:avLst/>
          </a:prstGeom>
        </p:spPr>
        <p:txBody>
          <a:bodyPr wrap="square">
            <a:spAutoFit/>
          </a:bodyPr>
          <a:lstStyle/>
          <a:p>
            <a:pPr marL="342900" lvl="0" algn="just" eaLnBrk="0" hangingPunct="0">
              <a:spcBef>
                <a:spcPct val="20000"/>
              </a:spcBef>
              <a:spcAft>
                <a:spcPts val="0"/>
              </a:spcAft>
              <a:tabLst>
                <a:tab pos="630555" algn="l"/>
              </a:tabLst>
            </a:pPr>
            <a:r>
              <a:rPr lang="ru-RU" kern="0" dirty="0">
                <a:solidFill>
                  <a:srgbClr val="000000"/>
                </a:solidFill>
                <a:latin typeface="Times New Roman"/>
                <a:ea typeface="Calibri"/>
                <a:cs typeface="+mn-cs"/>
              </a:rPr>
              <a:t> </a:t>
            </a:r>
            <a:endParaRPr lang="ru-RU" sz="2000" i="1" kern="0" dirty="0">
              <a:solidFill>
                <a:srgbClr val="000000"/>
              </a:solidFill>
              <a:latin typeface="Times New Roman"/>
              <a:ea typeface="Calibri"/>
              <a:cs typeface="+mn-cs"/>
            </a:endParaRPr>
          </a:p>
        </p:txBody>
      </p:sp>
    </p:spTree>
    <p:extLst>
      <p:ext uri="{BB962C8B-B14F-4D97-AF65-F5344CB8AC3E}">
        <p14:creationId xmlns:p14="http://schemas.microsoft.com/office/powerpoint/2010/main" val="2883839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399129"/>
          </a:xfrm>
        </p:spPr>
        <p:txBody>
          <a:bodyPr/>
          <a:lstStyle/>
          <a:p>
            <a:pPr indent="450215">
              <a:lnSpc>
                <a:spcPct val="150000"/>
              </a:lnSpc>
              <a:spcAft>
                <a:spcPts val="0"/>
              </a:spcAft>
            </a:pPr>
            <a:r>
              <a:rPr lang="ru-RU" sz="2400" b="1" u="sng" dirty="0" smtClean="0">
                <a:solidFill>
                  <a:srgbClr val="FF0000"/>
                </a:solidFill>
                <a:latin typeface="Times New Roman"/>
                <a:ea typeface="Calibri"/>
              </a:rPr>
              <a:t>Нарушения в </a:t>
            </a:r>
            <a:r>
              <a:rPr lang="ru-RU" sz="2400" b="1" u="sng" dirty="0">
                <a:solidFill>
                  <a:srgbClr val="FF0000"/>
                </a:solidFill>
                <a:latin typeface="Times New Roman"/>
                <a:ea typeface="Calibri"/>
              </a:rPr>
              <a:t>части оплаты труда</a:t>
            </a:r>
            <a:r>
              <a:rPr lang="ru-RU" sz="2400" dirty="0">
                <a:latin typeface="Times New Roman"/>
                <a:ea typeface="Calibri"/>
              </a:rPr>
              <a:t/>
            </a:r>
            <a:br>
              <a:rPr lang="ru-RU" sz="2400" dirty="0">
                <a:latin typeface="Times New Roman"/>
                <a:ea typeface="Calibri"/>
              </a:rPr>
            </a:br>
            <a:endParaRPr lang="ru-RU" sz="2400" dirty="0"/>
          </a:p>
        </p:txBody>
      </p:sp>
      <p:sp>
        <p:nvSpPr>
          <p:cNvPr id="3" name="Объект 2"/>
          <p:cNvSpPr>
            <a:spLocks noGrp="1"/>
          </p:cNvSpPr>
          <p:nvPr>
            <p:ph idx="1"/>
          </p:nvPr>
        </p:nvSpPr>
        <p:spPr>
          <a:xfrm>
            <a:off x="409073" y="421106"/>
            <a:ext cx="11405938" cy="6184410"/>
          </a:xfrm>
        </p:spPr>
        <p:txBody>
          <a:bodyPr/>
          <a:lstStyle/>
          <a:p>
            <a:pPr indent="450215" algn="just">
              <a:spcAft>
                <a:spcPts val="0"/>
              </a:spcAft>
              <a:tabLst>
                <a:tab pos="630555" algn="l"/>
              </a:tabLst>
            </a:pPr>
            <a:r>
              <a:rPr lang="ru-RU" sz="2100" b="1" dirty="0" smtClean="0">
                <a:latin typeface="Times New Roman"/>
                <a:ea typeface="Calibri"/>
              </a:rPr>
              <a:t>несоблюдение </a:t>
            </a:r>
            <a:r>
              <a:rPr lang="ru-RU" sz="2100" b="1" dirty="0">
                <a:latin typeface="Times New Roman"/>
                <a:ea typeface="Calibri"/>
              </a:rPr>
              <a:t>установленных </a:t>
            </a:r>
            <a:r>
              <a:rPr lang="ru-RU" sz="2100" b="1" dirty="0" smtClean="0">
                <a:latin typeface="Times New Roman"/>
                <a:ea typeface="Calibri"/>
              </a:rPr>
              <a:t>ТК РФ </a:t>
            </a:r>
            <a:r>
              <a:rPr lang="ru-RU" sz="2100" b="1" dirty="0">
                <a:latin typeface="Times New Roman"/>
                <a:ea typeface="Calibri"/>
              </a:rPr>
              <a:t>сроков </a:t>
            </a:r>
            <a:r>
              <a:rPr lang="ru-RU" sz="2100" b="1" dirty="0" smtClean="0">
                <a:latin typeface="Times New Roman"/>
                <a:ea typeface="Calibri"/>
              </a:rPr>
              <a:t>расчета с работниками </a:t>
            </a:r>
            <a:r>
              <a:rPr lang="ru-RU" sz="2100" b="1" i="1" dirty="0" smtClean="0">
                <a:latin typeface="Times New Roman"/>
                <a:ea typeface="Calibri"/>
              </a:rPr>
              <a:t>(</a:t>
            </a:r>
            <a:r>
              <a:rPr lang="ru-RU" sz="2100" b="1" i="1" dirty="0" err="1">
                <a:latin typeface="Times New Roman"/>
                <a:ea typeface="Calibri"/>
              </a:rPr>
              <a:t>ст.ст</a:t>
            </a:r>
            <a:r>
              <a:rPr lang="ru-RU" sz="2100" b="1" i="1" dirty="0">
                <a:latin typeface="Times New Roman"/>
                <a:ea typeface="Calibri"/>
              </a:rPr>
              <a:t>. 136, 140 ТК РФ);</a:t>
            </a:r>
          </a:p>
          <a:p>
            <a:pPr indent="450215" algn="just">
              <a:spcAft>
                <a:spcPts val="0"/>
              </a:spcAft>
              <a:tabLst>
                <a:tab pos="630555" algn="l"/>
              </a:tabLst>
            </a:pPr>
            <a:r>
              <a:rPr lang="ru-RU" sz="2100" b="1" dirty="0" smtClean="0">
                <a:latin typeface="Times New Roman"/>
                <a:ea typeface="Calibri"/>
              </a:rPr>
              <a:t>неправильный </a:t>
            </a:r>
            <a:r>
              <a:rPr lang="ru-RU" sz="2100" b="1" dirty="0">
                <a:latin typeface="Times New Roman"/>
                <a:ea typeface="Calibri"/>
              </a:rPr>
              <a:t>расчет компенсации за неиспользованный отпуск при увольнении </a:t>
            </a:r>
            <a:endParaRPr lang="ru-RU" sz="2100" b="1" dirty="0" smtClean="0">
              <a:latin typeface="Times New Roman"/>
              <a:ea typeface="Calibri"/>
            </a:endParaRPr>
          </a:p>
          <a:p>
            <a:pPr indent="450215" algn="just">
              <a:spcAft>
                <a:spcPts val="0"/>
              </a:spcAft>
              <a:tabLst>
                <a:tab pos="630555" algn="l"/>
              </a:tabLst>
            </a:pPr>
            <a:r>
              <a:rPr lang="ru-RU" sz="2100" b="1" dirty="0" smtClean="0">
                <a:latin typeface="Times New Roman"/>
                <a:ea typeface="Calibri"/>
              </a:rPr>
              <a:t>неправильный </a:t>
            </a:r>
            <a:r>
              <a:rPr lang="ru-RU" sz="2100" b="1" dirty="0">
                <a:latin typeface="Times New Roman"/>
                <a:ea typeface="Calibri"/>
              </a:rPr>
              <a:t>расчет среднедневного заработка для оплаты отпусков и дней командировок </a:t>
            </a:r>
            <a:r>
              <a:rPr lang="ru-RU" sz="2100" b="1" i="1" dirty="0">
                <a:latin typeface="Times New Roman"/>
                <a:ea typeface="Calibri"/>
              </a:rPr>
              <a:t>(ст. 139 ТК РФ, Постановление Правительства РФ от 24.12.2007 № 922 «Об особенностях порядка исчисления средней заработной платы</a:t>
            </a:r>
            <a:r>
              <a:rPr lang="ru-RU" sz="2100" b="1" i="1" dirty="0" smtClean="0">
                <a:latin typeface="Times New Roman"/>
                <a:ea typeface="Calibri"/>
              </a:rPr>
              <a:t>»)</a:t>
            </a:r>
            <a:endParaRPr lang="ru-RU" sz="2100" b="1" dirty="0">
              <a:latin typeface="Times New Roman"/>
              <a:ea typeface="Calibri"/>
            </a:endParaRPr>
          </a:p>
          <a:p>
            <a:pPr indent="450215" algn="just">
              <a:spcAft>
                <a:spcPts val="0"/>
              </a:spcAft>
              <a:tabLst>
                <a:tab pos="630555" algn="l"/>
              </a:tabLst>
            </a:pPr>
            <a:r>
              <a:rPr lang="ru-RU" sz="2100" b="1" dirty="0" smtClean="0">
                <a:latin typeface="Times New Roman"/>
                <a:ea typeface="Calibri"/>
              </a:rPr>
              <a:t>несвоевременное </a:t>
            </a:r>
            <a:r>
              <a:rPr lang="ru-RU" sz="2100" b="1" dirty="0">
                <a:latin typeface="Times New Roman"/>
                <a:ea typeface="Calibri"/>
              </a:rPr>
              <a:t>установление повышенного размера оплаты труда работникам, занятым на работах с вредными условиями </a:t>
            </a:r>
            <a:r>
              <a:rPr lang="ru-RU" sz="2100" b="1" dirty="0" smtClean="0">
                <a:latin typeface="Times New Roman"/>
                <a:ea typeface="Calibri"/>
              </a:rPr>
              <a:t>труда</a:t>
            </a:r>
            <a:r>
              <a:rPr lang="ru-RU" sz="2100" b="1" dirty="0">
                <a:latin typeface="Times New Roman"/>
                <a:ea typeface="Calibri"/>
              </a:rPr>
              <a:t> </a:t>
            </a:r>
            <a:r>
              <a:rPr lang="ru-RU" sz="2100" b="1" dirty="0" smtClean="0">
                <a:latin typeface="Times New Roman"/>
                <a:ea typeface="Calibri"/>
              </a:rPr>
              <a:t>(</a:t>
            </a:r>
            <a:r>
              <a:rPr lang="ru-RU" sz="2100" b="1" i="1" dirty="0" err="1" smtClean="0">
                <a:latin typeface="Times New Roman"/>
                <a:ea typeface="Calibri"/>
              </a:rPr>
              <a:t>ст.ст</a:t>
            </a:r>
            <a:r>
              <a:rPr lang="ru-RU" sz="2100" b="1" i="1" dirty="0" smtClean="0">
                <a:latin typeface="Times New Roman"/>
                <a:ea typeface="Calibri"/>
              </a:rPr>
              <a:t>. 146, 147 </a:t>
            </a:r>
            <a:r>
              <a:rPr lang="ru-RU" sz="2100" b="1" i="1" dirty="0">
                <a:latin typeface="Times New Roman"/>
                <a:ea typeface="Calibri"/>
              </a:rPr>
              <a:t>ТК РФ</a:t>
            </a:r>
            <a:r>
              <a:rPr lang="ru-RU" sz="2100" b="1" dirty="0">
                <a:latin typeface="Times New Roman"/>
                <a:ea typeface="Calibri"/>
              </a:rPr>
              <a:t>); </a:t>
            </a:r>
          </a:p>
          <a:p>
            <a:pPr indent="450215" algn="just">
              <a:spcAft>
                <a:spcPts val="0"/>
              </a:spcAft>
              <a:tabLst>
                <a:tab pos="630555" algn="l"/>
              </a:tabLst>
            </a:pPr>
            <a:r>
              <a:rPr lang="ru-RU" sz="2100" b="1" dirty="0">
                <a:latin typeface="Times New Roman"/>
                <a:ea typeface="Calibri"/>
              </a:rPr>
              <a:t> нарушения при оплате работы в выходные и нерабочие праздничные дни, сверхурочной работы, начислений при </a:t>
            </a:r>
            <a:r>
              <a:rPr lang="ru-RU" sz="2100" b="1" dirty="0" smtClean="0">
                <a:latin typeface="Times New Roman"/>
                <a:ea typeface="Calibri"/>
              </a:rPr>
              <a:t>направлении </a:t>
            </a:r>
            <a:r>
              <a:rPr lang="ru-RU" sz="2100" b="1" dirty="0">
                <a:latin typeface="Times New Roman"/>
                <a:ea typeface="Calibri"/>
              </a:rPr>
              <a:t>работников в служебные </a:t>
            </a:r>
            <a:r>
              <a:rPr lang="ru-RU" sz="2100" b="1" dirty="0" smtClean="0">
                <a:latin typeface="Times New Roman"/>
                <a:ea typeface="Calibri"/>
              </a:rPr>
              <a:t>командировки (</a:t>
            </a:r>
            <a:r>
              <a:rPr lang="ru-RU" sz="2100" b="1" i="1" dirty="0" err="1" smtClean="0">
                <a:latin typeface="Times New Roman"/>
                <a:ea typeface="Calibri"/>
              </a:rPr>
              <a:t>ст.ст</a:t>
            </a:r>
            <a:r>
              <a:rPr lang="ru-RU" sz="2100" b="1" i="1" dirty="0" smtClean="0">
                <a:latin typeface="Times New Roman"/>
                <a:ea typeface="Calibri"/>
              </a:rPr>
              <a:t>. 152, 153, 167 ТК РФ</a:t>
            </a:r>
            <a:r>
              <a:rPr lang="ru-RU" sz="2100" b="1" dirty="0" smtClean="0">
                <a:latin typeface="Times New Roman"/>
                <a:ea typeface="Calibri"/>
              </a:rPr>
              <a:t>);    </a:t>
            </a:r>
          </a:p>
          <a:p>
            <a:pPr indent="450215" algn="just">
              <a:spcAft>
                <a:spcPts val="0"/>
              </a:spcAft>
              <a:tabLst>
                <a:tab pos="630555" algn="l"/>
              </a:tabLst>
            </a:pPr>
            <a:r>
              <a:rPr lang="ru-RU" sz="2100" b="1" dirty="0" smtClean="0">
                <a:latin typeface="Times New Roman"/>
                <a:ea typeface="Calibri"/>
              </a:rPr>
              <a:t>несоответствие </a:t>
            </a:r>
            <a:r>
              <a:rPr lang="ru-RU" sz="2100" b="1" dirty="0">
                <a:latin typeface="Times New Roman"/>
                <a:ea typeface="Calibri"/>
              </a:rPr>
              <a:t>размеров единовременных премий, установленных локальными нормативными актами; </a:t>
            </a:r>
            <a:endParaRPr lang="ru-RU" sz="2100" b="1" dirty="0" smtClean="0">
              <a:latin typeface="Times New Roman"/>
              <a:ea typeface="Calibri"/>
            </a:endParaRPr>
          </a:p>
          <a:p>
            <a:pPr indent="450215" algn="just">
              <a:spcAft>
                <a:spcPts val="0"/>
              </a:spcAft>
              <a:tabLst>
                <a:tab pos="630555" algn="l"/>
              </a:tabLst>
            </a:pPr>
            <a:r>
              <a:rPr lang="ru-RU" sz="2100" b="1" dirty="0" smtClean="0">
                <a:latin typeface="Times New Roman"/>
                <a:ea typeface="Calibri"/>
              </a:rPr>
              <a:t>невыплата </a:t>
            </a:r>
            <a:r>
              <a:rPr lang="ru-RU" sz="2100" b="1" dirty="0">
                <a:latin typeface="Times New Roman"/>
                <a:ea typeface="Calibri"/>
              </a:rPr>
              <a:t>ежемесячных надбавок к должностному окладу и доплат, предусмотренных действующим </a:t>
            </a:r>
            <a:r>
              <a:rPr lang="ru-RU" sz="2100" b="1" dirty="0" smtClean="0">
                <a:latin typeface="Times New Roman"/>
                <a:ea typeface="Calibri"/>
              </a:rPr>
              <a:t>законодательством.</a:t>
            </a:r>
            <a:endParaRPr lang="ru-RU" sz="2100" b="1" dirty="0">
              <a:latin typeface="Times New Roman"/>
              <a:ea typeface="Calibri"/>
            </a:endParaRPr>
          </a:p>
          <a:p>
            <a:endParaRPr lang="ru-RU" dirty="0"/>
          </a:p>
        </p:txBody>
      </p:sp>
    </p:spTree>
    <p:extLst>
      <p:ext uri="{BB962C8B-B14F-4D97-AF65-F5344CB8AC3E}">
        <p14:creationId xmlns:p14="http://schemas.microsoft.com/office/powerpoint/2010/main" val="544126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21025"/>
          </a:xfrm>
        </p:spPr>
        <p:txBody>
          <a:bodyPr/>
          <a:lstStyle/>
          <a:p>
            <a:pPr indent="450215">
              <a:spcAft>
                <a:spcPts val="0"/>
              </a:spcAft>
            </a:pPr>
            <a:r>
              <a:rPr lang="ru-RU" sz="3200" b="1" u="sng" dirty="0" smtClean="0">
                <a:solidFill>
                  <a:srgbClr val="FF0000"/>
                </a:solidFill>
                <a:latin typeface="Times New Roman"/>
                <a:ea typeface="Calibri"/>
              </a:rPr>
              <a:t>Нарушения в </a:t>
            </a:r>
            <a:r>
              <a:rPr lang="ru-RU" sz="3200" b="1" u="sng" dirty="0">
                <a:solidFill>
                  <a:srgbClr val="FF0000"/>
                </a:solidFill>
                <a:latin typeface="Times New Roman"/>
                <a:ea typeface="Calibri"/>
              </a:rPr>
              <a:t>части предоставления гарантий отдельным категориям работников</a:t>
            </a:r>
            <a:r>
              <a:rPr lang="ru-RU" sz="2400" dirty="0">
                <a:solidFill>
                  <a:srgbClr val="FF0000"/>
                </a:solidFill>
                <a:latin typeface="Times New Roman"/>
                <a:ea typeface="Calibri"/>
              </a:rPr>
              <a:t/>
            </a:r>
            <a:br>
              <a:rPr lang="ru-RU" sz="2400" dirty="0">
                <a:solidFill>
                  <a:srgbClr val="FF0000"/>
                </a:solidFill>
                <a:latin typeface="Times New Roman"/>
                <a:ea typeface="Calibri"/>
              </a:rPr>
            </a:br>
            <a:endParaRPr lang="ru-RU" sz="2400" dirty="0">
              <a:solidFill>
                <a:srgbClr val="FF0000"/>
              </a:solidFill>
            </a:endParaRPr>
          </a:p>
        </p:txBody>
      </p:sp>
      <p:sp>
        <p:nvSpPr>
          <p:cNvPr id="3" name="Объект 2"/>
          <p:cNvSpPr>
            <a:spLocks noGrp="1"/>
          </p:cNvSpPr>
          <p:nvPr>
            <p:ph idx="1"/>
          </p:nvPr>
        </p:nvSpPr>
        <p:spPr>
          <a:xfrm>
            <a:off x="1214651" y="1334068"/>
            <a:ext cx="10181231" cy="4711889"/>
          </a:xfrm>
        </p:spPr>
        <p:txBody>
          <a:bodyPr/>
          <a:lstStyle/>
          <a:p>
            <a:pPr lvl="0" indent="450215" algn="just">
              <a:spcAft>
                <a:spcPts val="0"/>
              </a:spcAft>
            </a:pPr>
            <a:r>
              <a:rPr lang="ru-RU" b="1" dirty="0">
                <a:solidFill>
                  <a:srgbClr val="000000"/>
                </a:solidFill>
                <a:latin typeface="Times New Roman"/>
                <a:ea typeface="Calibri"/>
              </a:rPr>
              <a:t> </a:t>
            </a:r>
            <a:r>
              <a:rPr lang="ru-RU" b="1" dirty="0" smtClean="0">
                <a:solidFill>
                  <a:srgbClr val="000000"/>
                </a:solidFill>
                <a:latin typeface="Times New Roman"/>
                <a:ea typeface="Calibri"/>
              </a:rPr>
              <a:t>отказ в предоставлении отпуска </a:t>
            </a:r>
            <a:r>
              <a:rPr lang="ru-RU" b="1" dirty="0">
                <a:solidFill>
                  <a:srgbClr val="000000"/>
                </a:solidFill>
                <a:latin typeface="Times New Roman"/>
                <a:ea typeface="Calibri"/>
              </a:rPr>
              <a:t>по уходу за ребенком </a:t>
            </a:r>
            <a:r>
              <a:rPr lang="ru-RU" b="1" dirty="0" smtClean="0">
                <a:solidFill>
                  <a:srgbClr val="000000"/>
                </a:solidFill>
                <a:latin typeface="Times New Roman"/>
                <a:ea typeface="Calibri"/>
              </a:rPr>
              <a:t>отцу </a:t>
            </a:r>
            <a:r>
              <a:rPr lang="ru-RU" b="1" dirty="0">
                <a:solidFill>
                  <a:srgbClr val="000000"/>
                </a:solidFill>
                <a:latin typeface="Times New Roman"/>
                <a:ea typeface="Calibri"/>
              </a:rPr>
              <a:t>ребенка, </a:t>
            </a:r>
            <a:r>
              <a:rPr lang="ru-RU" b="1" dirty="0" smtClean="0">
                <a:solidFill>
                  <a:srgbClr val="000000"/>
                </a:solidFill>
                <a:latin typeface="Times New Roman"/>
                <a:ea typeface="Calibri"/>
              </a:rPr>
              <a:t>бабушке, деду, другому родственнику </a:t>
            </a:r>
            <a:r>
              <a:rPr lang="ru-RU" b="1" dirty="0">
                <a:solidFill>
                  <a:srgbClr val="000000"/>
                </a:solidFill>
                <a:latin typeface="Times New Roman"/>
                <a:ea typeface="Calibri"/>
              </a:rPr>
              <a:t>или </a:t>
            </a:r>
            <a:r>
              <a:rPr lang="ru-RU" b="1" dirty="0" smtClean="0">
                <a:solidFill>
                  <a:srgbClr val="000000"/>
                </a:solidFill>
                <a:latin typeface="Times New Roman"/>
                <a:ea typeface="Calibri"/>
              </a:rPr>
              <a:t>опекуну, </a:t>
            </a:r>
            <a:r>
              <a:rPr lang="ru-RU" b="1" dirty="0">
                <a:solidFill>
                  <a:srgbClr val="000000"/>
                </a:solidFill>
                <a:latin typeface="Times New Roman"/>
                <a:ea typeface="Calibri"/>
              </a:rPr>
              <a:t>фактически осуществляющим уход за ребенком </a:t>
            </a:r>
            <a:r>
              <a:rPr lang="ru-RU" b="1" i="1" dirty="0" smtClean="0">
                <a:solidFill>
                  <a:srgbClr val="000000"/>
                </a:solidFill>
                <a:latin typeface="Times New Roman"/>
                <a:ea typeface="Calibri"/>
              </a:rPr>
              <a:t>(ст. 256 ТК РФ); </a:t>
            </a:r>
          </a:p>
          <a:p>
            <a:pPr lvl="0" indent="450215" algn="just">
              <a:spcAft>
                <a:spcPts val="0"/>
              </a:spcAft>
            </a:pPr>
            <a:endParaRPr lang="ru-RU" b="1" dirty="0">
              <a:solidFill>
                <a:srgbClr val="000000"/>
              </a:solidFill>
              <a:latin typeface="Times New Roman"/>
              <a:ea typeface="Calibri"/>
            </a:endParaRPr>
          </a:p>
          <a:p>
            <a:pPr lvl="0" indent="450215" algn="just">
              <a:spcAft>
                <a:spcPts val="0"/>
              </a:spcAft>
            </a:pPr>
            <a:r>
              <a:rPr lang="ru-RU" b="1" dirty="0">
                <a:solidFill>
                  <a:srgbClr val="000000"/>
                </a:solidFill>
                <a:latin typeface="Times New Roman"/>
                <a:ea typeface="Calibri"/>
              </a:rPr>
              <a:t>не установлен сокращенный рабочий день работникам, являющимися инвалидами </a:t>
            </a:r>
            <a:r>
              <a:rPr lang="en-US" b="1" dirty="0">
                <a:solidFill>
                  <a:srgbClr val="000000"/>
                </a:solidFill>
                <a:latin typeface="Times New Roman"/>
                <a:ea typeface="Calibri"/>
              </a:rPr>
              <a:t>I</a:t>
            </a:r>
            <a:r>
              <a:rPr lang="ru-RU" b="1" dirty="0">
                <a:solidFill>
                  <a:srgbClr val="000000"/>
                </a:solidFill>
                <a:latin typeface="Times New Roman"/>
                <a:ea typeface="Calibri"/>
              </a:rPr>
              <a:t> и </a:t>
            </a:r>
            <a:r>
              <a:rPr lang="en-US" b="1" dirty="0">
                <a:solidFill>
                  <a:srgbClr val="000000"/>
                </a:solidFill>
                <a:latin typeface="Times New Roman"/>
                <a:ea typeface="Calibri"/>
              </a:rPr>
              <a:t>II</a:t>
            </a:r>
            <a:r>
              <a:rPr lang="ru-RU" b="1" dirty="0">
                <a:solidFill>
                  <a:srgbClr val="000000"/>
                </a:solidFill>
                <a:latin typeface="Times New Roman"/>
                <a:ea typeface="Calibri"/>
              </a:rPr>
              <a:t> группы </a:t>
            </a:r>
            <a:r>
              <a:rPr lang="ru-RU" b="1" i="1" dirty="0">
                <a:solidFill>
                  <a:srgbClr val="000000"/>
                </a:solidFill>
                <a:latin typeface="Times New Roman"/>
                <a:ea typeface="Calibri"/>
              </a:rPr>
              <a:t>(ст. 92 ТК РФ).  </a:t>
            </a:r>
          </a:p>
        </p:txBody>
      </p:sp>
    </p:spTree>
    <p:extLst>
      <p:ext uri="{BB962C8B-B14F-4D97-AF65-F5344CB8AC3E}">
        <p14:creationId xmlns:p14="http://schemas.microsoft.com/office/powerpoint/2010/main" val="85189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08284"/>
            <a:ext cx="10972800" cy="409074"/>
          </a:xfrm>
        </p:spPr>
        <p:txBody>
          <a:bodyPr/>
          <a:lstStyle/>
          <a:p>
            <a:pPr indent="450215">
              <a:lnSpc>
                <a:spcPct val="150000"/>
              </a:lnSpc>
              <a:spcAft>
                <a:spcPts val="0"/>
              </a:spcAft>
            </a:pPr>
            <a:r>
              <a:rPr lang="ru-RU" sz="2000" b="1" u="sng" dirty="0" smtClean="0">
                <a:solidFill>
                  <a:srgbClr val="FF0000"/>
                </a:solidFill>
                <a:latin typeface="Times New Roman"/>
                <a:ea typeface="Calibri"/>
              </a:rPr>
              <a:t>Нарушения в </a:t>
            </a:r>
            <a:r>
              <a:rPr lang="ru-RU" sz="2000" b="1" u="sng" dirty="0">
                <a:solidFill>
                  <a:srgbClr val="FF0000"/>
                </a:solidFill>
                <a:latin typeface="Times New Roman"/>
                <a:ea typeface="Calibri"/>
              </a:rPr>
              <a:t>части соблюдения требований по охране труда</a:t>
            </a:r>
            <a:endParaRPr lang="ru-RU" sz="2000" dirty="0">
              <a:solidFill>
                <a:srgbClr val="FF0000"/>
              </a:solidFill>
              <a:effectLst/>
              <a:latin typeface="Times New Roman"/>
              <a:ea typeface="Calibri"/>
            </a:endParaRPr>
          </a:p>
        </p:txBody>
      </p:sp>
      <p:sp>
        <p:nvSpPr>
          <p:cNvPr id="3" name="Объект 2"/>
          <p:cNvSpPr>
            <a:spLocks noGrp="1"/>
          </p:cNvSpPr>
          <p:nvPr>
            <p:ph idx="1"/>
          </p:nvPr>
        </p:nvSpPr>
        <p:spPr>
          <a:xfrm>
            <a:off x="313899" y="873456"/>
            <a:ext cx="11547623" cy="5875361"/>
          </a:xfrm>
        </p:spPr>
        <p:txBody>
          <a:bodyPr/>
          <a:lstStyle/>
          <a:p>
            <a:pPr indent="450215" algn="just">
              <a:spcAft>
                <a:spcPts val="0"/>
              </a:spcAft>
              <a:tabLst>
                <a:tab pos="630555" algn="l"/>
              </a:tabLst>
            </a:pPr>
            <a:r>
              <a:rPr lang="ru-RU" sz="2000" b="1" dirty="0" smtClean="0">
                <a:latin typeface="Times New Roman"/>
                <a:ea typeface="Calibri"/>
              </a:rPr>
              <a:t>Отсутствие </a:t>
            </a:r>
            <a:r>
              <a:rPr lang="ru-RU" sz="2000" b="1" dirty="0">
                <a:latin typeface="Times New Roman"/>
                <a:ea typeface="Calibri"/>
              </a:rPr>
              <a:t>обучения по охране труда директора организации или его </a:t>
            </a:r>
            <a:r>
              <a:rPr lang="ru-RU" sz="2000" b="1" dirty="0" smtClean="0">
                <a:latin typeface="Times New Roman"/>
                <a:ea typeface="Calibri"/>
              </a:rPr>
              <a:t>заместителей </a:t>
            </a:r>
            <a:br>
              <a:rPr lang="ru-RU" sz="2000" b="1" dirty="0" smtClean="0">
                <a:latin typeface="Times New Roman"/>
                <a:ea typeface="Calibri"/>
              </a:rPr>
            </a:br>
            <a:r>
              <a:rPr lang="ru-RU" sz="2000" i="1" dirty="0" smtClean="0">
                <a:latin typeface="Times New Roman"/>
                <a:ea typeface="Calibri"/>
              </a:rPr>
              <a:t>(</a:t>
            </a:r>
            <a:r>
              <a:rPr lang="ru-RU" sz="2000" i="1" dirty="0" err="1">
                <a:latin typeface="Times New Roman"/>
                <a:ea typeface="Calibri"/>
              </a:rPr>
              <a:t>ст.ст</a:t>
            </a:r>
            <a:r>
              <a:rPr lang="ru-RU" sz="2000" i="1" dirty="0">
                <a:latin typeface="Times New Roman"/>
                <a:ea typeface="Calibri"/>
              </a:rPr>
              <a:t>. 212, 214, 215 ТК РФ, Постановление Министерства труда и социального развития РФ и Министерства образования РФ от 13.01.2003 № </a:t>
            </a:r>
            <a:r>
              <a:rPr lang="ru-RU" sz="2000" i="1" dirty="0" smtClean="0">
                <a:latin typeface="Times New Roman"/>
                <a:ea typeface="Calibri"/>
              </a:rPr>
              <a:t>1/29); </a:t>
            </a:r>
          </a:p>
          <a:p>
            <a:pPr indent="450215" algn="just">
              <a:spcAft>
                <a:spcPts val="0"/>
              </a:spcAft>
              <a:tabLst>
                <a:tab pos="630555" algn="l"/>
              </a:tabLst>
            </a:pPr>
            <a:r>
              <a:rPr lang="ru-RU" sz="2000" b="1" dirty="0" smtClean="0">
                <a:latin typeface="Times New Roman"/>
                <a:ea typeface="Calibri"/>
              </a:rPr>
              <a:t>Нарушение </a:t>
            </a:r>
            <a:r>
              <a:rPr lang="ru-RU" sz="2000" b="1" dirty="0">
                <a:latin typeface="Times New Roman"/>
                <a:ea typeface="Calibri"/>
              </a:rPr>
              <a:t>организации работы по охране </a:t>
            </a:r>
            <a:r>
              <a:rPr lang="ru-RU" sz="2000" b="1" dirty="0" smtClean="0">
                <a:latin typeface="Times New Roman"/>
                <a:ea typeface="Calibri"/>
              </a:rPr>
              <a:t>труда </a:t>
            </a:r>
            <a:r>
              <a:rPr lang="ru-RU" sz="2000" dirty="0">
                <a:latin typeface="Times New Roman"/>
                <a:ea typeface="Calibri"/>
              </a:rPr>
              <a:t>(</a:t>
            </a:r>
            <a:r>
              <a:rPr lang="ru-RU" sz="2000" i="1" dirty="0" err="1">
                <a:latin typeface="Times New Roman"/>
                <a:ea typeface="Calibri"/>
              </a:rPr>
              <a:t>ст.ст</a:t>
            </a:r>
            <a:r>
              <a:rPr lang="ru-RU" sz="2000" i="1" dirty="0">
                <a:latin typeface="Times New Roman"/>
                <a:ea typeface="Calibri"/>
              </a:rPr>
              <a:t>. 212, 214, 215 ТК РФ, Постановление Министерства труда и социального развития РФ и Министерства образования РФ от 13.01.2003 № </a:t>
            </a:r>
            <a:r>
              <a:rPr lang="ru-RU" sz="2000" i="1" dirty="0" smtClean="0">
                <a:latin typeface="Times New Roman"/>
                <a:ea typeface="Calibri"/>
              </a:rPr>
              <a:t>1/29);</a:t>
            </a:r>
          </a:p>
          <a:p>
            <a:pPr indent="450215" algn="just">
              <a:spcAft>
                <a:spcPts val="0"/>
              </a:spcAft>
              <a:tabLst>
                <a:tab pos="630555" algn="l"/>
              </a:tabLst>
            </a:pPr>
            <a:r>
              <a:rPr lang="ru-RU" sz="2000" b="1" dirty="0" smtClean="0">
                <a:latin typeface="Times New Roman"/>
                <a:ea typeface="Calibri"/>
              </a:rPr>
              <a:t>Отсутствие журналов </a:t>
            </a:r>
            <a:r>
              <a:rPr lang="ru-RU" sz="2000" b="1" dirty="0">
                <a:latin typeface="Times New Roman"/>
                <a:ea typeface="Calibri"/>
              </a:rPr>
              <a:t>регистрации несчастных случаев </a:t>
            </a:r>
            <a:r>
              <a:rPr lang="ru-RU" sz="2000" i="1" dirty="0" smtClean="0">
                <a:latin typeface="Times New Roman"/>
                <a:ea typeface="Calibri"/>
              </a:rPr>
              <a:t>(</a:t>
            </a:r>
            <a:r>
              <a:rPr lang="ru-RU" sz="2000" i="1" dirty="0">
                <a:latin typeface="Times New Roman"/>
                <a:ea typeface="Calibri"/>
              </a:rPr>
              <a:t>ст. 230.1 ТК РФ, Постановление Министерства труда и социального развития РФ от 24.10.2002 № 43 </a:t>
            </a:r>
            <a:r>
              <a:rPr lang="ru-RU" sz="2000" i="1" dirty="0" smtClean="0">
                <a:latin typeface="Times New Roman"/>
                <a:ea typeface="Calibri"/>
              </a:rPr>
              <a:t>);</a:t>
            </a:r>
          </a:p>
          <a:p>
            <a:pPr indent="450215" algn="just">
              <a:spcAft>
                <a:spcPts val="0"/>
              </a:spcAft>
              <a:tabLst>
                <a:tab pos="630555" algn="l"/>
              </a:tabLst>
            </a:pPr>
            <a:r>
              <a:rPr lang="ru-RU" sz="2000" b="1" dirty="0" smtClean="0">
                <a:latin typeface="Times New Roman"/>
                <a:ea typeface="Calibri"/>
              </a:rPr>
              <a:t>Отсутствие </a:t>
            </a:r>
            <a:r>
              <a:rPr lang="ru-RU" sz="2000" b="1" dirty="0">
                <a:latin typeface="Times New Roman"/>
                <a:ea typeface="Calibri"/>
              </a:rPr>
              <a:t>программы проведения вводного и первичного инструктажа, </a:t>
            </a:r>
            <a:r>
              <a:rPr lang="ru-RU" sz="2000" b="1" dirty="0" smtClean="0">
                <a:latin typeface="Times New Roman"/>
                <a:ea typeface="Calibri"/>
              </a:rPr>
              <a:t>перечня </a:t>
            </a:r>
            <a:r>
              <a:rPr lang="ru-RU" sz="2000" b="1" dirty="0">
                <a:latin typeface="Times New Roman"/>
                <a:ea typeface="Calibri"/>
              </a:rPr>
              <a:t>инструкций по охране </a:t>
            </a:r>
            <a:r>
              <a:rPr lang="ru-RU" sz="2000" b="1" dirty="0" smtClean="0">
                <a:latin typeface="Times New Roman"/>
                <a:ea typeface="Calibri"/>
              </a:rPr>
              <a:t>труда</a:t>
            </a:r>
            <a:r>
              <a:rPr lang="ru-RU" sz="2000" b="1" dirty="0">
                <a:latin typeface="Times New Roman"/>
                <a:ea typeface="Calibri"/>
              </a:rPr>
              <a:t> </a:t>
            </a:r>
            <a:r>
              <a:rPr lang="ru-RU" sz="2000" i="1" dirty="0" smtClean="0">
                <a:latin typeface="Times New Roman"/>
                <a:ea typeface="Calibri"/>
              </a:rPr>
              <a:t>(</a:t>
            </a:r>
            <a:r>
              <a:rPr lang="ru-RU" sz="2000" i="1" dirty="0" err="1" smtClean="0">
                <a:latin typeface="Times New Roman"/>
                <a:ea typeface="Calibri"/>
              </a:rPr>
              <a:t>ст.ст</a:t>
            </a:r>
            <a:r>
              <a:rPr lang="ru-RU" sz="2000" i="1" dirty="0">
                <a:latin typeface="Times New Roman"/>
                <a:ea typeface="Calibri"/>
              </a:rPr>
              <a:t>. 212, 214, 225 ТК РФ);</a:t>
            </a:r>
          </a:p>
          <a:p>
            <a:pPr indent="450215" algn="just">
              <a:spcAft>
                <a:spcPts val="0"/>
              </a:spcAft>
              <a:tabLst>
                <a:tab pos="630555" algn="l"/>
              </a:tabLst>
            </a:pPr>
            <a:r>
              <a:rPr lang="ru-RU" sz="2000" b="1" dirty="0" smtClean="0">
                <a:solidFill>
                  <a:srgbClr val="FF0000"/>
                </a:solidFill>
                <a:latin typeface="Times New Roman"/>
                <a:ea typeface="Calibri"/>
              </a:rPr>
              <a:t>Отсутствие СУОТ </a:t>
            </a:r>
            <a:r>
              <a:rPr lang="ru-RU" sz="2000" i="1" dirty="0">
                <a:solidFill>
                  <a:srgbClr val="FF0000"/>
                </a:solidFill>
                <a:latin typeface="Times New Roman"/>
                <a:ea typeface="Calibri"/>
              </a:rPr>
              <a:t>(ст. 212 ТК РФ, Приказ  </a:t>
            </a:r>
            <a:r>
              <a:rPr lang="ru-RU" sz="2000" i="1" dirty="0" smtClean="0">
                <a:solidFill>
                  <a:srgbClr val="FF0000"/>
                </a:solidFill>
                <a:latin typeface="Times New Roman"/>
                <a:ea typeface="Calibri"/>
              </a:rPr>
              <a:t>Минтруда России от </a:t>
            </a:r>
            <a:r>
              <a:rPr lang="ru-RU" sz="2000" i="1" dirty="0">
                <a:solidFill>
                  <a:srgbClr val="FF0000"/>
                </a:solidFill>
                <a:latin typeface="Times New Roman"/>
                <a:ea typeface="Calibri"/>
              </a:rPr>
              <a:t>19 августа 2016 г. </a:t>
            </a:r>
            <a:r>
              <a:rPr lang="ru-RU" sz="2000" i="1" dirty="0" smtClean="0">
                <a:solidFill>
                  <a:srgbClr val="FF0000"/>
                </a:solidFill>
                <a:latin typeface="Times New Roman"/>
                <a:ea typeface="Calibri"/>
              </a:rPr>
              <a:t>№ 438н)</a:t>
            </a:r>
            <a:r>
              <a:rPr lang="en-US" sz="2000" i="1" dirty="0" smtClean="0">
                <a:solidFill>
                  <a:srgbClr val="FF0000"/>
                </a:solidFill>
                <a:latin typeface="Times New Roman"/>
                <a:ea typeface="Calibri"/>
              </a:rPr>
              <a:t>;</a:t>
            </a:r>
            <a:endParaRPr lang="ru-RU" sz="2000" i="1" dirty="0">
              <a:solidFill>
                <a:srgbClr val="FF0000"/>
              </a:solidFill>
              <a:latin typeface="Times New Roman"/>
              <a:ea typeface="Calibri"/>
            </a:endParaRPr>
          </a:p>
          <a:p>
            <a:pPr indent="450215" algn="just">
              <a:spcAft>
                <a:spcPts val="0"/>
              </a:spcAft>
              <a:tabLst>
                <a:tab pos="630555" algn="l"/>
              </a:tabLst>
            </a:pPr>
            <a:r>
              <a:rPr lang="ru-RU" sz="2000" b="1" dirty="0" smtClean="0">
                <a:latin typeface="Times New Roman"/>
                <a:ea typeface="Calibri"/>
              </a:rPr>
              <a:t>Отсутствие </a:t>
            </a:r>
            <a:r>
              <a:rPr lang="ru-RU" sz="2000" b="1" dirty="0">
                <a:latin typeface="Times New Roman"/>
                <a:ea typeface="Calibri"/>
              </a:rPr>
              <a:t>специальной оценки условий труда на рабочих местах, где не была проведена аттестация рабочих мест или проведение специальной оценки не на всех рабочих местах </a:t>
            </a:r>
            <a:r>
              <a:rPr lang="ru-RU" sz="2000" b="1" dirty="0" smtClean="0">
                <a:latin typeface="Times New Roman"/>
                <a:ea typeface="Calibri"/>
              </a:rPr>
              <a:t/>
            </a:r>
            <a:br>
              <a:rPr lang="ru-RU" sz="2000" b="1" dirty="0" smtClean="0">
                <a:latin typeface="Times New Roman"/>
                <a:ea typeface="Calibri"/>
              </a:rPr>
            </a:br>
            <a:r>
              <a:rPr lang="ru-RU" sz="2000" i="1" dirty="0" smtClean="0">
                <a:latin typeface="Times New Roman"/>
                <a:ea typeface="Calibri"/>
              </a:rPr>
              <a:t>(</a:t>
            </a:r>
            <a:r>
              <a:rPr lang="ru-RU" sz="2000" i="1" dirty="0">
                <a:latin typeface="Times New Roman"/>
                <a:ea typeface="Calibri"/>
              </a:rPr>
              <a:t>ст. 212 ТК РФ, Федеральный закон РФ от 28.12.2013 № </a:t>
            </a:r>
            <a:r>
              <a:rPr lang="ru-RU" sz="2000" i="1" dirty="0" smtClean="0">
                <a:latin typeface="Times New Roman"/>
                <a:ea typeface="Calibri"/>
              </a:rPr>
              <a:t>426-ФЗ).</a:t>
            </a:r>
            <a:endParaRPr lang="ru-RU" sz="2000" i="1" dirty="0">
              <a:latin typeface="Times New Roman"/>
              <a:ea typeface="Calibri"/>
            </a:endParaRPr>
          </a:p>
          <a:p>
            <a:endParaRPr lang="ru-RU" dirty="0"/>
          </a:p>
        </p:txBody>
      </p:sp>
    </p:spTree>
    <p:extLst>
      <p:ext uri="{BB962C8B-B14F-4D97-AF65-F5344CB8AC3E}">
        <p14:creationId xmlns:p14="http://schemas.microsoft.com/office/powerpoint/2010/main" val="1405157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1391586" y="362118"/>
            <a:ext cx="9431311" cy="707886"/>
          </a:xfrm>
          <a:prstGeom prst="rect">
            <a:avLst/>
          </a:prstGeom>
          <a:solidFill>
            <a:srgbClr val="EAEAEA"/>
          </a:solidFill>
          <a:ln w="9525">
            <a:noFill/>
            <a:miter lim="800000"/>
            <a:headEnd/>
            <a:tailEnd/>
          </a:ln>
        </p:spPr>
        <p:txBody>
          <a:bodyPr wrap="square">
            <a:spAutoFit/>
          </a:bodyPr>
          <a:lstStyle/>
          <a:p>
            <a:pPr marL="457200" indent="-457200" algn="ctr"/>
            <a:r>
              <a:rPr lang="ru-RU" sz="2000" dirty="0" smtClean="0">
                <a:solidFill>
                  <a:srgbClr val="C00000"/>
                </a:solidFill>
                <a:latin typeface="Times New Roman" pitchFamily="18" charset="0"/>
                <a:cs typeface="Times New Roman" pitchFamily="18" charset="0"/>
              </a:rPr>
              <a:t>Риски работодателя  </a:t>
            </a:r>
            <a:r>
              <a:rPr lang="ru-RU" sz="2000" dirty="0">
                <a:solidFill>
                  <a:srgbClr val="C00000"/>
                </a:solidFill>
                <a:latin typeface="Times New Roman" pitchFamily="18" charset="0"/>
                <a:cs typeface="Times New Roman" pitchFamily="18" charset="0"/>
              </a:rPr>
              <a:t>за нарушения </a:t>
            </a:r>
          </a:p>
          <a:p>
            <a:pPr marL="457200" indent="-457200" algn="ctr"/>
            <a:r>
              <a:rPr lang="ru-RU" sz="2000" dirty="0">
                <a:solidFill>
                  <a:srgbClr val="C00000"/>
                </a:solidFill>
                <a:latin typeface="Times New Roman" pitchFamily="18" charset="0"/>
                <a:cs typeface="Times New Roman" pitchFamily="18" charset="0"/>
              </a:rPr>
              <a:t>трудового законодательства и иных </a:t>
            </a:r>
            <a:r>
              <a:rPr lang="ru-RU" sz="2000" dirty="0" smtClean="0">
                <a:solidFill>
                  <a:srgbClr val="C00000"/>
                </a:solidFill>
                <a:latin typeface="Times New Roman" pitchFamily="18" charset="0"/>
                <a:cs typeface="Times New Roman" pitchFamily="18" charset="0"/>
              </a:rPr>
              <a:t>актов</a:t>
            </a:r>
            <a:r>
              <a:rPr lang="ru-RU" sz="2000" dirty="0">
                <a:solidFill>
                  <a:srgbClr val="C00000"/>
                </a:solidFill>
                <a:latin typeface="Times New Roman" pitchFamily="18" charset="0"/>
                <a:cs typeface="Times New Roman" pitchFamily="18" charset="0"/>
              </a:rPr>
              <a:t>, содержащих нормы трудового права </a:t>
            </a:r>
            <a:endParaRPr lang="ru-RU" sz="1600" dirty="0">
              <a:solidFill>
                <a:srgbClr val="C00000"/>
              </a:solidFill>
              <a:cs typeface="Times New Roman" pitchFamily="18" charset="0"/>
            </a:endParaRPr>
          </a:p>
        </p:txBody>
      </p:sp>
      <p:sp>
        <p:nvSpPr>
          <p:cNvPr id="53250" name="Text Box 3"/>
          <p:cNvSpPr txBox="1">
            <a:spLocks noChangeArrowheads="1"/>
          </p:cNvSpPr>
          <p:nvPr/>
        </p:nvSpPr>
        <p:spPr bwMode="auto">
          <a:xfrm>
            <a:off x="3200400" y="2543175"/>
            <a:ext cx="5943600" cy="584200"/>
          </a:xfrm>
          <a:prstGeom prst="rect">
            <a:avLst/>
          </a:prstGeom>
          <a:gradFill rotWithShape="0">
            <a:gsLst>
              <a:gs pos="0">
                <a:srgbClr val="FF9933"/>
              </a:gs>
              <a:gs pos="50000">
                <a:srgbClr val="FFFFFF"/>
              </a:gs>
              <a:gs pos="100000">
                <a:srgbClr val="FF9933"/>
              </a:gs>
            </a:gsLst>
            <a:lin ang="5400000" scaled="1"/>
          </a:gradFill>
          <a:ln w="9525">
            <a:noFill/>
            <a:miter lim="800000"/>
            <a:headEnd/>
            <a:tailEnd/>
          </a:ln>
        </p:spPr>
        <p:txBody>
          <a:bodyPr>
            <a:spAutoFit/>
          </a:bodyPr>
          <a:lstStyle/>
          <a:p>
            <a:pPr algn="ctr">
              <a:spcBef>
                <a:spcPct val="50000"/>
              </a:spcBef>
            </a:pPr>
            <a:r>
              <a:rPr lang="ru-RU" sz="1600" b="1">
                <a:latin typeface="Times New Roman" pitchFamily="18" charset="0"/>
                <a:cs typeface="Times New Roman" pitchFamily="18" charset="0"/>
              </a:rPr>
              <a:t>Действующее законодательство устанавливает</a:t>
            </a:r>
          </a:p>
          <a:p>
            <a:pPr algn="ctr"/>
            <a:r>
              <a:rPr lang="ru-RU" sz="1600" b="1">
                <a:latin typeface="Times New Roman" pitchFamily="18" charset="0"/>
                <a:cs typeface="Times New Roman" pitchFamily="18" charset="0"/>
              </a:rPr>
              <a:t>виды юридической ответственности</a:t>
            </a:r>
          </a:p>
        </p:txBody>
      </p:sp>
      <p:sp>
        <p:nvSpPr>
          <p:cNvPr id="53251" name="Text Box 4"/>
          <p:cNvSpPr txBox="1">
            <a:spLocks noChangeArrowheads="1"/>
          </p:cNvSpPr>
          <p:nvPr/>
        </p:nvSpPr>
        <p:spPr bwMode="auto">
          <a:xfrm>
            <a:off x="1752600" y="1539875"/>
            <a:ext cx="8686800" cy="584200"/>
          </a:xfrm>
          <a:prstGeom prst="rect">
            <a:avLst/>
          </a:prstGeom>
          <a:noFill/>
          <a:ln w="9525">
            <a:noFill/>
            <a:miter lim="800000"/>
            <a:headEnd/>
            <a:tailEnd/>
          </a:ln>
        </p:spPr>
        <p:txBody>
          <a:bodyPr>
            <a:spAutoFit/>
          </a:bodyPr>
          <a:lstStyle/>
          <a:p>
            <a:pPr algn="ctr">
              <a:spcBef>
                <a:spcPct val="50000"/>
              </a:spcBef>
            </a:pPr>
            <a:r>
              <a:rPr lang="ru-RU" sz="1600" b="1" dirty="0">
                <a:latin typeface="Times New Roman" pitchFamily="18" charset="0"/>
                <a:cs typeface="Times New Roman" pitchFamily="18" charset="0"/>
              </a:rPr>
              <a:t>ТК РФ устанавливает ответственность за нарушения трудового законодательства и иных нормативных правовых актов, содержащих нормы трудового права (ст. 419 ТК РФ). </a:t>
            </a:r>
          </a:p>
        </p:txBody>
      </p:sp>
      <p:sp>
        <p:nvSpPr>
          <p:cNvPr id="53252" name="Text Box 5"/>
          <p:cNvSpPr txBox="1">
            <a:spLocks noChangeArrowheads="1"/>
          </p:cNvSpPr>
          <p:nvPr/>
        </p:nvSpPr>
        <p:spPr bwMode="auto">
          <a:xfrm>
            <a:off x="2362200" y="3886200"/>
            <a:ext cx="3124200" cy="336550"/>
          </a:xfrm>
          <a:prstGeom prst="rect">
            <a:avLst/>
          </a:prstGeom>
          <a:gradFill rotWithShape="0">
            <a:gsLst>
              <a:gs pos="0">
                <a:srgbClr val="FF9933"/>
              </a:gs>
              <a:gs pos="50000">
                <a:srgbClr val="FFFFFF"/>
              </a:gs>
              <a:gs pos="100000">
                <a:srgbClr val="FF9933"/>
              </a:gs>
            </a:gsLst>
            <a:lin ang="5400000" scaled="1"/>
          </a:gradFill>
          <a:ln w="9525">
            <a:noFill/>
            <a:miter lim="800000"/>
            <a:headEnd/>
            <a:tailEnd/>
          </a:ln>
        </p:spPr>
        <p:txBody>
          <a:bodyPr>
            <a:spAutoFit/>
          </a:bodyPr>
          <a:lstStyle/>
          <a:p>
            <a:pPr algn="ctr">
              <a:spcBef>
                <a:spcPct val="50000"/>
              </a:spcBef>
            </a:pPr>
            <a:r>
              <a:rPr lang="ru-RU" sz="1600" b="1">
                <a:latin typeface="Times New Roman" pitchFamily="18" charset="0"/>
              </a:rPr>
              <a:t>Д</a:t>
            </a:r>
            <a:r>
              <a:rPr lang="ru-RU" sz="1600" b="1">
                <a:latin typeface="Times New Roman" pitchFamily="18" charset="0"/>
                <a:cs typeface="Times New Roman" pitchFamily="18" charset="0"/>
              </a:rPr>
              <a:t>исциплинарная </a:t>
            </a:r>
          </a:p>
        </p:txBody>
      </p:sp>
      <p:sp>
        <p:nvSpPr>
          <p:cNvPr id="53253" name="Text Box 6"/>
          <p:cNvSpPr txBox="1">
            <a:spLocks noChangeArrowheads="1"/>
          </p:cNvSpPr>
          <p:nvPr/>
        </p:nvSpPr>
        <p:spPr bwMode="auto">
          <a:xfrm>
            <a:off x="6781800" y="3886200"/>
            <a:ext cx="3124200" cy="336550"/>
          </a:xfrm>
          <a:prstGeom prst="rect">
            <a:avLst/>
          </a:prstGeom>
          <a:gradFill rotWithShape="0">
            <a:gsLst>
              <a:gs pos="0">
                <a:srgbClr val="FF9933"/>
              </a:gs>
              <a:gs pos="50000">
                <a:srgbClr val="FFFFFF"/>
              </a:gs>
              <a:gs pos="100000">
                <a:srgbClr val="FF9933"/>
              </a:gs>
            </a:gsLst>
            <a:lin ang="5400000" scaled="1"/>
          </a:gradFill>
          <a:ln w="9525">
            <a:noFill/>
            <a:miter lim="800000"/>
            <a:headEnd/>
            <a:tailEnd/>
          </a:ln>
        </p:spPr>
        <p:txBody>
          <a:bodyPr>
            <a:spAutoFit/>
          </a:bodyPr>
          <a:lstStyle/>
          <a:p>
            <a:pPr algn="ctr">
              <a:spcBef>
                <a:spcPct val="50000"/>
              </a:spcBef>
            </a:pPr>
            <a:r>
              <a:rPr lang="ru-RU" sz="1600" b="1">
                <a:latin typeface="Times New Roman" pitchFamily="18" charset="0"/>
              </a:rPr>
              <a:t>М</a:t>
            </a:r>
            <a:r>
              <a:rPr lang="ru-RU" sz="1600" b="1">
                <a:latin typeface="Times New Roman" pitchFamily="18" charset="0"/>
                <a:cs typeface="Times New Roman" pitchFamily="18" charset="0"/>
              </a:rPr>
              <a:t>атериальная  </a:t>
            </a:r>
          </a:p>
        </p:txBody>
      </p:sp>
      <p:sp>
        <p:nvSpPr>
          <p:cNvPr id="53254" name="Text Box 7"/>
          <p:cNvSpPr txBox="1">
            <a:spLocks noChangeArrowheads="1"/>
          </p:cNvSpPr>
          <p:nvPr/>
        </p:nvSpPr>
        <p:spPr bwMode="auto">
          <a:xfrm>
            <a:off x="2362200" y="4800600"/>
            <a:ext cx="3124200" cy="336550"/>
          </a:xfrm>
          <a:prstGeom prst="rect">
            <a:avLst/>
          </a:prstGeom>
          <a:solidFill>
            <a:srgbClr val="92D050"/>
          </a:solidFill>
          <a:ln w="9525">
            <a:noFill/>
            <a:miter lim="800000"/>
            <a:headEnd/>
            <a:tailEnd/>
          </a:ln>
        </p:spPr>
        <p:txBody>
          <a:bodyPr>
            <a:spAutoFit/>
          </a:bodyPr>
          <a:lstStyle/>
          <a:p>
            <a:pPr algn="ctr">
              <a:spcBef>
                <a:spcPct val="50000"/>
              </a:spcBef>
            </a:pPr>
            <a:r>
              <a:rPr lang="ru-RU" sz="1600" b="1">
                <a:latin typeface="Times New Roman" pitchFamily="18" charset="0"/>
              </a:rPr>
              <a:t>А</a:t>
            </a:r>
            <a:r>
              <a:rPr lang="ru-RU" sz="1600" b="1">
                <a:latin typeface="Times New Roman" pitchFamily="18" charset="0"/>
                <a:cs typeface="Times New Roman" pitchFamily="18" charset="0"/>
              </a:rPr>
              <a:t>дминистративная  </a:t>
            </a:r>
          </a:p>
        </p:txBody>
      </p:sp>
      <p:sp>
        <p:nvSpPr>
          <p:cNvPr id="53255" name="Text Box 8"/>
          <p:cNvSpPr txBox="1">
            <a:spLocks noChangeArrowheads="1"/>
          </p:cNvSpPr>
          <p:nvPr/>
        </p:nvSpPr>
        <p:spPr bwMode="auto">
          <a:xfrm>
            <a:off x="6781800" y="4724400"/>
            <a:ext cx="3124200" cy="336550"/>
          </a:xfrm>
          <a:prstGeom prst="rect">
            <a:avLst/>
          </a:prstGeom>
          <a:gradFill rotWithShape="0">
            <a:gsLst>
              <a:gs pos="0">
                <a:srgbClr val="FF9933"/>
              </a:gs>
              <a:gs pos="50000">
                <a:srgbClr val="FFFFFF"/>
              </a:gs>
              <a:gs pos="100000">
                <a:srgbClr val="FF9933"/>
              </a:gs>
            </a:gsLst>
            <a:lin ang="5400000" scaled="1"/>
          </a:gradFill>
          <a:ln w="9525">
            <a:noFill/>
            <a:miter lim="800000"/>
            <a:headEnd/>
            <a:tailEnd/>
          </a:ln>
        </p:spPr>
        <p:txBody>
          <a:bodyPr>
            <a:spAutoFit/>
          </a:bodyPr>
          <a:lstStyle/>
          <a:p>
            <a:pPr algn="ctr">
              <a:spcBef>
                <a:spcPct val="50000"/>
              </a:spcBef>
            </a:pPr>
            <a:r>
              <a:rPr lang="ru-RU" sz="1600" b="1" dirty="0">
                <a:latin typeface="Times New Roman" pitchFamily="18" charset="0"/>
              </a:rPr>
              <a:t>Г</a:t>
            </a:r>
            <a:r>
              <a:rPr lang="ru-RU" sz="1600" b="1" dirty="0">
                <a:latin typeface="Times New Roman" pitchFamily="18" charset="0"/>
                <a:cs typeface="Times New Roman" pitchFamily="18" charset="0"/>
              </a:rPr>
              <a:t>ражданско-правовая  </a:t>
            </a:r>
          </a:p>
        </p:txBody>
      </p:sp>
      <p:sp>
        <p:nvSpPr>
          <p:cNvPr id="53256" name="Text Box 9"/>
          <p:cNvSpPr txBox="1">
            <a:spLocks noChangeArrowheads="1"/>
          </p:cNvSpPr>
          <p:nvPr/>
        </p:nvSpPr>
        <p:spPr bwMode="auto">
          <a:xfrm>
            <a:off x="4572000" y="5805488"/>
            <a:ext cx="3124200" cy="336550"/>
          </a:xfrm>
          <a:prstGeom prst="rect">
            <a:avLst/>
          </a:prstGeom>
          <a:noFill/>
          <a:ln w="9525">
            <a:noFill/>
            <a:miter lim="800000"/>
            <a:headEnd/>
            <a:tailEnd/>
          </a:ln>
        </p:spPr>
        <p:txBody>
          <a:bodyPr>
            <a:spAutoFit/>
          </a:bodyPr>
          <a:lstStyle/>
          <a:p>
            <a:pPr algn="ctr">
              <a:spcBef>
                <a:spcPct val="50000"/>
              </a:spcBef>
            </a:pPr>
            <a:r>
              <a:rPr lang="ru-RU" sz="1600" b="1" dirty="0" smtClean="0">
                <a:latin typeface="Times New Roman" pitchFamily="18" charset="0"/>
                <a:cs typeface="Times New Roman" pitchFamily="18" charset="0"/>
              </a:rPr>
              <a:t> </a:t>
            </a:r>
            <a:endParaRPr lang="ru-RU" sz="1600" b="1" dirty="0">
              <a:latin typeface="Times New Roman" pitchFamily="18" charset="0"/>
              <a:cs typeface="Times New Roman" pitchFamily="18" charset="0"/>
            </a:endParaRPr>
          </a:p>
        </p:txBody>
      </p:sp>
      <p:sp>
        <p:nvSpPr>
          <p:cNvPr id="63498" name="Line 10"/>
          <p:cNvSpPr>
            <a:spLocks noChangeShapeType="1"/>
          </p:cNvSpPr>
          <p:nvPr/>
        </p:nvSpPr>
        <p:spPr bwMode="auto">
          <a:xfrm flipH="1">
            <a:off x="3962400" y="3124200"/>
            <a:ext cx="1524000" cy="762000"/>
          </a:xfrm>
          <a:prstGeom prst="line">
            <a:avLst/>
          </a:prstGeom>
          <a:noFill/>
          <a:ln w="28575">
            <a:solidFill>
              <a:srgbClr val="FF3300"/>
            </a:solidFill>
            <a:round/>
            <a:headEnd/>
            <a:tailEnd type="triangle" w="med" len="me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endParaRPr>
          </a:p>
        </p:txBody>
      </p:sp>
      <p:sp>
        <p:nvSpPr>
          <p:cNvPr id="63499" name="Line 11"/>
          <p:cNvSpPr>
            <a:spLocks noChangeShapeType="1"/>
          </p:cNvSpPr>
          <p:nvPr/>
        </p:nvSpPr>
        <p:spPr bwMode="auto">
          <a:xfrm flipH="1">
            <a:off x="5334000" y="3124200"/>
            <a:ext cx="685800" cy="1676400"/>
          </a:xfrm>
          <a:prstGeom prst="line">
            <a:avLst/>
          </a:prstGeom>
          <a:noFill/>
          <a:ln w="28575">
            <a:solidFill>
              <a:srgbClr val="FF3300"/>
            </a:solidFill>
            <a:round/>
            <a:headEnd/>
            <a:tailEnd type="triangle" w="med" len="me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endParaRPr>
          </a:p>
        </p:txBody>
      </p:sp>
      <p:sp>
        <p:nvSpPr>
          <p:cNvPr id="63500" name="Line 12"/>
          <p:cNvSpPr>
            <a:spLocks noChangeShapeType="1"/>
          </p:cNvSpPr>
          <p:nvPr/>
        </p:nvSpPr>
        <p:spPr bwMode="auto">
          <a:xfrm>
            <a:off x="6248400" y="3124200"/>
            <a:ext cx="685800" cy="1600200"/>
          </a:xfrm>
          <a:prstGeom prst="line">
            <a:avLst/>
          </a:prstGeom>
          <a:noFill/>
          <a:ln w="28575">
            <a:solidFill>
              <a:srgbClr val="FF3300"/>
            </a:solidFill>
            <a:round/>
            <a:headEnd/>
            <a:tailEnd type="triangle" w="med" len="me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endParaRPr>
          </a:p>
        </p:txBody>
      </p:sp>
      <p:sp>
        <p:nvSpPr>
          <p:cNvPr id="63501" name="Line 13"/>
          <p:cNvSpPr>
            <a:spLocks noChangeShapeType="1"/>
          </p:cNvSpPr>
          <p:nvPr/>
        </p:nvSpPr>
        <p:spPr bwMode="auto">
          <a:xfrm>
            <a:off x="7010400" y="3124200"/>
            <a:ext cx="1295400" cy="762000"/>
          </a:xfrm>
          <a:prstGeom prst="line">
            <a:avLst/>
          </a:prstGeom>
          <a:noFill/>
          <a:ln w="28575">
            <a:solidFill>
              <a:srgbClr val="FF3300"/>
            </a:solidFill>
            <a:round/>
            <a:headEnd/>
            <a:tailEnd type="triangle" w="med" len="me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endParaRPr>
          </a:p>
        </p:txBody>
      </p:sp>
      <p:sp>
        <p:nvSpPr>
          <p:cNvPr id="63502" name="Line 14"/>
          <p:cNvSpPr>
            <a:spLocks noChangeShapeType="1"/>
          </p:cNvSpPr>
          <p:nvPr/>
        </p:nvSpPr>
        <p:spPr bwMode="auto">
          <a:xfrm flipH="1">
            <a:off x="6172200" y="3124200"/>
            <a:ext cx="0" cy="2667000"/>
          </a:xfrm>
          <a:prstGeom prst="line">
            <a:avLst/>
          </a:prstGeom>
          <a:noFill/>
          <a:ln w="28575">
            <a:solidFill>
              <a:srgbClr val="FF3300"/>
            </a:solidFill>
            <a:round/>
            <a:headEnd/>
            <a:tailEnd type="triangle" w="med" len="me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endParaRPr>
          </a:p>
        </p:txBody>
      </p:sp>
      <p:sp>
        <p:nvSpPr>
          <p:cNvPr id="15" name="Text Box 8"/>
          <p:cNvSpPr txBox="1">
            <a:spLocks noChangeArrowheads="1"/>
          </p:cNvSpPr>
          <p:nvPr/>
        </p:nvSpPr>
        <p:spPr bwMode="auto">
          <a:xfrm>
            <a:off x="4614475" y="5881688"/>
            <a:ext cx="3124200" cy="336550"/>
          </a:xfrm>
          <a:prstGeom prst="rect">
            <a:avLst/>
          </a:prstGeom>
          <a:gradFill rotWithShape="0">
            <a:gsLst>
              <a:gs pos="0">
                <a:srgbClr val="FF9933"/>
              </a:gs>
              <a:gs pos="50000">
                <a:srgbClr val="FFFFFF"/>
              </a:gs>
              <a:gs pos="100000">
                <a:srgbClr val="FF9933"/>
              </a:gs>
            </a:gsLst>
            <a:lin ang="5400000" scaled="1"/>
          </a:gradFill>
          <a:ln w="9525">
            <a:noFill/>
            <a:miter lim="800000"/>
            <a:headEnd/>
            <a:tailEnd/>
          </a:ln>
        </p:spPr>
        <p:txBody>
          <a:bodyPr>
            <a:spAutoFit/>
          </a:bodyPr>
          <a:lstStyle/>
          <a:p>
            <a:pPr algn="ctr">
              <a:spcBef>
                <a:spcPct val="50000"/>
              </a:spcBef>
            </a:pPr>
            <a:r>
              <a:rPr lang="ru-RU" sz="1600" dirty="0" smtClean="0">
                <a:latin typeface="Times New Roman" pitchFamily="18" charset="0"/>
              </a:rPr>
              <a:t> </a:t>
            </a:r>
            <a:r>
              <a:rPr lang="ru-RU" sz="1600" dirty="0">
                <a:latin typeface="Times New Roman" pitchFamily="18" charset="0"/>
              </a:rPr>
              <a:t>У</a:t>
            </a:r>
            <a:r>
              <a:rPr lang="ru-RU" sz="1600" dirty="0">
                <a:latin typeface="Times New Roman" pitchFamily="18" charset="0"/>
                <a:cs typeface="Times New Roman" pitchFamily="18" charset="0"/>
              </a:rPr>
              <a:t>головная </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698667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6950" y="1662113"/>
            <a:ext cx="10126663" cy="2554545"/>
          </a:xfrm>
          <a:prstGeom prst="rect">
            <a:avLst/>
          </a:prstGeom>
          <a:noFill/>
          <a:ln w="57150">
            <a:solidFill>
              <a:srgbClr val="FF0066"/>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ru-RU" sz="3200" b="0" dirty="0">
                <a:solidFill>
                  <a:srgbClr val="002060"/>
                </a:solidFill>
                <a:latin typeface="Times New Roman" panose="02020603050405020304" pitchFamily="18" charset="0"/>
                <a:cs typeface="Times New Roman" panose="02020603050405020304" pitchFamily="18" charset="0"/>
              </a:rPr>
              <a:t>Усиление административной  и уголовной ответственности за </a:t>
            </a:r>
            <a:r>
              <a:rPr lang="ru-RU" sz="3200" b="0" dirty="0" smtClean="0">
                <a:solidFill>
                  <a:srgbClr val="002060"/>
                </a:solidFill>
                <a:latin typeface="Times New Roman" panose="02020603050405020304" pitchFamily="18" charset="0"/>
                <a:cs typeface="Times New Roman" panose="02020603050405020304" pitchFamily="18" charset="0"/>
              </a:rPr>
              <a:t>нарушения трудового </a:t>
            </a:r>
            <a:r>
              <a:rPr lang="ru-RU" sz="3200" b="0" dirty="0">
                <a:solidFill>
                  <a:srgbClr val="002060"/>
                </a:solidFill>
                <a:latin typeface="Times New Roman" panose="02020603050405020304" pitchFamily="18" charset="0"/>
                <a:cs typeface="Times New Roman" panose="02020603050405020304" pitchFamily="18" charset="0"/>
              </a:rPr>
              <a:t>законодательства и иных нормативных правовых актов, содержащих нормы трудового </a:t>
            </a:r>
            <a:r>
              <a:rPr lang="ru-RU" sz="3200" b="0" dirty="0" smtClean="0">
                <a:solidFill>
                  <a:srgbClr val="002060"/>
                </a:solidFill>
                <a:latin typeface="Times New Roman" panose="02020603050405020304" pitchFamily="18" charset="0"/>
                <a:cs typeface="Times New Roman" panose="02020603050405020304" pitchFamily="18" charset="0"/>
              </a:rPr>
              <a:t>права </a:t>
            </a:r>
            <a:r>
              <a:rPr lang="ru-RU" sz="3200" b="0" dirty="0">
                <a:solidFill>
                  <a:srgbClr val="002060"/>
                </a:solidFill>
                <a:latin typeface="Times New Roman" panose="02020603050405020304" pitchFamily="18" charset="0"/>
                <a:cs typeface="Times New Roman" panose="02020603050405020304" pitchFamily="18" charset="0"/>
              </a:rPr>
              <a:t>предусмотренной Федеральным законом от 28 декабря 2013 г. </a:t>
            </a:r>
            <a:r>
              <a:rPr lang="ru-RU" sz="3200" b="0" dirty="0" smtClean="0">
                <a:solidFill>
                  <a:srgbClr val="002060"/>
                </a:solidFill>
                <a:latin typeface="Times New Roman" panose="02020603050405020304" pitchFamily="18" charset="0"/>
                <a:cs typeface="Times New Roman" panose="02020603050405020304" pitchFamily="18" charset="0"/>
              </a:rPr>
              <a:t>№ </a:t>
            </a:r>
            <a:r>
              <a:rPr lang="ru-RU" sz="3200" b="0" dirty="0" smtClean="0">
                <a:solidFill>
                  <a:srgbClr val="002060"/>
                </a:solidFill>
                <a:latin typeface="Times New Roman" panose="02020603050405020304" pitchFamily="18" charset="0"/>
                <a:cs typeface="Times New Roman" panose="02020603050405020304" pitchFamily="18" charset="0"/>
              </a:rPr>
              <a:t>421-ФЗ</a:t>
            </a:r>
            <a:endParaRPr lang="ru-RU" sz="3200" b="0" dirty="0">
              <a:solidFill>
                <a:srgbClr val="002060"/>
              </a:solidFill>
              <a:latin typeface="Times New Roman" panose="02020603050405020304" pitchFamily="18" charset="0"/>
              <a:cs typeface="Times New Roman" panose="02020603050405020304" pitchFamily="18" charset="0"/>
            </a:endParaRPr>
          </a:p>
        </p:txBody>
      </p:sp>
      <p:sp>
        <p:nvSpPr>
          <p:cNvPr id="5" name="Скругленная прямоугольная выноска 4"/>
          <p:cNvSpPr/>
          <p:nvPr/>
        </p:nvSpPr>
        <p:spPr>
          <a:xfrm>
            <a:off x="8775700" y="627063"/>
            <a:ext cx="2122488" cy="612775"/>
          </a:xfrm>
          <a:prstGeom prst="wedgeRoundRect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b="0" dirty="0" smtClean="0">
                <a:latin typeface="Times New Roman" panose="02020603050405020304" pitchFamily="18" charset="0"/>
                <a:cs typeface="Times New Roman" panose="02020603050405020304" pitchFamily="18" charset="0"/>
              </a:rPr>
              <a:t>вступили </a:t>
            </a:r>
            <a:r>
              <a:rPr lang="ru-RU" b="0" dirty="0">
                <a:latin typeface="Times New Roman" panose="02020603050405020304" pitchFamily="18" charset="0"/>
                <a:cs typeface="Times New Roman" panose="02020603050405020304" pitchFamily="18" charset="0"/>
              </a:rPr>
              <a:t>в силу с 1 января 2015 г.</a:t>
            </a:r>
          </a:p>
        </p:txBody>
      </p:sp>
    </p:spTree>
    <p:extLst>
      <p:ext uri="{BB962C8B-B14F-4D97-AF65-F5344CB8AC3E}">
        <p14:creationId xmlns:p14="http://schemas.microsoft.com/office/powerpoint/2010/main" val="232247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a:spLocks noChangeArrowheads="1"/>
          </p:cNvSpPr>
          <p:nvPr/>
        </p:nvSpPr>
        <p:spPr bwMode="auto">
          <a:xfrm>
            <a:off x="207963" y="0"/>
            <a:ext cx="11628437" cy="1271588"/>
          </a:xfrm>
          <a:prstGeom prst="horizontalScroll">
            <a:avLst>
              <a:gd name="adj" fmla="val 12500"/>
            </a:avLst>
          </a:prstGeom>
          <a:solidFill>
            <a:srgbClr val="FF9999"/>
          </a:solidFill>
          <a:ln w="9525" algn="ctr">
            <a:solidFill>
              <a:srgbClr val="000000"/>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r>
              <a:rPr lang="ru-RU" sz="2400" b="0" dirty="0" smtClean="0">
                <a:solidFill>
                  <a:schemeClr val="dk1"/>
                </a:solidFill>
                <a:latin typeface="Times New Roman" panose="02020603050405020304" pitchFamily="18" charset="0"/>
                <a:cs typeface="Times New Roman" panose="02020603050405020304" pitchFamily="18" charset="0"/>
              </a:rPr>
              <a:t>Статья 5.27.КоАП РФ. Нарушение трудового законодательства и иных нормативных правовых актов, содержащих нормы трудового права</a:t>
            </a:r>
            <a:endParaRPr lang="ru-RU" sz="2400" b="0" dirty="0">
              <a:solidFill>
                <a:schemeClr val="dk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0663" y="2592388"/>
            <a:ext cx="11628437" cy="937621"/>
          </a:xfrm>
          <a:prstGeom prst="rect">
            <a:avLst/>
          </a:prstGeom>
        </p:spPr>
        <p:style>
          <a:lnRef idx="2">
            <a:schemeClr val="dk1"/>
          </a:lnRef>
          <a:fillRef idx="1">
            <a:schemeClr val="lt1"/>
          </a:fillRef>
          <a:effectRef idx="0">
            <a:schemeClr val="dk1"/>
          </a:effectRef>
          <a:fontRef idx="minor">
            <a:schemeClr val="dk1"/>
          </a:fontRef>
        </p:style>
        <p:txBody>
          <a:bodyPr lIns="0" tIns="0" rIns="0" bIns="0"/>
          <a:lstStyle/>
          <a:p>
            <a:pPr algn="ctr" fontAlgn="auto">
              <a:spcBef>
                <a:spcPts val="0"/>
              </a:spcBef>
              <a:spcAft>
                <a:spcPts val="0"/>
              </a:spcAft>
              <a:defRPr/>
            </a:pPr>
            <a:r>
              <a:rPr lang="ru-RU" dirty="0" smtClean="0">
                <a:latin typeface="Times New Roman" panose="02020603050405020304" pitchFamily="18" charset="0"/>
                <a:cs typeface="Times New Roman" panose="02020603050405020304" pitchFamily="18" charset="0"/>
              </a:rPr>
              <a:t>ч.2.</a:t>
            </a:r>
            <a:r>
              <a:rPr lang="ru-RU" b="0" dirty="0">
                <a:latin typeface="Times New Roman" panose="02020603050405020304" pitchFamily="18" charset="0"/>
                <a:cs typeface="Times New Roman" panose="02020603050405020304" pitchFamily="18" charset="0"/>
              </a:rPr>
              <a:t> Совершение административного правонарушения, предусмотренного частью 1 настоящей статьи, лицом, ранее подвергнутым административному наказанию за аналогичное административное </a:t>
            </a:r>
            <a:r>
              <a:rPr lang="ru-RU" b="0" dirty="0" smtClean="0">
                <a:latin typeface="Times New Roman" panose="02020603050405020304" pitchFamily="18" charset="0"/>
                <a:cs typeface="Times New Roman" panose="02020603050405020304" pitchFamily="18" charset="0"/>
              </a:rPr>
              <a:t>правонарушение</a:t>
            </a:r>
          </a:p>
          <a:p>
            <a:pPr algn="ctr" fontAlgn="auto">
              <a:spcBef>
                <a:spcPts val="0"/>
              </a:spcBef>
              <a:spcAft>
                <a:spcPts val="0"/>
              </a:spcAft>
              <a:defRPr/>
            </a:pPr>
            <a:r>
              <a:rPr lang="ru-RU" b="0" dirty="0" smtClean="0">
                <a:latin typeface="Times New Roman" panose="02020603050405020304" pitchFamily="18" charset="0"/>
                <a:cs typeface="Times New Roman" panose="02020603050405020304" pitchFamily="18" charset="0"/>
              </a:rPr>
              <a:t>ЮЛ 50-70</a:t>
            </a:r>
            <a:endParaRPr lang="ru-RU" b="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20663" y="3530010"/>
            <a:ext cx="11623675" cy="1382232"/>
          </a:xfrm>
          <a:prstGeom prst="rect">
            <a:avLst/>
          </a:prstGeom>
        </p:spPr>
        <p:style>
          <a:lnRef idx="2">
            <a:schemeClr val="dk1"/>
          </a:lnRef>
          <a:fillRef idx="1">
            <a:schemeClr val="lt1"/>
          </a:fillRef>
          <a:effectRef idx="0">
            <a:schemeClr val="dk1"/>
          </a:effectRef>
          <a:fontRef idx="minor">
            <a:schemeClr val="dk1"/>
          </a:fontRef>
        </p:style>
        <p:txBody>
          <a:bodyPr lIns="72000" tIns="0" bIns="0"/>
          <a:lstStyle/>
          <a:p>
            <a:pPr algn="ctr" defTabSz="355600" fontAlgn="auto">
              <a:spcBef>
                <a:spcPts val="0"/>
              </a:spcBef>
              <a:spcAft>
                <a:spcPts val="0"/>
              </a:spcAft>
              <a:defRPr/>
            </a:pPr>
            <a:r>
              <a:rPr lang="ru-RU" dirty="0">
                <a:latin typeface="Times New Roman" panose="02020603050405020304" pitchFamily="18" charset="0"/>
                <a:cs typeface="Times New Roman" panose="02020603050405020304" pitchFamily="18" charset="0"/>
              </a:rPr>
              <a:t>ч.3.</a:t>
            </a:r>
            <a:r>
              <a:rPr lang="ru-RU" b="0" dirty="0">
                <a:latin typeface="Times New Roman" panose="02020603050405020304" pitchFamily="18" charset="0"/>
                <a:cs typeface="Times New Roman" panose="02020603050405020304" pitchFamily="18" charset="0"/>
              </a:rPr>
              <a:t> </a:t>
            </a:r>
            <a:r>
              <a:rPr lang="ru-RU" sz="1600" b="0" dirty="0"/>
              <a:t>Фактическое допущение к работе лицом, не уполномоченным на это работодателем, в случае, если работодатель или его уполномоченный на это представитель отказывается признать отношения, возникшие между лицом, фактически допущенным к работе, и данным работодателем, трудовыми отношениями (не заключает с лицом, фактически допущенным к работе, трудовой договор</a:t>
            </a:r>
            <a:r>
              <a:rPr lang="ru-RU" sz="1600" b="0" dirty="0" smtClean="0"/>
              <a:t>) </a:t>
            </a:r>
            <a:r>
              <a:rPr lang="ru-RU" sz="1600" b="0" dirty="0"/>
              <a:t>на должностных лиц </a:t>
            </a:r>
            <a:r>
              <a:rPr lang="ru-RU" sz="1600" b="0" dirty="0" smtClean="0"/>
              <a:t>– 10-20.</a:t>
            </a:r>
            <a:endParaRPr lang="ru-RU" sz="1600" b="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20663" y="4727575"/>
            <a:ext cx="11628437" cy="900113"/>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ru-RU" dirty="0">
                <a:latin typeface="Times New Roman" panose="02020603050405020304" pitchFamily="18" charset="0"/>
                <a:cs typeface="Times New Roman" panose="02020603050405020304" pitchFamily="18" charset="0"/>
              </a:rPr>
              <a:t>ч.4.</a:t>
            </a:r>
            <a:r>
              <a:rPr lang="ru-RU" b="0" dirty="0">
                <a:latin typeface="Times New Roman" panose="02020603050405020304" pitchFamily="18" charset="0"/>
                <a:cs typeface="Times New Roman" panose="02020603050405020304" pitchFamily="18" charset="0"/>
              </a:rPr>
              <a:t> </a:t>
            </a:r>
            <a:r>
              <a:rPr lang="ru-RU" b="0" dirty="0"/>
              <a:t>Уклонение от оформления или ненадлежащее оформление трудового договора либо </a:t>
            </a:r>
            <a:r>
              <a:rPr lang="ru-RU" b="0" dirty="0">
                <a:hlinkClick r:id="rId3"/>
              </a:rPr>
              <a:t>заключение гражданско-правового договора, фактически регулирующего трудовые отношения между работником и </a:t>
            </a:r>
            <a:r>
              <a:rPr lang="ru-RU" b="0" dirty="0" smtClean="0">
                <a:hlinkClick r:id="rId3"/>
              </a:rPr>
              <a:t>работодателем</a:t>
            </a:r>
            <a:r>
              <a:rPr lang="ru-RU" b="0" dirty="0" smtClean="0"/>
              <a:t> ЮЛ 50-100</a:t>
            </a:r>
            <a:endParaRPr lang="ru-RU" b="0" dirty="0">
              <a:latin typeface="Times New Roman" panose="02020603050405020304" pitchFamily="18" charset="0"/>
              <a:cs typeface="Times New Roman" panose="02020603050405020304" pitchFamily="18" charset="0"/>
            </a:endParaRPr>
          </a:p>
        </p:txBody>
      </p:sp>
      <p:sp>
        <p:nvSpPr>
          <p:cNvPr id="25" name="Прямоугольник 24"/>
          <p:cNvSpPr>
            <a:spLocks noChangeArrowheads="1"/>
          </p:cNvSpPr>
          <p:nvPr/>
        </p:nvSpPr>
        <p:spPr bwMode="auto">
          <a:xfrm>
            <a:off x="212725" y="1536760"/>
            <a:ext cx="11628438" cy="1063565"/>
          </a:xfrm>
          <a:prstGeom prst="rect">
            <a:avLst/>
          </a:prstGeom>
          <a:solidFill>
            <a:srgbClr val="FFFF99"/>
          </a:solidFill>
          <a:ln w="25400" algn="ctr">
            <a:solidFill>
              <a:schemeClr val="tx1"/>
            </a:solidFill>
            <a:miter lim="800000"/>
            <a:headEnd/>
            <a:tailEnd/>
          </a:ln>
        </p:spPr>
        <p:txBody>
          <a:bodyPr lIns="0" tIns="0" rIns="0" bIns="0"/>
          <a:lstStyle/>
          <a:p>
            <a:pPr algn="ctr" defTabSz="273050" fontAlgn="auto">
              <a:spcBef>
                <a:spcPts val="0"/>
              </a:spcBef>
              <a:spcAft>
                <a:spcPts val="0"/>
              </a:spcAft>
              <a:defRPr/>
            </a:pPr>
            <a:r>
              <a:rPr lang="ru-RU" dirty="0">
                <a:solidFill>
                  <a:schemeClr val="dk1"/>
                </a:solidFill>
                <a:latin typeface="Times New Roman" panose="02020603050405020304" pitchFamily="18" charset="0"/>
                <a:cs typeface="Times New Roman" panose="02020603050405020304" pitchFamily="18" charset="0"/>
              </a:rPr>
              <a:t>ч.1</a:t>
            </a:r>
            <a:r>
              <a:rPr lang="ru-RU" b="0" dirty="0">
                <a:solidFill>
                  <a:schemeClr val="dk1"/>
                </a:solidFill>
                <a:latin typeface="Times New Roman" panose="02020603050405020304" pitchFamily="18" charset="0"/>
                <a:cs typeface="Times New Roman" panose="02020603050405020304" pitchFamily="18" charset="0"/>
              </a:rPr>
              <a:t>. </a:t>
            </a:r>
            <a:r>
              <a:rPr lang="ru-RU" b="0" dirty="0"/>
              <a:t>Нарушение трудового </a:t>
            </a:r>
            <a:r>
              <a:rPr lang="ru-RU" b="0" dirty="0">
                <a:hlinkClick r:id="rId4"/>
              </a:rPr>
              <a:t>законодательства и иных нормативных правовых актов, содержащих нормы трудового права, если иное не предусмотрено </a:t>
            </a:r>
            <a:r>
              <a:rPr lang="ru-RU" b="0" dirty="0">
                <a:hlinkClick r:id="rId5"/>
              </a:rPr>
              <a:t>частями 3, </a:t>
            </a:r>
            <a:r>
              <a:rPr lang="ru-RU" b="0" dirty="0">
                <a:hlinkClick r:id="rId6"/>
              </a:rPr>
              <a:t>4 и </a:t>
            </a:r>
            <a:r>
              <a:rPr lang="ru-RU" b="0" dirty="0">
                <a:hlinkClick r:id="rId7"/>
              </a:rPr>
              <a:t>6 настоящей статьи и </a:t>
            </a:r>
            <a:r>
              <a:rPr lang="ru-RU" b="0" dirty="0">
                <a:hlinkClick r:id="rId8"/>
              </a:rPr>
              <a:t>статьей 5.27.1 настоящего </a:t>
            </a:r>
            <a:r>
              <a:rPr lang="ru-RU" b="0" dirty="0" smtClean="0">
                <a:hlinkClick r:id="rId8"/>
              </a:rPr>
              <a:t>Кодекс</a:t>
            </a:r>
            <a:r>
              <a:rPr lang="ru-RU" b="0" dirty="0">
                <a:hlinkClick r:id="rId8"/>
              </a:rPr>
              <a:t>а</a:t>
            </a:r>
            <a:endParaRPr lang="ru-RU" b="0" dirty="0">
              <a:hlinkClick r:id="rId8"/>
            </a:endParaRPr>
          </a:p>
          <a:p>
            <a:pPr algn="ctr" defTabSz="273050" fontAlgn="auto">
              <a:spcBef>
                <a:spcPts val="0"/>
              </a:spcBef>
              <a:spcAft>
                <a:spcPts val="0"/>
              </a:spcAft>
              <a:defRPr/>
            </a:pPr>
            <a:r>
              <a:rPr lang="ru-RU" b="0" dirty="0" smtClean="0">
                <a:solidFill>
                  <a:schemeClr val="dk1"/>
                </a:solidFill>
                <a:latin typeface="Times New Roman" panose="02020603050405020304" pitchFamily="18" charset="0"/>
                <a:cs typeface="Times New Roman" panose="02020603050405020304" pitchFamily="18" charset="0"/>
              </a:rPr>
              <a:t>ЮЛ 30-50</a:t>
            </a:r>
            <a:endParaRPr lang="ru-RU" b="0" dirty="0">
              <a:solidFill>
                <a:schemeClr val="dk1"/>
              </a:solidFill>
              <a:latin typeface="Times New Roman" panose="02020603050405020304" pitchFamily="18" charset="0"/>
              <a:cs typeface="Times New Roman" panose="02020603050405020304" pitchFamily="18" charset="0"/>
            </a:endParaRPr>
          </a:p>
        </p:txBody>
      </p:sp>
      <p:sp>
        <p:nvSpPr>
          <p:cNvPr id="242694" name="Прямоугольник 30"/>
          <p:cNvSpPr>
            <a:spLocks noChangeArrowheads="1"/>
          </p:cNvSpPr>
          <p:nvPr/>
        </p:nvSpPr>
        <p:spPr bwMode="auto">
          <a:xfrm>
            <a:off x="857250" y="1136650"/>
            <a:ext cx="10226675" cy="400110"/>
          </a:xfrm>
          <a:prstGeom prst="rect">
            <a:avLst/>
          </a:prstGeom>
          <a:noFill/>
          <a:ln w="9525">
            <a:noFill/>
            <a:miter lim="800000"/>
            <a:headEnd/>
            <a:tailEnd/>
          </a:ln>
        </p:spPr>
        <p:txBody>
          <a:bodyPr>
            <a:spAutoFit/>
          </a:bodyPr>
          <a:lstStyle/>
          <a:p>
            <a:r>
              <a:rPr lang="ru-RU" i="1" dirty="0">
                <a:latin typeface="Times New Roman" pitchFamily="18" charset="0"/>
                <a:cs typeface="Times New Roman" pitchFamily="18" charset="0"/>
              </a:rPr>
              <a:t>                         </a:t>
            </a:r>
            <a:r>
              <a:rPr lang="ru-RU" i="1" dirty="0" smtClean="0">
                <a:latin typeface="Times New Roman" pitchFamily="18" charset="0"/>
                <a:cs typeface="Times New Roman" pitchFamily="18" charset="0"/>
              </a:rPr>
              <a:t>(</a:t>
            </a:r>
            <a:r>
              <a:rPr lang="ru-RU" b="0" dirty="0"/>
              <a:t>в ред. Федерального </a:t>
            </a:r>
            <a:r>
              <a:rPr lang="ru-RU" b="0" dirty="0">
                <a:solidFill>
                  <a:srgbClr val="C00000"/>
                </a:solidFill>
                <a:hlinkClick r:id="rId9"/>
              </a:rPr>
              <a:t>закона от 03.07.2016 N </a:t>
            </a:r>
            <a:r>
              <a:rPr lang="ru-RU" b="0" dirty="0" smtClean="0">
                <a:solidFill>
                  <a:srgbClr val="C00000"/>
                </a:solidFill>
                <a:hlinkClick r:id="rId9"/>
              </a:rPr>
              <a:t>272-ФЗ</a:t>
            </a:r>
            <a:r>
              <a:rPr lang="ru-RU" sz="2000" i="1"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p:txBody>
      </p:sp>
      <p:sp>
        <p:nvSpPr>
          <p:cNvPr id="19" name="Прямоугольник 18"/>
          <p:cNvSpPr/>
          <p:nvPr/>
        </p:nvSpPr>
        <p:spPr>
          <a:xfrm>
            <a:off x="223838" y="5630863"/>
            <a:ext cx="11628437" cy="900112"/>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ru-RU" b="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ч.5.</a:t>
            </a:r>
            <a:r>
              <a:rPr lang="ru-RU" b="0" dirty="0">
                <a:latin typeface="Times New Roman" panose="02020603050405020304" pitchFamily="18" charset="0"/>
                <a:cs typeface="Times New Roman" panose="02020603050405020304" pitchFamily="18" charset="0"/>
              </a:rPr>
              <a:t> </a:t>
            </a:r>
            <a:r>
              <a:rPr lang="ru-RU" b="0" dirty="0"/>
              <a:t>Совершение административных правонарушений, предусмотренных </a:t>
            </a:r>
            <a:r>
              <a:rPr lang="ru-RU" b="0" dirty="0">
                <a:hlinkClick r:id="rId10"/>
              </a:rPr>
              <a:t>частью 3 или </a:t>
            </a:r>
            <a:r>
              <a:rPr lang="ru-RU" b="0" dirty="0">
                <a:hlinkClick r:id="rId11"/>
              </a:rPr>
              <a:t>4 настоящей статьи, лицом, ранее подвергнутым административному наказанию за аналогичное административное </a:t>
            </a:r>
            <a:r>
              <a:rPr lang="ru-RU" b="0" dirty="0" smtClean="0">
                <a:hlinkClick r:id="rId11"/>
              </a:rPr>
              <a:t>правонарушение  </a:t>
            </a:r>
            <a:r>
              <a:rPr lang="ru-RU" b="0" dirty="0" smtClean="0">
                <a:solidFill>
                  <a:schemeClr val="tx1"/>
                </a:solidFill>
                <a:hlinkClick r:id="rId11"/>
              </a:rPr>
              <a:t>ЮЛ 100-200</a:t>
            </a:r>
          </a:p>
          <a:p>
            <a:pPr algn="ctr" fontAlgn="auto">
              <a:spcBef>
                <a:spcPts val="0"/>
              </a:spcBef>
              <a:spcAft>
                <a:spcPts val="0"/>
              </a:spcAft>
              <a:defRPr/>
            </a:pPr>
            <a:endParaRPr lang="ru-RU" b="0" dirty="0" smtClean="0">
              <a:hlinkClick r:id="rId11"/>
            </a:endParaRPr>
          </a:p>
          <a:p>
            <a:pPr algn="ctr" fontAlgn="auto">
              <a:spcBef>
                <a:spcPts val="0"/>
              </a:spcBef>
              <a:spcAft>
                <a:spcPts val="0"/>
              </a:spcAft>
              <a:defRPr/>
            </a:pPr>
            <a:endParaRPr lang="ru-RU" b="0" dirty="0">
              <a:hlinkClick r:id="rId11"/>
            </a:endParaRPr>
          </a:p>
          <a:p>
            <a:pPr algn="ctr" fontAlgn="auto">
              <a:spcBef>
                <a:spcPts val="0"/>
              </a:spcBef>
              <a:spcAft>
                <a:spcPts val="0"/>
              </a:spcAft>
              <a:defRPr/>
            </a:pPr>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531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Статья 353. Органы государственного надзора и контроля за соблюдением трудового законодательства и иных нормативных правовых актов, содержащих нормы трудового права</a:t>
            </a:r>
          </a:p>
        </p:txBody>
      </p:sp>
      <p:sp>
        <p:nvSpPr>
          <p:cNvPr id="3" name="Объект 2"/>
          <p:cNvSpPr>
            <a:spLocks noGrp="1"/>
          </p:cNvSpPr>
          <p:nvPr>
            <p:ph idx="1"/>
          </p:nvPr>
        </p:nvSpPr>
        <p:spPr/>
        <p:txBody>
          <a:bodyPr/>
          <a:lstStyle/>
          <a:p>
            <a:pPr marL="0" indent="0">
              <a:buNone/>
            </a:pPr>
            <a:r>
              <a:rPr lang="ru-RU" sz="2800" b="1" dirty="0" smtClean="0"/>
              <a:t>Внутриведомственный </a:t>
            </a:r>
            <a:r>
              <a:rPr lang="ru-RU" sz="2800" b="1" dirty="0"/>
              <a:t>государственный контроль </a:t>
            </a:r>
            <a:r>
              <a:rPr lang="ru-RU" sz="2800" dirty="0"/>
              <a:t>за соблюдением трудового законодательства и иных нормативных правовых актов, содержащих нормы трудового права, </a:t>
            </a:r>
            <a:r>
              <a:rPr lang="ru-RU" sz="2800" b="1" dirty="0"/>
              <a:t>в подведомственных организациях осуществляют </a:t>
            </a:r>
            <a:r>
              <a:rPr lang="ru-RU" sz="2800" dirty="0"/>
              <a:t>федеральные органы исполнительной власти, органы исполнительной власти субъектов Российской Федерации, </a:t>
            </a:r>
            <a:r>
              <a:rPr lang="ru-RU" sz="2800" dirty="0" smtClean="0"/>
              <a:t/>
            </a:r>
            <a:br>
              <a:rPr lang="ru-RU" sz="2800" dirty="0" smtClean="0"/>
            </a:br>
            <a:r>
              <a:rPr lang="ru-RU" sz="2800" dirty="0" smtClean="0"/>
              <a:t>а </a:t>
            </a:r>
            <a:r>
              <a:rPr lang="ru-RU" sz="2800" dirty="0"/>
              <a:t>также </a:t>
            </a:r>
            <a:r>
              <a:rPr lang="ru-RU" sz="2800" b="1" dirty="0"/>
              <a:t>органы местного самоуправления </a:t>
            </a:r>
            <a:r>
              <a:rPr lang="ru-RU" sz="2800" b="1" u="sng" dirty="0">
                <a:solidFill>
                  <a:srgbClr val="C00000"/>
                </a:solidFill>
              </a:rPr>
              <a:t>в порядке и на условиях, определяемых</a:t>
            </a:r>
            <a:r>
              <a:rPr lang="ru-RU" sz="2800" b="1" u="sng" dirty="0"/>
              <a:t> федеральными законами и </a:t>
            </a:r>
            <a:r>
              <a:rPr lang="ru-RU" sz="2800" b="1" u="sng" dirty="0">
                <a:solidFill>
                  <a:srgbClr val="C00000"/>
                </a:solidFill>
              </a:rPr>
              <a:t>законами субъектов Российской Федерации.</a:t>
            </a:r>
          </a:p>
          <a:p>
            <a:pPr marL="0" indent="0">
              <a:buNone/>
            </a:pPr>
            <a:r>
              <a:rPr lang="ru-RU" sz="2800" dirty="0" smtClean="0"/>
              <a:t>(часть 3 ст. 353 в </a:t>
            </a:r>
            <a:r>
              <a:rPr lang="ru-RU" sz="2800" dirty="0"/>
              <a:t>ред. Федерального </a:t>
            </a:r>
            <a:r>
              <a:rPr lang="ru-RU" sz="2800" dirty="0">
                <a:hlinkClick r:id="rId2"/>
              </a:rPr>
              <a:t>закона от 30.06.2006 </a:t>
            </a:r>
            <a:r>
              <a:rPr lang="ru-RU" sz="2800" dirty="0" smtClean="0">
                <a:hlinkClick r:id="rId2"/>
              </a:rPr>
              <a:t/>
            </a:r>
            <a:br>
              <a:rPr lang="ru-RU" sz="2800" dirty="0" smtClean="0">
                <a:hlinkClick r:id="rId2"/>
              </a:rPr>
            </a:br>
            <a:r>
              <a:rPr lang="ru-RU" sz="2800" dirty="0" smtClean="0">
                <a:hlinkClick r:id="rId2"/>
              </a:rPr>
              <a:t>N </a:t>
            </a:r>
            <a:r>
              <a:rPr lang="ru-RU" sz="2800" dirty="0">
                <a:hlinkClick r:id="rId2"/>
              </a:rPr>
              <a:t>90-ФЗ)</a:t>
            </a:r>
          </a:p>
          <a:p>
            <a:pPr marL="0" indent="0">
              <a:buNone/>
            </a:pPr>
            <a:endParaRPr lang="ru-RU" dirty="0"/>
          </a:p>
        </p:txBody>
      </p:sp>
    </p:spTree>
    <p:extLst>
      <p:ext uri="{BB962C8B-B14F-4D97-AF65-F5344CB8AC3E}">
        <p14:creationId xmlns:p14="http://schemas.microsoft.com/office/powerpoint/2010/main" val="2887810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8073" y="1305342"/>
            <a:ext cx="10366745" cy="2308324"/>
          </a:xfrm>
          <a:prstGeom prst="rect">
            <a:avLst/>
          </a:prstGeom>
        </p:spPr>
        <p:txBody>
          <a:bodyPr wrap="square">
            <a:spAutoFit/>
          </a:bodyPr>
          <a:lstStyle/>
          <a:p>
            <a:r>
              <a:rPr lang="ru-RU" b="0" dirty="0"/>
              <a:t>6. Невыплата или неполная выплата в установленный срок заработной платы, других выплат, осуществляемых в рамках трудовых отношений, если эти действия не содержат уголовно наказуемого </a:t>
            </a:r>
            <a:r>
              <a:rPr lang="ru-RU" b="0" dirty="0">
                <a:hlinkClick r:id="rId2"/>
              </a:rPr>
              <a:t>деяния, либо установление заработной платы в размере менее </a:t>
            </a:r>
            <a:r>
              <a:rPr lang="ru-RU" b="0" dirty="0">
                <a:hlinkClick r:id="rId3"/>
              </a:rPr>
              <a:t>размера, предусмотренного трудовым законодательством, -</a:t>
            </a:r>
          </a:p>
          <a:p>
            <a:r>
              <a:rPr lang="ru-RU" b="0" dirty="0"/>
              <a:t>влечет предупреждение или наложение административного штрафа на должностных лиц в размере от десяти тысяч до двадцати тысяч рублей; на лиц, осуществляющих предпринимательскую деятельность без образования юридического лица, - от одной тысячи до пяти тысяч рублей; на юридических лиц - от тридцати тысяч до пятидесяти тысяч рублей.</a:t>
            </a:r>
          </a:p>
        </p:txBody>
      </p:sp>
    </p:spTree>
    <p:extLst>
      <p:ext uri="{BB962C8B-B14F-4D97-AF65-F5344CB8AC3E}">
        <p14:creationId xmlns:p14="http://schemas.microsoft.com/office/powerpoint/2010/main" val="2974583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5395" y="1582341"/>
            <a:ext cx="10409275" cy="2308324"/>
          </a:xfrm>
          <a:prstGeom prst="rect">
            <a:avLst/>
          </a:prstGeom>
        </p:spPr>
        <p:txBody>
          <a:bodyPr wrap="square">
            <a:spAutoFit/>
          </a:bodyPr>
          <a:lstStyle/>
          <a:p>
            <a:r>
              <a:rPr lang="ru-RU" b="0" dirty="0"/>
              <a:t>7. Совершение административного правонарушения, предусмотренного </a:t>
            </a:r>
            <a:r>
              <a:rPr lang="ru-RU" b="0" dirty="0">
                <a:hlinkClick r:id="rId2"/>
              </a:rPr>
              <a:t>частью 6 настоящей статьи, лицом, ранее подвергнутым административному наказанию за аналогичное правонарушение, если эти действия не содержат уголовно наказуемого деяния, -</a:t>
            </a:r>
          </a:p>
          <a:p>
            <a:r>
              <a:rPr lang="ru-RU" b="0" dirty="0"/>
              <a:t>влечет наложение административного штрафа на должностных лиц в размере от двадцати тысяч до тридцати тысяч рублей или дисквалификацию на срок от одного года до трех лет; на лиц, осуществляющих предпринимательскую деятельность без образования юридического лица, - от десяти тысяч до тридцати тысяч рублей; на юридических лиц - от пятидесяти тысяч до ста тысяч рублей.</a:t>
            </a:r>
          </a:p>
        </p:txBody>
      </p:sp>
    </p:spTree>
    <p:extLst>
      <p:ext uri="{BB962C8B-B14F-4D97-AF65-F5344CB8AC3E}">
        <p14:creationId xmlns:p14="http://schemas.microsoft.com/office/powerpoint/2010/main" val="1231604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Прямоугольник 1"/>
          <p:cNvSpPr>
            <a:spLocks noChangeArrowheads="1"/>
          </p:cNvSpPr>
          <p:nvPr/>
        </p:nvSpPr>
        <p:spPr bwMode="auto">
          <a:xfrm>
            <a:off x="811213" y="220663"/>
            <a:ext cx="10779125" cy="3416320"/>
          </a:xfrm>
          <a:prstGeom prst="rect">
            <a:avLst/>
          </a:prstGeom>
          <a:noFill/>
          <a:ln w="9525">
            <a:noFill/>
            <a:miter lim="800000"/>
            <a:headEnd/>
            <a:tailEnd/>
          </a:ln>
        </p:spPr>
        <p:txBody>
          <a:bodyPr>
            <a:spAutoFit/>
          </a:bodyPr>
          <a:lstStyle/>
          <a:p>
            <a:pPr algn="ctr"/>
            <a:r>
              <a:rPr lang="ru-RU" sz="3600" dirty="0" smtClean="0">
                <a:solidFill>
                  <a:srgbClr val="002060"/>
                </a:solidFill>
                <a:latin typeface="Times New Roman" pitchFamily="18" charset="0"/>
                <a:cs typeface="Times New Roman" pitchFamily="18" charset="0"/>
              </a:rPr>
              <a:t>Типичные </a:t>
            </a:r>
            <a:r>
              <a:rPr lang="ru-RU" sz="3600" dirty="0">
                <a:solidFill>
                  <a:srgbClr val="002060"/>
                </a:solidFill>
                <a:latin typeface="Times New Roman" pitchFamily="18" charset="0"/>
                <a:cs typeface="Times New Roman" pitchFamily="18" charset="0"/>
              </a:rPr>
              <a:t>нарушения трудового законодательства, за которые организация или индивидуальный предприниматель привлекаются к  административной ответственности по </a:t>
            </a:r>
            <a:r>
              <a:rPr lang="ru-RU" sz="3600" dirty="0" smtClean="0">
                <a:solidFill>
                  <a:srgbClr val="002060"/>
                </a:solidFill>
                <a:latin typeface="Times New Roman" pitchFamily="18" charset="0"/>
                <a:cs typeface="Times New Roman" pitchFamily="18" charset="0"/>
              </a:rPr>
              <a:t/>
            </a:r>
            <a:br>
              <a:rPr lang="ru-RU" sz="3600" dirty="0" smtClean="0">
                <a:solidFill>
                  <a:srgbClr val="002060"/>
                </a:solidFill>
                <a:latin typeface="Times New Roman" pitchFamily="18" charset="0"/>
                <a:cs typeface="Times New Roman" pitchFamily="18" charset="0"/>
              </a:rPr>
            </a:br>
            <a:r>
              <a:rPr lang="ru-RU" sz="3600" dirty="0" smtClean="0">
                <a:solidFill>
                  <a:srgbClr val="002060"/>
                </a:solidFill>
                <a:latin typeface="Times New Roman" pitchFamily="18" charset="0"/>
                <a:cs typeface="Times New Roman" pitchFamily="18" charset="0"/>
              </a:rPr>
              <a:t>статье </a:t>
            </a:r>
            <a:r>
              <a:rPr lang="ru-RU" sz="3600" dirty="0">
                <a:solidFill>
                  <a:srgbClr val="002060"/>
                </a:solidFill>
                <a:latin typeface="Times New Roman" pitchFamily="18" charset="0"/>
                <a:cs typeface="Times New Roman" pitchFamily="18" charset="0"/>
              </a:rPr>
              <a:t>5.27 Кодекса </a:t>
            </a:r>
            <a:r>
              <a:rPr lang="ru-RU" sz="3600" dirty="0" smtClean="0">
                <a:solidFill>
                  <a:srgbClr val="002060"/>
                </a:solidFill>
                <a:latin typeface="Times New Roman" pitchFamily="18" charset="0"/>
                <a:cs typeface="Times New Roman" pitchFamily="18" charset="0"/>
              </a:rPr>
              <a:t>РФ об </a:t>
            </a:r>
            <a:r>
              <a:rPr lang="ru-RU" sz="3600" dirty="0">
                <a:solidFill>
                  <a:srgbClr val="002060"/>
                </a:solidFill>
                <a:latin typeface="Times New Roman" pitchFamily="18" charset="0"/>
                <a:cs typeface="Times New Roman" pitchFamily="18" charset="0"/>
              </a:rPr>
              <a:t>административных правонарушениях.</a:t>
            </a:r>
          </a:p>
        </p:txBody>
      </p:sp>
      <p:sp>
        <p:nvSpPr>
          <p:cNvPr id="290819" name="Прямоугольник 2"/>
          <p:cNvSpPr>
            <a:spLocks noChangeArrowheads="1"/>
          </p:cNvSpPr>
          <p:nvPr/>
        </p:nvSpPr>
        <p:spPr bwMode="auto">
          <a:xfrm>
            <a:off x="939800" y="4279900"/>
            <a:ext cx="10355263" cy="1570038"/>
          </a:xfrm>
          <a:prstGeom prst="rect">
            <a:avLst/>
          </a:prstGeom>
          <a:noFill/>
          <a:ln w="9525">
            <a:noFill/>
            <a:miter lim="800000"/>
            <a:headEnd/>
            <a:tailEnd/>
          </a:ln>
        </p:spPr>
        <p:txBody>
          <a:bodyPr>
            <a:spAutoFit/>
          </a:bodyPr>
          <a:lstStyle/>
          <a:p>
            <a:pPr algn="just">
              <a:spcAft>
                <a:spcPts val="1500"/>
              </a:spcAft>
            </a:pPr>
            <a:r>
              <a:rPr lang="ru-RU" sz="2400" b="0" dirty="0">
                <a:solidFill>
                  <a:srgbClr val="000000"/>
                </a:solidFill>
                <a:latin typeface="Times New Roman" pitchFamily="18" charset="0"/>
                <a:cs typeface="Times New Roman" pitchFamily="18" charset="0"/>
              </a:rPr>
              <a:t>Для того чтобы оценить имеются ли основания для привлечения </a:t>
            </a:r>
            <a:r>
              <a:rPr lang="ru-RU" sz="2400" b="0" dirty="0" smtClean="0">
                <a:solidFill>
                  <a:srgbClr val="000000"/>
                </a:solidFill>
                <a:latin typeface="Times New Roman" pitchFamily="18" charset="0"/>
                <a:cs typeface="Times New Roman" pitchFamily="18" charset="0"/>
              </a:rPr>
              <a:t>Вас </a:t>
            </a:r>
            <a:r>
              <a:rPr lang="ru-RU" sz="2400" b="0" dirty="0">
                <a:solidFill>
                  <a:srgbClr val="000000"/>
                </a:solidFill>
                <a:latin typeface="Times New Roman" pitchFamily="18" charset="0"/>
                <a:cs typeface="Times New Roman" pitchFamily="18" charset="0"/>
              </a:rPr>
              <a:t>к административной ответственности по </a:t>
            </a:r>
            <a:r>
              <a:rPr lang="ru-RU" sz="2400" b="0" dirty="0" smtClean="0">
                <a:solidFill>
                  <a:srgbClr val="000000"/>
                </a:solidFill>
                <a:latin typeface="Times New Roman" pitchFamily="18" charset="0"/>
                <a:cs typeface="Times New Roman" pitchFamily="18" charset="0"/>
              </a:rPr>
              <a:t>статье </a:t>
            </a:r>
            <a:r>
              <a:rPr lang="ru-RU" sz="2400" b="0" dirty="0">
                <a:solidFill>
                  <a:srgbClr val="000000"/>
                </a:solidFill>
                <a:latin typeface="Times New Roman" pitchFamily="18" charset="0"/>
                <a:cs typeface="Times New Roman" pitchFamily="18" charset="0"/>
              </a:rPr>
              <a:t>5.27 КоАП РФ нужно оценить каким образом, у вас ведется кадровое делопроизводство, с точки зрения соблюдения норм Трудового кодекса РФ.</a:t>
            </a:r>
            <a:endParaRPr lang="ru-RU" sz="2800" b="0" dirty="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Прямоугольник 1"/>
          <p:cNvSpPr>
            <a:spLocks noChangeArrowheads="1"/>
          </p:cNvSpPr>
          <p:nvPr/>
        </p:nvSpPr>
        <p:spPr bwMode="auto">
          <a:xfrm>
            <a:off x="195263" y="801195"/>
            <a:ext cx="11666537" cy="5262979"/>
          </a:xfrm>
          <a:prstGeom prst="rect">
            <a:avLst/>
          </a:prstGeom>
          <a:noFill/>
          <a:ln w="9525">
            <a:noFill/>
            <a:miter lim="800000"/>
            <a:headEnd/>
            <a:tailEnd/>
          </a:ln>
        </p:spPr>
        <p:txBody>
          <a:bodyPr>
            <a:spAutoFit/>
          </a:bodyPr>
          <a:lstStyle/>
          <a:p>
            <a:pPr>
              <a:buSzPts val="1000"/>
              <a:tabLst>
                <a:tab pos="457200" algn="l"/>
              </a:tabLst>
            </a:pPr>
            <a:r>
              <a:rPr lang="ru-RU" sz="2400" b="0" dirty="0" smtClean="0">
                <a:solidFill>
                  <a:srgbClr val="002060"/>
                </a:solidFill>
                <a:latin typeface="Times New Roman" pitchFamily="18" charset="0"/>
                <a:cs typeface="Times New Roman" pitchFamily="18" charset="0"/>
              </a:rPr>
              <a:t>1.</a:t>
            </a:r>
            <a:r>
              <a:rPr lang="ru-RU" sz="2400" b="0" dirty="0" smtClean="0">
                <a:solidFill>
                  <a:srgbClr val="93361D"/>
                </a:solidFill>
                <a:latin typeface="Times New Roman" pitchFamily="18" charset="0"/>
                <a:cs typeface="Times New Roman" pitchFamily="18" charset="0"/>
              </a:rPr>
              <a:t> </a:t>
            </a:r>
            <a:r>
              <a:rPr lang="ru-RU" sz="2400" b="0" dirty="0" smtClean="0">
                <a:solidFill>
                  <a:srgbClr val="002060"/>
                </a:solidFill>
                <a:latin typeface="Times New Roman" pitchFamily="18" charset="0"/>
                <a:cs typeface="Times New Roman" pitchFamily="18" charset="0"/>
              </a:rPr>
              <a:t>Нарушение процедуры привлечения к дисциплинарной ответственности.</a:t>
            </a:r>
          </a:p>
          <a:p>
            <a:pPr>
              <a:buSzPts val="1000"/>
              <a:tabLst>
                <a:tab pos="457200" algn="l"/>
              </a:tabLst>
            </a:pPr>
            <a:r>
              <a:rPr lang="ru-RU" sz="2400" b="0" dirty="0" smtClean="0">
                <a:solidFill>
                  <a:srgbClr val="002060"/>
                </a:solidFill>
                <a:latin typeface="Times New Roman" pitchFamily="18" charset="0"/>
                <a:ea typeface="Arial Unicode MS" pitchFamily="34" charset="-128"/>
                <a:cs typeface="Times New Roman" pitchFamily="18" charset="0"/>
              </a:rPr>
              <a:t>2. Нарушение </a:t>
            </a:r>
            <a:r>
              <a:rPr lang="ru-RU" sz="2400" b="0" dirty="0">
                <a:solidFill>
                  <a:srgbClr val="002060"/>
                </a:solidFill>
                <a:latin typeface="Times New Roman" pitchFamily="18" charset="0"/>
                <a:ea typeface="Arial Unicode MS" pitchFamily="34" charset="-128"/>
                <a:cs typeface="Times New Roman" pitchFamily="18" charset="0"/>
              </a:rPr>
              <a:t>процедуры увольнения за </a:t>
            </a:r>
            <a:r>
              <a:rPr lang="ru-RU" sz="2400" b="0" dirty="0" smtClean="0">
                <a:solidFill>
                  <a:srgbClr val="002060"/>
                </a:solidFill>
                <a:latin typeface="Times New Roman" pitchFamily="18" charset="0"/>
                <a:ea typeface="Arial Unicode MS" pitchFamily="34" charset="-128"/>
                <a:cs typeface="Times New Roman" pitchFamily="18" charset="0"/>
              </a:rPr>
              <a:t>прогул при </a:t>
            </a:r>
            <a:r>
              <a:rPr lang="ru-RU" sz="2400" b="0" dirty="0">
                <a:solidFill>
                  <a:srgbClr val="002060"/>
                </a:solidFill>
                <a:latin typeface="Times New Roman" pitchFamily="18" charset="0"/>
                <a:ea typeface="Arial Unicode MS" pitchFamily="34" charset="-128"/>
                <a:cs typeface="Times New Roman" pitchFamily="18" charset="0"/>
              </a:rPr>
              <a:t>отстранении от работы сотрудника при появлении его на работе в состоянии алкогольного, токсического или наркотического опьянения.</a:t>
            </a:r>
            <a:r>
              <a:rPr lang="ru-RU" sz="2400" b="0" dirty="0" smtClean="0">
                <a:solidFill>
                  <a:srgbClr val="002060"/>
                </a:solidFill>
                <a:latin typeface="Times New Roman" pitchFamily="18" charset="0"/>
                <a:ea typeface="Calibri" pitchFamily="34" charset="0"/>
                <a:cs typeface="Times New Roman" pitchFamily="18" charset="0"/>
              </a:rPr>
              <a:t> </a:t>
            </a:r>
            <a:endParaRPr lang="ru-RU" sz="2400" b="0" dirty="0">
              <a:solidFill>
                <a:srgbClr val="002060"/>
              </a:solidFill>
              <a:latin typeface="Times New Roman" pitchFamily="18" charset="0"/>
              <a:ea typeface="Calibri" pitchFamily="34" charset="0"/>
              <a:cs typeface="Times New Roman" pitchFamily="18" charset="0"/>
            </a:endParaRPr>
          </a:p>
          <a:p>
            <a:pPr>
              <a:buSzPts val="1000"/>
              <a:tabLst>
                <a:tab pos="457200" algn="l"/>
              </a:tabLst>
            </a:pPr>
            <a:r>
              <a:rPr lang="ru-RU" sz="2400" b="0" dirty="0" smtClean="0">
                <a:solidFill>
                  <a:srgbClr val="002060"/>
                </a:solidFill>
                <a:latin typeface="Times New Roman" pitchFamily="18" charset="0"/>
                <a:ea typeface="Calibri" pitchFamily="34" charset="0"/>
                <a:cs typeface="Times New Roman" pitchFamily="18" charset="0"/>
              </a:rPr>
              <a:t>3. Невыдача </a:t>
            </a:r>
            <a:r>
              <a:rPr lang="ru-RU" sz="2400" b="0" dirty="0">
                <a:solidFill>
                  <a:srgbClr val="002060"/>
                </a:solidFill>
                <a:latin typeface="Times New Roman" pitchFamily="18" charset="0"/>
                <a:ea typeface="Calibri" pitchFamily="34" charset="0"/>
                <a:cs typeface="Times New Roman" pitchFamily="18" charset="0"/>
              </a:rPr>
              <a:t>трудовой книжки в день </a:t>
            </a:r>
            <a:r>
              <a:rPr lang="ru-RU" sz="2400" b="0" dirty="0" smtClean="0">
                <a:solidFill>
                  <a:srgbClr val="002060"/>
                </a:solidFill>
                <a:latin typeface="Times New Roman" pitchFamily="18" charset="0"/>
                <a:ea typeface="Calibri" pitchFamily="34" charset="0"/>
                <a:cs typeface="Times New Roman" pitchFamily="18" charset="0"/>
              </a:rPr>
              <a:t>увольнения.</a:t>
            </a:r>
            <a:endParaRPr lang="ru-RU" sz="2800" b="0" dirty="0">
              <a:solidFill>
                <a:srgbClr val="002060"/>
              </a:solidFill>
              <a:latin typeface="Times New Roman" pitchFamily="18" charset="0"/>
            </a:endParaRPr>
          </a:p>
          <a:p>
            <a:pPr>
              <a:buSzPts val="1000"/>
              <a:tabLst>
                <a:tab pos="457200" algn="l"/>
              </a:tabLst>
            </a:pPr>
            <a:r>
              <a:rPr lang="ru-RU" sz="2400" b="0" dirty="0">
                <a:solidFill>
                  <a:srgbClr val="002060"/>
                </a:solidFill>
                <a:latin typeface="Times New Roman" pitchFamily="18" charset="0"/>
                <a:cs typeface="Times New Roman" pitchFamily="18" charset="0"/>
              </a:rPr>
              <a:t>4. </a:t>
            </a:r>
            <a:r>
              <a:rPr lang="ru-RU" sz="2400" b="0" dirty="0">
                <a:solidFill>
                  <a:srgbClr val="002060"/>
                </a:solidFill>
                <a:latin typeface="Times New Roman" pitchFamily="18" charset="0"/>
                <a:ea typeface="Calibri" pitchFamily="34" charset="0"/>
                <a:cs typeface="Times New Roman" pitchFamily="18" charset="0"/>
              </a:rPr>
              <a:t>Фактическое допущение к работе лицом, не уполномоченным на это </a:t>
            </a:r>
            <a:r>
              <a:rPr lang="ru-RU" sz="2400" b="0" dirty="0" smtClean="0">
                <a:solidFill>
                  <a:srgbClr val="002060"/>
                </a:solidFill>
                <a:latin typeface="Times New Roman" pitchFamily="18" charset="0"/>
                <a:ea typeface="Calibri" pitchFamily="34" charset="0"/>
                <a:cs typeface="Times New Roman" pitchFamily="18" charset="0"/>
              </a:rPr>
              <a:t>работодателем.</a:t>
            </a:r>
            <a:endParaRPr lang="ru-RU" sz="2400" b="0" dirty="0">
              <a:solidFill>
                <a:srgbClr val="002060"/>
              </a:solidFill>
              <a:latin typeface="Times New Roman" pitchFamily="18" charset="0"/>
              <a:ea typeface="Calibri" pitchFamily="34" charset="0"/>
              <a:cs typeface="Times New Roman" pitchFamily="18" charset="0"/>
            </a:endParaRPr>
          </a:p>
          <a:p>
            <a:pPr>
              <a:buSzPts val="1000"/>
              <a:tabLst>
                <a:tab pos="457200" algn="l"/>
              </a:tabLst>
            </a:pPr>
            <a:r>
              <a:rPr lang="ru-RU" sz="2400" b="0" dirty="0" smtClean="0">
                <a:solidFill>
                  <a:srgbClr val="002060"/>
                </a:solidFill>
                <a:latin typeface="Times New Roman" pitchFamily="18" charset="0"/>
                <a:cs typeface="Times New Roman" pitchFamily="18" charset="0"/>
              </a:rPr>
              <a:t>5.Уклонение </a:t>
            </a:r>
            <a:r>
              <a:rPr lang="ru-RU" sz="2400" b="0" dirty="0">
                <a:solidFill>
                  <a:srgbClr val="002060"/>
                </a:solidFill>
                <a:latin typeface="Times New Roman" pitchFamily="18" charset="0"/>
                <a:cs typeface="Times New Roman" pitchFamily="18" charset="0"/>
              </a:rPr>
              <a:t>от </a:t>
            </a:r>
            <a:r>
              <a:rPr lang="ru-RU" sz="2400" b="0" dirty="0" smtClean="0">
                <a:solidFill>
                  <a:srgbClr val="002060"/>
                </a:solidFill>
                <a:latin typeface="Times New Roman" pitchFamily="18" charset="0"/>
                <a:cs typeface="Times New Roman" pitchFamily="18" charset="0"/>
              </a:rPr>
              <a:t>оформления (отсутствие трудовых договоров) </a:t>
            </a:r>
            <a:r>
              <a:rPr lang="ru-RU" sz="2400" b="0" dirty="0">
                <a:solidFill>
                  <a:srgbClr val="002060"/>
                </a:solidFill>
                <a:latin typeface="Times New Roman" pitchFamily="18" charset="0"/>
                <a:cs typeface="Times New Roman" pitchFamily="18" charset="0"/>
              </a:rPr>
              <a:t>или ненадлежащее оформление трудового </a:t>
            </a:r>
            <a:r>
              <a:rPr lang="ru-RU" sz="2400" b="0" dirty="0" smtClean="0">
                <a:solidFill>
                  <a:srgbClr val="002060"/>
                </a:solidFill>
                <a:latin typeface="Times New Roman" pitchFamily="18" charset="0"/>
                <a:cs typeface="Times New Roman" pitchFamily="18" charset="0"/>
              </a:rPr>
              <a:t>договора.</a:t>
            </a:r>
            <a:endParaRPr lang="ru-RU" sz="2800" b="0" dirty="0">
              <a:solidFill>
                <a:srgbClr val="002060"/>
              </a:solidFill>
              <a:latin typeface="Times New Roman" pitchFamily="18" charset="0"/>
            </a:endParaRPr>
          </a:p>
          <a:p>
            <a:pPr>
              <a:buSzPts val="1000"/>
              <a:tabLst>
                <a:tab pos="457200" algn="l"/>
              </a:tabLst>
            </a:pPr>
            <a:r>
              <a:rPr lang="ru-RU" sz="2400" b="0" dirty="0">
                <a:solidFill>
                  <a:srgbClr val="002060"/>
                </a:solidFill>
                <a:latin typeface="Times New Roman" pitchFamily="18" charset="0"/>
                <a:cs typeface="Times New Roman" pitchFamily="18" charset="0"/>
              </a:rPr>
              <a:t>6</a:t>
            </a:r>
            <a:r>
              <a:rPr lang="ru-RU" sz="2400" b="0" dirty="0" smtClean="0">
                <a:solidFill>
                  <a:srgbClr val="002060"/>
                </a:solidFill>
                <a:latin typeface="Times New Roman" pitchFamily="18" charset="0"/>
                <a:cs typeface="Times New Roman" pitchFamily="18" charset="0"/>
              </a:rPr>
              <a:t>. Заключение </a:t>
            </a:r>
            <a:r>
              <a:rPr lang="ru-RU" sz="2400" b="0" dirty="0">
                <a:solidFill>
                  <a:srgbClr val="002060"/>
                </a:solidFill>
                <a:latin typeface="Times New Roman" panose="02020603050405020304" pitchFamily="18" charset="0"/>
                <a:cs typeface="Times New Roman" panose="02020603050405020304" pitchFamily="18" charset="0"/>
              </a:rPr>
              <a:t>гражданско-правового договора, фактически регулирующего трудовые отношения между работником и </a:t>
            </a:r>
            <a:r>
              <a:rPr lang="ru-RU" sz="2400" b="0" dirty="0" smtClean="0">
                <a:solidFill>
                  <a:srgbClr val="002060"/>
                </a:solidFill>
                <a:latin typeface="Times New Roman" panose="02020603050405020304" pitchFamily="18" charset="0"/>
                <a:cs typeface="Times New Roman" panose="02020603050405020304" pitchFamily="18" charset="0"/>
              </a:rPr>
              <a:t>работодателем.</a:t>
            </a:r>
            <a:endParaRPr lang="ru-RU" sz="2400" b="0" dirty="0">
              <a:solidFill>
                <a:srgbClr val="002060"/>
              </a:solidFill>
              <a:latin typeface="Times New Roman" panose="02020603050405020304" pitchFamily="18" charset="0"/>
              <a:cs typeface="Times New Roman" panose="02020603050405020304" pitchFamily="18" charset="0"/>
            </a:endParaRPr>
          </a:p>
          <a:p>
            <a:pPr>
              <a:buSzPts val="1000"/>
              <a:tabLst>
                <a:tab pos="457200" algn="l"/>
              </a:tabLst>
            </a:pPr>
            <a:r>
              <a:rPr lang="ru-RU" sz="2400" b="0" dirty="0" smtClean="0">
                <a:solidFill>
                  <a:srgbClr val="002060"/>
                </a:solidFill>
                <a:latin typeface="Times New Roman" pitchFamily="18" charset="0"/>
                <a:cs typeface="Times New Roman" pitchFamily="18" charset="0"/>
              </a:rPr>
              <a:t>7. Выплата </a:t>
            </a:r>
            <a:r>
              <a:rPr lang="ru-RU" sz="2400" b="0" dirty="0">
                <a:solidFill>
                  <a:srgbClr val="002060"/>
                </a:solidFill>
                <a:latin typeface="Times New Roman" pitchFamily="18" charset="0"/>
                <a:cs typeface="Times New Roman" pitchFamily="18" charset="0"/>
              </a:rPr>
              <a:t>заработной платы позднее установленных дней выдачи заработной платы.</a:t>
            </a:r>
            <a:endParaRPr lang="ru-RU" sz="2800" b="0" dirty="0">
              <a:solidFill>
                <a:srgbClr val="002060"/>
              </a:solidFill>
              <a:latin typeface="Times New Roman" pitchFamily="18" charset="0"/>
            </a:endParaRPr>
          </a:p>
          <a:p>
            <a:pPr>
              <a:buSzPts val="1000"/>
              <a:tabLst>
                <a:tab pos="457200" algn="l"/>
              </a:tabLst>
            </a:pPr>
            <a:r>
              <a:rPr lang="ru-RU" sz="2400" b="0" dirty="0" smtClean="0">
                <a:solidFill>
                  <a:srgbClr val="002060"/>
                </a:solidFill>
                <a:latin typeface="Times New Roman" pitchFamily="18" charset="0"/>
                <a:cs typeface="Times New Roman" pitchFamily="18" charset="0"/>
              </a:rPr>
              <a:t>8. </a:t>
            </a:r>
            <a:r>
              <a:rPr lang="ru-RU" sz="2400" b="0" dirty="0">
                <a:solidFill>
                  <a:srgbClr val="002060"/>
                </a:solidFill>
                <a:latin typeface="Times New Roman" pitchFamily="18" charset="0"/>
                <a:cs typeface="Times New Roman" pitchFamily="18" charset="0"/>
              </a:rPr>
              <a:t>Выплата заработной платы 1 раз в месяц.</a:t>
            </a:r>
          </a:p>
          <a:p>
            <a:pPr>
              <a:buSzPts val="1000"/>
              <a:tabLst>
                <a:tab pos="457200" algn="l"/>
              </a:tabLst>
            </a:pPr>
            <a:r>
              <a:rPr lang="ru-RU" sz="2400" b="0" dirty="0" smtClean="0">
                <a:solidFill>
                  <a:srgbClr val="002060"/>
                </a:solidFill>
                <a:latin typeface="Times New Roman" pitchFamily="18" charset="0"/>
                <a:cs typeface="Times New Roman" pitchFamily="18" charset="0"/>
              </a:rPr>
              <a:t>9. Привлечение </a:t>
            </a:r>
            <a:r>
              <a:rPr lang="ru-RU" sz="2400" b="0" dirty="0">
                <a:solidFill>
                  <a:srgbClr val="002060"/>
                </a:solidFill>
                <a:latin typeface="Times New Roman" pitchFamily="18" charset="0"/>
                <a:cs typeface="Times New Roman" pitchFamily="18" charset="0"/>
              </a:rPr>
              <a:t>к сверхурочной работе </a:t>
            </a:r>
            <a:r>
              <a:rPr lang="ru-RU" sz="2400" b="0" dirty="0" smtClean="0">
                <a:solidFill>
                  <a:srgbClr val="002060"/>
                </a:solidFill>
                <a:latin typeface="Times New Roman" pitchFamily="18" charset="0"/>
                <a:cs typeface="Times New Roman" pitchFamily="18" charset="0"/>
              </a:rPr>
              <a:t>с </a:t>
            </a:r>
            <a:r>
              <a:rPr lang="ru-RU" sz="2400" b="0" dirty="0">
                <a:solidFill>
                  <a:srgbClr val="002060"/>
                </a:solidFill>
                <a:latin typeface="Times New Roman" pitchFamily="18" charset="0"/>
                <a:cs typeface="Times New Roman" pitchFamily="18" charset="0"/>
              </a:rPr>
              <a:t>нарушением процедуры (без согласия работника</a:t>
            </a:r>
            <a:r>
              <a:rPr lang="ru-RU" sz="2400" b="0" dirty="0" smtClean="0">
                <a:solidFill>
                  <a:srgbClr val="002060"/>
                </a:solidFill>
                <a:latin typeface="Times New Roman" pitchFamily="18" charset="0"/>
                <a:cs typeface="Times New Roman" pitchFamily="18" charset="0"/>
              </a:rPr>
              <a:t>).</a:t>
            </a:r>
            <a:endParaRPr lang="ru-RU" b="0" dirty="0">
              <a:solidFill>
                <a:srgbClr val="002060"/>
              </a:solidFill>
              <a:latin typeface="Times New Roman" pitchFamily="18" charset="0"/>
            </a:endParaRPr>
          </a:p>
        </p:txBody>
      </p:sp>
      <p:sp>
        <p:nvSpPr>
          <p:cNvPr id="291843" name="Прямоугольник 2"/>
          <p:cNvSpPr>
            <a:spLocks noChangeArrowheads="1"/>
          </p:cNvSpPr>
          <p:nvPr/>
        </p:nvSpPr>
        <p:spPr bwMode="auto">
          <a:xfrm>
            <a:off x="398463" y="77788"/>
            <a:ext cx="11360150" cy="646112"/>
          </a:xfrm>
          <a:prstGeom prst="rect">
            <a:avLst/>
          </a:prstGeom>
          <a:noFill/>
          <a:ln w="9525">
            <a:noFill/>
            <a:miter lim="800000"/>
            <a:headEnd/>
            <a:tailEnd/>
          </a:ln>
        </p:spPr>
        <p:txBody>
          <a:bodyPr>
            <a:spAutoFit/>
          </a:bodyPr>
          <a:lstStyle/>
          <a:p>
            <a:pPr algn="ctr"/>
            <a:r>
              <a:rPr lang="ru-RU" sz="3600" dirty="0" smtClean="0">
                <a:solidFill>
                  <a:srgbClr val="002060"/>
                </a:solidFill>
                <a:latin typeface="Times New Roman" pitchFamily="18" charset="0"/>
                <a:cs typeface="Times New Roman" pitchFamily="18" charset="0"/>
              </a:rPr>
              <a:t>Типичные </a:t>
            </a:r>
            <a:r>
              <a:rPr lang="ru-RU" sz="3600" dirty="0">
                <a:solidFill>
                  <a:srgbClr val="002060"/>
                </a:solidFill>
                <a:latin typeface="Times New Roman" pitchFamily="18" charset="0"/>
                <a:cs typeface="Times New Roman" pitchFamily="18" charset="0"/>
              </a:rPr>
              <a:t>нарушения трудового законодательства</a:t>
            </a:r>
            <a:endParaRPr lang="ru-RU" b="0" dirty="0"/>
          </a:p>
        </p:txBody>
      </p:sp>
    </p:spTree>
    <p:extLst>
      <p:ext uri="{BB962C8B-B14F-4D97-AF65-F5344CB8AC3E}">
        <p14:creationId xmlns:p14="http://schemas.microsoft.com/office/powerpoint/2010/main" val="201680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9637" y="1962177"/>
            <a:ext cx="3240000" cy="1656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00"/>
                </a:solidFill>
                <a:latin typeface="Times New Roman" panose="02020603050405020304" pitchFamily="18" charset="0"/>
                <a:cs typeface="Times New Roman" panose="02020603050405020304" pitchFamily="18" charset="0"/>
              </a:rPr>
              <a:t>за </a:t>
            </a:r>
            <a:r>
              <a:rPr lang="ru-RU" dirty="0">
                <a:solidFill>
                  <a:srgbClr val="000000"/>
                </a:solidFill>
                <a:latin typeface="Times New Roman" panose="02020603050405020304" pitchFamily="18" charset="0"/>
                <a:cs typeface="Times New Roman" panose="02020603050405020304" pitchFamily="18" charset="0"/>
              </a:rPr>
              <a:t>моральный вред, причиненный работнику неправомерными действиями или бездействием работодателя</a:t>
            </a:r>
          </a:p>
        </p:txBody>
      </p:sp>
      <p:sp>
        <p:nvSpPr>
          <p:cNvPr id="5" name="Прямоугольник 4"/>
          <p:cNvSpPr/>
          <p:nvPr/>
        </p:nvSpPr>
        <p:spPr>
          <a:xfrm>
            <a:off x="4526617" y="1947188"/>
            <a:ext cx="3240000" cy="1656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0000"/>
                </a:solidFill>
                <a:latin typeface="Times New Roman" panose="02020603050405020304" pitchFamily="18" charset="0"/>
                <a:cs typeface="Times New Roman" panose="02020603050405020304" pitchFamily="18" charset="0"/>
              </a:rPr>
              <a:t>за все случаи незаконного лишения работника возможности трудиться – работодатель обязан возместить работнику не полученный им заработок </a:t>
            </a:r>
          </a:p>
        </p:txBody>
      </p:sp>
      <p:sp>
        <p:nvSpPr>
          <p:cNvPr id="6" name="Прямоугольник 5"/>
          <p:cNvSpPr/>
          <p:nvPr/>
        </p:nvSpPr>
        <p:spPr>
          <a:xfrm>
            <a:off x="8316549" y="1961826"/>
            <a:ext cx="3240000" cy="1656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00"/>
                </a:solidFill>
                <a:latin typeface="Times New Roman" panose="02020603050405020304" pitchFamily="18" charset="0"/>
                <a:cs typeface="Times New Roman" panose="02020603050405020304" pitchFamily="18" charset="0"/>
              </a:rPr>
              <a:t>за </a:t>
            </a:r>
            <a:r>
              <a:rPr lang="ru-RU" dirty="0">
                <a:solidFill>
                  <a:srgbClr val="000000"/>
                </a:solidFill>
                <a:latin typeface="Times New Roman" panose="02020603050405020304" pitchFamily="18" charset="0"/>
                <a:cs typeface="Times New Roman" panose="02020603050405020304" pitchFamily="18" charset="0"/>
              </a:rPr>
              <a:t>задержку выплаты заработной платы и других выплат </a:t>
            </a:r>
          </a:p>
          <a:p>
            <a:pPr algn="ctr"/>
            <a:endParaRPr lang="ru-RU" dirty="0">
              <a:solidFill>
                <a:srgbClr val="0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809638" y="239846"/>
            <a:ext cx="4451976"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000" dirty="0" smtClean="0">
                <a:solidFill>
                  <a:srgbClr val="000000"/>
                </a:solidFill>
                <a:latin typeface="Times New Roman" panose="02020603050405020304" pitchFamily="18" charset="0"/>
                <a:cs typeface="Times New Roman" panose="02020603050405020304" pitchFamily="18" charset="0"/>
              </a:rPr>
              <a:t>Материальная ответственность</a:t>
            </a:r>
            <a:endParaRPr lang="ru-RU" sz="2000" dirty="0">
              <a:solidFill>
                <a:srgbClr val="000000"/>
              </a:solidFill>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flipV="1">
            <a:off x="2188563" y="1514009"/>
            <a:ext cx="7704000" cy="0"/>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a:stCxn id="8" idx="2"/>
          </p:cNvCxnSpPr>
          <p:nvPr/>
        </p:nvCxnSpPr>
        <p:spPr>
          <a:xfrm>
            <a:off x="6035626" y="1154245"/>
            <a:ext cx="5410" cy="792000"/>
          </a:xfrm>
          <a:prstGeom prst="line">
            <a:avLst/>
          </a:prstGeom>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4436677" y="4631612"/>
            <a:ext cx="3329940" cy="190566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dirty="0">
                <a:solidFill>
                  <a:srgbClr val="000000"/>
                </a:solidFill>
                <a:latin typeface="Times New Roman" panose="02020603050405020304" pitchFamily="18" charset="0"/>
                <a:cs typeface="Times New Roman" panose="02020603050405020304" pitchFamily="18" charset="0"/>
              </a:rPr>
              <a:t>задержка </a:t>
            </a: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выдачи работнику трудовой </a:t>
            </a:r>
            <a:r>
              <a:rPr lang="ru-RU" dirty="0" smtClean="0">
                <a:solidFill>
                  <a:srgbClr val="000000"/>
                </a:solidFill>
                <a:latin typeface="Times New Roman" panose="02020603050405020304" pitchFamily="18" charset="0"/>
                <a:cs typeface="Times New Roman" panose="02020603050405020304" pitchFamily="18" charset="0"/>
              </a:rPr>
              <a:t>книжки, внесения неправильной или не соответствующей законодательству формулировки причины увольнения</a:t>
            </a:r>
            <a:endParaRPr lang="ru-RU" dirty="0">
              <a:solidFill>
                <a:srgbClr val="0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69637" y="4631613"/>
            <a:ext cx="3240000" cy="17282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0000"/>
                </a:solidFill>
                <a:latin typeface="Times New Roman" panose="02020603050405020304" pitchFamily="18" charset="0"/>
                <a:cs typeface="Times New Roman" panose="02020603050405020304" pitchFamily="18" charset="0"/>
              </a:rPr>
              <a:t>отказ работодателя от исполнения или несвоевременное исполнение решения органа по рассмотрению трудовых споров </a:t>
            </a:r>
          </a:p>
        </p:txBody>
      </p:sp>
      <p:sp>
        <p:nvSpPr>
          <p:cNvPr id="7" name="Прямоугольник 6"/>
          <p:cNvSpPr/>
          <p:nvPr/>
        </p:nvSpPr>
        <p:spPr>
          <a:xfrm>
            <a:off x="8316549" y="4631613"/>
            <a:ext cx="3240000" cy="1584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0000"/>
                </a:solidFill>
                <a:latin typeface="Times New Roman" panose="02020603050405020304" pitchFamily="18" charset="0"/>
                <a:cs typeface="Times New Roman" panose="02020603050405020304" pitchFamily="18" charset="0"/>
              </a:rPr>
              <a:t>незаконное отстранение работника от работы, его увольнение или перевод на другую работу</a:t>
            </a:r>
          </a:p>
        </p:txBody>
      </p:sp>
      <p:cxnSp>
        <p:nvCxnSpPr>
          <p:cNvPr id="15" name="Прямая соединительная линия 14"/>
          <p:cNvCxnSpPr/>
          <p:nvPr/>
        </p:nvCxnSpPr>
        <p:spPr>
          <a:xfrm flipV="1">
            <a:off x="2188559" y="4167270"/>
            <a:ext cx="7740000"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flipH="1" flipV="1">
            <a:off x="9933453" y="4172220"/>
            <a:ext cx="0" cy="468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Прямая соединительная линия 18"/>
          <p:cNvCxnSpPr/>
          <p:nvPr/>
        </p:nvCxnSpPr>
        <p:spPr>
          <a:xfrm flipV="1">
            <a:off x="2189637" y="4167269"/>
            <a:ext cx="0" cy="432000"/>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flipV="1">
            <a:off x="6056617" y="3597649"/>
            <a:ext cx="0" cy="104400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3" name="Прямая соединительная линия 22"/>
          <p:cNvCxnSpPr>
            <a:stCxn id="6" idx="0"/>
          </p:cNvCxnSpPr>
          <p:nvPr/>
        </p:nvCxnSpPr>
        <p:spPr>
          <a:xfrm flipH="1" flipV="1">
            <a:off x="9878519" y="1514010"/>
            <a:ext cx="0" cy="447816"/>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p:cNvCxnSpPr/>
          <p:nvPr/>
        </p:nvCxnSpPr>
        <p:spPr>
          <a:xfrm flipV="1">
            <a:off x="2189637" y="1528999"/>
            <a:ext cx="0" cy="432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3829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Заголовок 5"/>
          <p:cNvSpPr>
            <a:spLocks noGrp="1"/>
          </p:cNvSpPr>
          <p:nvPr>
            <p:ph type="title"/>
          </p:nvPr>
        </p:nvSpPr>
        <p:spPr>
          <a:xfrm>
            <a:off x="561975" y="1630021"/>
            <a:ext cx="10972800" cy="2616101"/>
          </a:xfrm>
        </p:spPr>
        <p:txBody>
          <a:bodyPr>
            <a:spAutoFit/>
          </a:bodyPr>
          <a:lstStyle/>
          <a:p>
            <a:r>
              <a:rPr lang="ru-RU" sz="4000" dirty="0" smtClean="0">
                <a:latin typeface="Times New Roman" pitchFamily="18" charset="0"/>
                <a:cs typeface="Times New Roman" pitchFamily="18" charset="0"/>
              </a:rPr>
              <a:t>за нарушение трудового законодательства и иных нормативных правовых актов, содержащих нормы трудового права</a:t>
            </a:r>
            <a:br>
              <a:rPr lang="ru-RU" sz="4000"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1933575" y="793750"/>
            <a:ext cx="8229600" cy="693738"/>
          </a:xfrm>
          <a:prstGeom prst="rect">
            <a:avLst/>
          </a:prstGeom>
          <a:noFill/>
          <a:ln w="9525">
            <a:noFill/>
            <a:miter lim="800000"/>
            <a:headEnd/>
            <a:tailEnd/>
          </a:ln>
        </p:spPr>
        <p:txBody>
          <a:bodyPr anchor="ctr">
            <a:normAutofit fontScale="25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ru-RU" sz="3400" kern="0" dirty="0" smtClean="0">
                <a:solidFill>
                  <a:srgbClr val="FF0066"/>
                </a:solidFill>
              </a:rPr>
              <a:t/>
            </a:r>
            <a:br>
              <a:rPr lang="ru-RU" sz="3400" kern="0" dirty="0" smtClean="0">
                <a:solidFill>
                  <a:srgbClr val="FF0066"/>
                </a:solidFill>
              </a:rPr>
            </a:br>
            <a:r>
              <a:rPr lang="ru-RU" sz="14400" kern="0" dirty="0" smtClean="0">
                <a:solidFill>
                  <a:schemeClr val="accent6">
                    <a:lumMod val="75000"/>
                  </a:schemeClr>
                </a:solidFill>
                <a:latin typeface="Times New Roman" panose="02020603050405020304" pitchFamily="18" charset="0"/>
                <a:cs typeface="Times New Roman" panose="02020603050405020304" pitchFamily="18" charset="0"/>
              </a:rPr>
              <a:t>Уголовная ответственность</a:t>
            </a:r>
            <a:r>
              <a:rPr lang="ru-RU" sz="14400" b="0" kern="0" dirty="0" smtClean="0">
                <a:solidFill>
                  <a:schemeClr val="accent6">
                    <a:lumMod val="75000"/>
                  </a:schemeClr>
                </a:solidFill>
                <a:latin typeface="Times New Roman" panose="02020603050405020304" pitchFamily="18" charset="0"/>
                <a:cs typeface="Times New Roman" panose="02020603050405020304" pitchFamily="18" charset="0"/>
              </a:rPr>
              <a:t/>
            </a:r>
            <a:br>
              <a:rPr lang="ru-RU" sz="14400" b="0" kern="0" dirty="0" smtClean="0">
                <a:solidFill>
                  <a:schemeClr val="accent6">
                    <a:lumMod val="75000"/>
                  </a:schemeClr>
                </a:solidFill>
                <a:latin typeface="Times New Roman" panose="02020603050405020304" pitchFamily="18" charset="0"/>
                <a:cs typeface="Times New Roman" panose="02020603050405020304" pitchFamily="18" charset="0"/>
              </a:rPr>
            </a:br>
            <a:r>
              <a:rPr lang="ru-RU" sz="7200" b="0" kern="0" dirty="0" smtClean="0">
                <a:solidFill>
                  <a:schemeClr val="accent6">
                    <a:lumMod val="75000"/>
                  </a:schemeClr>
                </a:solidFill>
                <a:latin typeface="Times New Roman" panose="02020603050405020304" pitchFamily="18" charset="0"/>
                <a:cs typeface="Times New Roman" panose="02020603050405020304" pitchFamily="18" charset="0"/>
              </a:rPr>
              <a:t/>
            </a:r>
            <a:br>
              <a:rPr lang="ru-RU" sz="7200" b="0" kern="0" dirty="0" smtClean="0">
                <a:solidFill>
                  <a:schemeClr val="accent6">
                    <a:lumMod val="75000"/>
                  </a:schemeClr>
                </a:solidFill>
                <a:latin typeface="Times New Roman" panose="02020603050405020304" pitchFamily="18" charset="0"/>
                <a:cs typeface="Times New Roman" panose="02020603050405020304" pitchFamily="18" charset="0"/>
              </a:rPr>
            </a:br>
            <a:endParaRPr lang="ru-RU" sz="2000" b="0" kern="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2" descr="http://www.trudcontrol.ru/files/editor/images/Pictures/Illustrations/femida%28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380" y="2938072"/>
            <a:ext cx="190500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59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600" y="-133350"/>
            <a:ext cx="10972800" cy="1143000"/>
          </a:xfrm>
        </p:spPr>
        <p:txBody>
          <a:bodyPr/>
          <a:lstStyle/>
          <a:p>
            <a:pPr>
              <a:defRPr/>
            </a:pPr>
            <a:r>
              <a:rPr lang="ru-RU" dirty="0" smtClean="0">
                <a:solidFill>
                  <a:schemeClr val="accent6">
                    <a:lumMod val="75000"/>
                  </a:schemeClr>
                </a:solidFill>
                <a:latin typeface="Times New Roman" panose="02020603050405020304" pitchFamily="18" charset="0"/>
                <a:cs typeface="Times New Roman" panose="02020603050405020304" pitchFamily="18" charset="0"/>
              </a:rPr>
              <a:t>Кто привлекается к ответственности?</a:t>
            </a:r>
            <a:endParaRPr lang="ru-RU"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9394" name="Объект 2"/>
          <p:cNvSpPr>
            <a:spLocks noGrp="1"/>
          </p:cNvSpPr>
          <p:nvPr>
            <p:ph idx="1"/>
          </p:nvPr>
        </p:nvSpPr>
        <p:spPr>
          <a:xfrm>
            <a:off x="1381985" y="1660410"/>
            <a:ext cx="8991209" cy="1787328"/>
          </a:xfrm>
        </p:spPr>
        <p:txBody>
          <a:bodyPr/>
          <a:lstStyle/>
          <a:p>
            <a:pPr marL="0" indent="0" algn="ctr">
              <a:buNone/>
            </a:pPr>
            <a:r>
              <a:rPr lang="ru-RU" dirty="0">
                <a:solidFill>
                  <a:srgbClr val="000000"/>
                </a:solidFill>
                <a:latin typeface="Times New Roman" panose="02020603050405020304" pitchFamily="18" charset="0"/>
                <a:cs typeface="Times New Roman" panose="02020603050405020304" pitchFamily="18" charset="0"/>
              </a:rPr>
              <a:t>По данной статье отвечает только руководитель организации лично, независимо от её формы собственности. </a:t>
            </a:r>
            <a:endParaRPr lang="ru-RU" dirty="0" smtClean="0">
              <a:latin typeface="Times New Roman" pitchFamily="18" charset="0"/>
              <a:cs typeface="Times New Roman" pitchFamily="18" charset="0"/>
            </a:endParaRPr>
          </a:p>
        </p:txBody>
      </p:sp>
      <p:sp>
        <p:nvSpPr>
          <p:cNvPr id="3" name="Прямоугольник 2"/>
          <p:cNvSpPr/>
          <p:nvPr/>
        </p:nvSpPr>
        <p:spPr>
          <a:xfrm>
            <a:off x="720029" y="5218731"/>
            <a:ext cx="11239361" cy="1954381"/>
          </a:xfrm>
          <a:prstGeom prst="rect">
            <a:avLst/>
          </a:prstGeom>
          <a:ln>
            <a:solidFill>
              <a:srgbClr val="C00000"/>
            </a:solidFill>
          </a:ln>
        </p:spPr>
        <p:txBody>
          <a:bodyPr wrap="square">
            <a:spAutoFit/>
          </a:bodyPr>
          <a:lstStyle/>
          <a:p>
            <a:pPr algn="ctr"/>
            <a:r>
              <a:rPr lang="ru-RU" sz="1600" dirty="0">
                <a:latin typeface="Times New Roman" panose="02020603050405020304" pitchFamily="18" charset="0"/>
                <a:ea typeface="Calibri" panose="020F0502020204030204" pitchFamily="34" charset="0"/>
              </a:rPr>
              <a:t>При выявлении задолженности по заработанной плате свыше двух месяцев и (или) частичной невыплаты заработной платы* свыше трех месяцев, государственный инспектор труда </a:t>
            </a:r>
            <a:r>
              <a:rPr lang="ru-RU" sz="1600" dirty="0" smtClean="0">
                <a:latin typeface="Times New Roman" panose="02020603050405020304" pitchFamily="18" charset="0"/>
                <a:ea typeface="Calibri" panose="020F0502020204030204" pitchFamily="34" charset="0"/>
              </a:rPr>
              <a:t>(должностное лицо КО) должен(о) </a:t>
            </a:r>
            <a:r>
              <a:rPr lang="ru-RU" sz="1600" dirty="0">
                <a:latin typeface="Times New Roman" panose="02020603050405020304" pitchFamily="18" charset="0"/>
                <a:ea typeface="Calibri" panose="020F0502020204030204" pitchFamily="34" charset="0"/>
              </a:rPr>
              <a:t>подготовить и направить материалы проверки в следственные органы для решения вопроса о привлечении виновных лиц к уголовной ответственности по ст.145.1 УК РФ</a:t>
            </a:r>
            <a:r>
              <a:rPr lang="ru-RU" sz="1600" dirty="0" smtClean="0">
                <a:latin typeface="Times New Roman" panose="02020603050405020304" pitchFamily="18" charset="0"/>
                <a:ea typeface="Calibri" panose="020F0502020204030204" pitchFamily="34" charset="0"/>
              </a:rPr>
              <a:t>.</a:t>
            </a:r>
          </a:p>
          <a:p>
            <a:pPr algn="ctr"/>
            <a:r>
              <a:rPr lang="ru-RU" sz="1650" b="0" dirty="0">
                <a:solidFill>
                  <a:srgbClr val="000000"/>
                </a:solidFill>
                <a:latin typeface="Verdana" panose="020B0604030504040204" pitchFamily="34" charset="0"/>
              </a:rPr>
              <a:t>Закон, видимо, исходит из того, что вопросы выплаты заработной платы находятся в компетенции руководителя и он является последней инстанцией по этому вопросу в организации.</a:t>
            </a:r>
            <a:endParaRPr lang="ru-RU" sz="1650" dirty="0"/>
          </a:p>
          <a:p>
            <a:pPr algn="ctr"/>
            <a:endParaRPr lang="ru-RU" sz="2400" dirty="0"/>
          </a:p>
        </p:txBody>
      </p:sp>
    </p:spTree>
    <p:extLst>
      <p:ext uri="{BB962C8B-B14F-4D97-AF65-F5344CB8AC3E}">
        <p14:creationId xmlns:p14="http://schemas.microsoft.com/office/powerpoint/2010/main" val="3255180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89283" y="173506"/>
            <a:ext cx="10972800" cy="996481"/>
          </a:xfrm>
          <a:solidFill>
            <a:srgbClr val="C00000"/>
          </a:solidFill>
          <a:ln/>
          <a:extLst/>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ru-RU" sz="2400" dirty="0" smtClean="0">
                <a:latin typeface="Times New Roman" panose="02020603050405020304" pitchFamily="18" charset="0"/>
                <a:cs typeface="Times New Roman" panose="02020603050405020304" pitchFamily="18" charset="0"/>
              </a:rPr>
              <a:t>Статья </a:t>
            </a:r>
            <a:r>
              <a:rPr lang="ru-RU" sz="2400" dirty="0">
                <a:latin typeface="Times New Roman" panose="02020603050405020304" pitchFamily="18" charset="0"/>
                <a:cs typeface="Times New Roman" panose="02020603050405020304" pitchFamily="18" charset="0"/>
              </a:rPr>
              <a:t>145.1. Невыплата заработной платы, пенсий, стипендий, пособий и иных </a:t>
            </a:r>
            <a:r>
              <a:rPr lang="ru-RU" sz="2400" dirty="0" smtClean="0">
                <a:latin typeface="Times New Roman" panose="02020603050405020304" pitchFamily="18" charset="0"/>
                <a:cs typeface="Times New Roman" panose="02020603050405020304" pitchFamily="18" charset="0"/>
              </a:rPr>
              <a:t>выплат</a:t>
            </a:r>
            <a:endParaRPr lang="ru-RU" sz="3600" dirty="0" smtClean="0">
              <a:latin typeface="Times New Roman" panose="02020603050405020304" pitchFamily="18" charset="0"/>
              <a:cs typeface="Times New Roman" panose="02020603050405020304" pitchFamily="18" charset="0"/>
            </a:endParaRPr>
          </a:p>
        </p:txBody>
      </p:sp>
      <p:sp>
        <p:nvSpPr>
          <p:cNvPr id="78852" name="Rectangle 3"/>
          <p:cNvSpPr>
            <a:spLocks noGrp="1" noChangeArrowheads="1"/>
          </p:cNvSpPr>
          <p:nvPr>
            <p:ph idx="1"/>
          </p:nvPr>
        </p:nvSpPr>
        <p:spPr>
          <a:xfrm>
            <a:off x="506413" y="1600200"/>
            <a:ext cx="10972800" cy="4525963"/>
          </a:xfrm>
        </p:spPr>
        <p:txBody>
          <a:bodyPr/>
          <a:lstStyle/>
          <a:p>
            <a:pPr marL="0" indent="0" algn="just" eaLnBrk="1" hangingPunct="1">
              <a:buNone/>
            </a:pPr>
            <a:r>
              <a:rPr lang="ru-RU" sz="2400" dirty="0">
                <a:latin typeface="Times New Roman" pitchFamily="18" charset="0"/>
                <a:cs typeface="Times New Roman" pitchFamily="18" charset="0"/>
              </a:rPr>
              <a:t>1. </a:t>
            </a:r>
            <a:r>
              <a:rPr lang="ru-RU" sz="2400" b="1" u="sng" dirty="0">
                <a:latin typeface="Times New Roman" pitchFamily="18" charset="0"/>
                <a:cs typeface="Times New Roman" pitchFamily="18" charset="0"/>
              </a:rPr>
              <a:t>Частичная </a:t>
            </a:r>
            <a:r>
              <a:rPr lang="ru-RU" sz="2400" b="1" u="sng" dirty="0" smtClean="0">
                <a:latin typeface="Times New Roman" pitchFamily="18" charset="0"/>
                <a:cs typeface="Times New Roman" pitchFamily="18" charset="0"/>
              </a:rPr>
              <a:t>невыплата* </a:t>
            </a:r>
            <a:r>
              <a:rPr lang="ru-RU" sz="2400" b="1" u="sng" dirty="0">
                <a:latin typeface="Times New Roman" pitchFamily="18" charset="0"/>
                <a:cs typeface="Times New Roman" pitchFamily="18" charset="0"/>
              </a:rPr>
              <a:t>свыше трех месяцев </a:t>
            </a:r>
            <a:r>
              <a:rPr lang="ru-RU" sz="2400" dirty="0">
                <a:latin typeface="Times New Roman" pitchFamily="18" charset="0"/>
                <a:cs typeface="Times New Roman" pitchFamily="18" charset="0"/>
              </a:rPr>
              <a:t>заработной платы, пенсий, стипендий, пособий и иных установленных законом выплат, совершенная из корыстной или иной личной заинтересованности руководителем организации, работодателем - физическим лицом, руководителем филиала, представительства или иного обособленного структурного подразделения организации, -</a:t>
            </a:r>
          </a:p>
          <a:p>
            <a:pPr marL="0" indent="0" algn="just" eaLnBrk="1" hangingPunct="1">
              <a:buNone/>
            </a:pPr>
            <a:r>
              <a:rPr lang="ru-RU" sz="2400" dirty="0">
                <a:latin typeface="Times New Roman" pitchFamily="18" charset="0"/>
                <a:cs typeface="Times New Roman" pitchFamily="18" charset="0"/>
              </a:rPr>
              <a:t>наказывается </a:t>
            </a:r>
            <a:r>
              <a:rPr lang="ru-RU" sz="2400" b="1" dirty="0">
                <a:latin typeface="Times New Roman" pitchFamily="18" charset="0"/>
                <a:cs typeface="Times New Roman" pitchFamily="18" charset="0"/>
              </a:rPr>
              <a:t>штрафом</a:t>
            </a:r>
            <a:r>
              <a:rPr lang="ru-RU" sz="2400" dirty="0">
                <a:latin typeface="Times New Roman" pitchFamily="18" charset="0"/>
                <a:cs typeface="Times New Roman" pitchFamily="18" charset="0"/>
              </a:rPr>
              <a:t> в размере </a:t>
            </a:r>
            <a:r>
              <a:rPr lang="ru-RU" sz="2400" b="1" dirty="0">
                <a:latin typeface="Times New Roman" pitchFamily="18" charset="0"/>
                <a:cs typeface="Times New Roman" pitchFamily="18" charset="0"/>
              </a:rPr>
              <a:t>до ста двадцати тысяч рублей </a:t>
            </a:r>
            <a:r>
              <a:rPr lang="ru-RU" sz="2400" dirty="0">
                <a:latin typeface="Times New Roman" pitchFamily="18" charset="0"/>
                <a:cs typeface="Times New Roman" pitchFamily="18" charset="0"/>
              </a:rPr>
              <a:t>или в размере заработной платы или иного дохода осужденного за период до одного года, либо лишением права занимать определенные должности или заниматься определенной деятельностью на срок до одного года, либо принудительными работами на срок до двух лет, </a:t>
            </a:r>
            <a:r>
              <a:rPr lang="ru-RU" sz="2400" b="1" dirty="0">
                <a:latin typeface="Times New Roman" pitchFamily="18" charset="0"/>
                <a:cs typeface="Times New Roman" pitchFamily="18" charset="0"/>
              </a:rPr>
              <a:t>либо лишением свободы на срок до одного года</a:t>
            </a:r>
            <a:r>
              <a:rPr lang="ru-RU" sz="2400" dirty="0">
                <a:latin typeface="Times New Roman" pitchFamily="18" charset="0"/>
                <a:cs typeface="Times New Roman" pitchFamily="18" charset="0"/>
              </a:rPr>
              <a:t>.</a:t>
            </a:r>
          </a:p>
          <a:p>
            <a:pPr marL="0" indent="0" eaLnBrk="1" hangingPunct="1">
              <a:buNone/>
            </a:pPr>
            <a:r>
              <a:rPr lang="ru-RU" sz="2000" dirty="0">
                <a:latin typeface="Times New Roman" pitchFamily="18" charset="0"/>
                <a:cs typeface="Times New Roman" pitchFamily="18" charset="0"/>
              </a:rPr>
              <a:t>(в ред. Федерального закона от 07.12.2011 N 420-ФЗ)</a:t>
            </a:r>
          </a:p>
          <a:p>
            <a:pPr eaLnBrk="1" hangingPunct="1"/>
            <a:endParaRPr lang="ru-RU" sz="2400" dirty="0" smtClean="0">
              <a:latin typeface="Times New Roman" pitchFamily="18" charset="0"/>
              <a:cs typeface="Times New Roman" pitchFamily="18" charset="0"/>
            </a:endParaRPr>
          </a:p>
        </p:txBody>
      </p:sp>
      <p:sp>
        <p:nvSpPr>
          <p:cNvPr id="78853" name="Прямоугольник 1"/>
          <p:cNvSpPr>
            <a:spLocks noChangeArrowheads="1"/>
          </p:cNvSpPr>
          <p:nvPr/>
        </p:nvSpPr>
        <p:spPr bwMode="auto">
          <a:xfrm>
            <a:off x="433388" y="2525713"/>
            <a:ext cx="11212512" cy="1015663"/>
          </a:xfrm>
          <a:prstGeom prst="rect">
            <a:avLst/>
          </a:prstGeom>
          <a:noFill/>
          <a:ln w="9525">
            <a:noFill/>
            <a:miter lim="800000"/>
            <a:headEnd/>
            <a:tailEnd/>
          </a:ln>
        </p:spPr>
        <p:txBody>
          <a:bodyPr>
            <a:spAutoFit/>
          </a:bodyPr>
          <a:lstStyle/>
          <a:p>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dirty="0"/>
              <a:t/>
            </a:r>
            <a:br>
              <a:rPr lang="ru-RU" dirty="0"/>
            </a:br>
            <a:endParaRPr lang="ru-RU" dirty="0"/>
          </a:p>
        </p:txBody>
      </p:sp>
      <p:sp>
        <p:nvSpPr>
          <p:cNvPr id="3" name="Прямоугольник 2"/>
          <p:cNvSpPr/>
          <p:nvPr/>
        </p:nvSpPr>
        <p:spPr>
          <a:xfrm>
            <a:off x="644578" y="5851347"/>
            <a:ext cx="11227632" cy="1200329"/>
          </a:xfrm>
          <a:prstGeom prst="rect">
            <a:avLst/>
          </a:prstGeom>
        </p:spPr>
        <p:txBody>
          <a:bodyPr wrap="square">
            <a:spAutoFit/>
          </a:bodyPr>
          <a:lstStyle/>
          <a:p>
            <a:r>
              <a:rPr lang="ru-RU" b="0" dirty="0" smtClean="0">
                <a:latin typeface="Times New Roman" panose="02020603050405020304" pitchFamily="18" charset="0"/>
                <a:cs typeface="Times New Roman" panose="02020603050405020304" pitchFamily="18" charset="0"/>
              </a:rPr>
              <a:t>* </a:t>
            </a:r>
            <a:r>
              <a:rPr lang="ru-RU" b="0" dirty="0">
                <a:latin typeface="Times New Roman" panose="02020603050405020304" pitchFamily="18" charset="0"/>
                <a:cs typeface="Times New Roman" panose="02020603050405020304" pitchFamily="18" charset="0"/>
              </a:rPr>
              <a:t>Под частичной невыплатой заработной платы, пенсий, стипендий, пособий и иных установленных законом выплат в настоящей статье понимается осуществление платежа в размере менее половины подлежащей выплате суммы.</a:t>
            </a:r>
          </a:p>
          <a:p>
            <a:endParaRPr lang="ru-RU"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5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89283" y="173506"/>
            <a:ext cx="10972800" cy="996481"/>
          </a:xfrm>
          <a:solidFill>
            <a:srgbClr val="C00000"/>
          </a:solidFill>
          <a:ln/>
          <a:extLst/>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ru-RU" sz="2400" dirty="0" smtClean="0">
                <a:latin typeface="Times New Roman" panose="02020603050405020304" pitchFamily="18" charset="0"/>
                <a:cs typeface="Times New Roman" panose="02020603050405020304" pitchFamily="18" charset="0"/>
              </a:rPr>
              <a:t>Статья </a:t>
            </a:r>
            <a:r>
              <a:rPr lang="ru-RU" sz="2400" dirty="0">
                <a:latin typeface="Times New Roman" panose="02020603050405020304" pitchFamily="18" charset="0"/>
                <a:cs typeface="Times New Roman" panose="02020603050405020304" pitchFamily="18" charset="0"/>
              </a:rPr>
              <a:t>145.1. Невыплата заработной платы, пенсий, стипендий, пособий и иных </a:t>
            </a:r>
            <a:r>
              <a:rPr lang="ru-RU" sz="2400" dirty="0" smtClean="0">
                <a:latin typeface="Times New Roman" panose="02020603050405020304" pitchFamily="18" charset="0"/>
                <a:cs typeface="Times New Roman" panose="02020603050405020304" pitchFamily="18" charset="0"/>
              </a:rPr>
              <a:t>выплат</a:t>
            </a:r>
            <a:endParaRPr lang="ru-RU" sz="3600" dirty="0" smtClean="0">
              <a:latin typeface="Times New Roman" panose="02020603050405020304" pitchFamily="18" charset="0"/>
              <a:cs typeface="Times New Roman" panose="02020603050405020304" pitchFamily="18" charset="0"/>
            </a:endParaRPr>
          </a:p>
        </p:txBody>
      </p:sp>
      <p:sp>
        <p:nvSpPr>
          <p:cNvPr id="78852" name="Rectangle 3"/>
          <p:cNvSpPr>
            <a:spLocks noGrp="1" noChangeArrowheads="1"/>
          </p:cNvSpPr>
          <p:nvPr>
            <p:ph idx="1"/>
          </p:nvPr>
        </p:nvSpPr>
        <p:spPr>
          <a:xfrm>
            <a:off x="506413" y="1600200"/>
            <a:ext cx="10972800" cy="4525963"/>
          </a:xfrm>
        </p:spPr>
        <p:txBody>
          <a:bodyPr/>
          <a:lstStyle/>
          <a:p>
            <a:pPr marL="0" indent="0" eaLnBrk="1" hangingPunct="1">
              <a:buNone/>
            </a:pPr>
            <a:r>
              <a:rPr lang="ru-RU" sz="2200" dirty="0">
                <a:latin typeface="Times New Roman" pitchFamily="18" charset="0"/>
                <a:cs typeface="Times New Roman" pitchFamily="18" charset="0"/>
              </a:rPr>
              <a:t>2. </a:t>
            </a:r>
            <a:r>
              <a:rPr lang="ru-RU" sz="2200" b="1" dirty="0">
                <a:latin typeface="Times New Roman" pitchFamily="18" charset="0"/>
                <a:cs typeface="Times New Roman" pitchFamily="18" charset="0"/>
              </a:rPr>
              <a:t>Полная невыплата </a:t>
            </a:r>
            <a:r>
              <a:rPr lang="ru-RU" sz="2200" b="1" u="sng" dirty="0">
                <a:latin typeface="Times New Roman" pitchFamily="18" charset="0"/>
                <a:cs typeface="Times New Roman" pitchFamily="18" charset="0"/>
              </a:rPr>
              <a:t>свыше двух месяцев заработной платы</a:t>
            </a:r>
            <a:r>
              <a:rPr lang="ru-RU" sz="2200" dirty="0">
                <a:latin typeface="Times New Roman" pitchFamily="18" charset="0"/>
                <a:cs typeface="Times New Roman" pitchFamily="18" charset="0"/>
              </a:rPr>
              <a:t>, пенсий, стипендий, пособий и иных установленных законом выплат или выплата заработной платы свыше двух месяцев в размере ниже установленного федеральным законом минимального размера оплаты труда, </a:t>
            </a:r>
            <a:r>
              <a:rPr lang="ru-RU" sz="2200" b="1" dirty="0">
                <a:latin typeface="Times New Roman" pitchFamily="18" charset="0"/>
                <a:cs typeface="Times New Roman" pitchFamily="18" charset="0"/>
              </a:rPr>
              <a:t>совершенные из корыстной или иной личной заинтересованности </a:t>
            </a:r>
            <a:r>
              <a:rPr lang="ru-RU" sz="2200" dirty="0">
                <a:latin typeface="Times New Roman" pitchFamily="18" charset="0"/>
                <a:cs typeface="Times New Roman" pitchFamily="18" charset="0"/>
              </a:rPr>
              <a:t>руководителем организации, работодателем - физическим лицом, руководителем филиала, представительства или иного обособленного структурного подразделения организации, </a:t>
            </a:r>
            <a:r>
              <a:rPr lang="ru-RU" sz="2200" dirty="0" smtClean="0">
                <a:latin typeface="Times New Roman" pitchFamily="18" charset="0"/>
                <a:cs typeface="Times New Roman" pitchFamily="18" charset="0"/>
              </a:rPr>
              <a:t>-наказывается </a:t>
            </a:r>
            <a:r>
              <a:rPr lang="ru-RU" sz="2200" dirty="0">
                <a:latin typeface="Times New Roman" pitchFamily="18" charset="0"/>
                <a:cs typeface="Times New Roman" pitchFamily="18" charset="0"/>
              </a:rPr>
              <a:t>штрафом в размере от ста тысяч до пятисот тысяч рублей или в размере заработной платы или иного дохода осужденного за период до трех лет, либо принудительными работами на срок до трех лет с лишением права занимать определенные должности или заниматься определенной деятельностью на срок до трех лет или без такового, </a:t>
            </a:r>
            <a:r>
              <a:rPr lang="ru-RU" sz="2200" b="1" dirty="0">
                <a:latin typeface="Times New Roman" pitchFamily="18" charset="0"/>
                <a:cs typeface="Times New Roman" pitchFamily="18" charset="0"/>
              </a:rPr>
              <a:t>либо лишением свободы на срок до трех лет</a:t>
            </a:r>
            <a:r>
              <a:rPr lang="ru-RU" sz="2200" dirty="0">
                <a:latin typeface="Times New Roman" pitchFamily="18" charset="0"/>
                <a:cs typeface="Times New Roman" pitchFamily="18" charset="0"/>
              </a:rPr>
              <a:t> с лишением права занимать определенные должности или заниматься определенной деятельностью на срок до трех лет или без такового.</a:t>
            </a:r>
          </a:p>
          <a:p>
            <a:pPr marL="0" indent="0" eaLnBrk="1" hangingPunct="1">
              <a:buNone/>
            </a:pPr>
            <a:r>
              <a:rPr lang="ru-RU" sz="2000" dirty="0">
                <a:latin typeface="Times New Roman" pitchFamily="18" charset="0"/>
                <a:cs typeface="Times New Roman" pitchFamily="18" charset="0"/>
              </a:rPr>
              <a:t>(в ред. Федерального закона от 07.12.2011 N 420-ФЗ)</a:t>
            </a:r>
          </a:p>
          <a:p>
            <a:pPr eaLnBrk="1" hangingPunct="1"/>
            <a:endParaRPr lang="ru-RU" sz="2400" dirty="0" smtClean="0">
              <a:latin typeface="Times New Roman" pitchFamily="18" charset="0"/>
              <a:cs typeface="Times New Roman" pitchFamily="18" charset="0"/>
            </a:endParaRPr>
          </a:p>
        </p:txBody>
      </p:sp>
      <p:sp>
        <p:nvSpPr>
          <p:cNvPr id="78853" name="Прямоугольник 1"/>
          <p:cNvSpPr>
            <a:spLocks noChangeArrowheads="1"/>
          </p:cNvSpPr>
          <p:nvPr/>
        </p:nvSpPr>
        <p:spPr bwMode="auto">
          <a:xfrm>
            <a:off x="433388" y="2525713"/>
            <a:ext cx="11212512" cy="1015663"/>
          </a:xfrm>
          <a:prstGeom prst="rect">
            <a:avLst/>
          </a:prstGeom>
          <a:noFill/>
          <a:ln w="9525">
            <a:noFill/>
            <a:miter lim="800000"/>
            <a:headEnd/>
            <a:tailEnd/>
          </a:ln>
        </p:spPr>
        <p:txBody>
          <a:bodyPr>
            <a:spAutoFit/>
          </a:bodyPr>
          <a:lstStyle/>
          <a:p>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dirty="0"/>
              <a:t/>
            </a:r>
            <a:br>
              <a:rPr lang="ru-RU" dirty="0"/>
            </a:br>
            <a:endParaRPr lang="ru-RU" dirty="0"/>
          </a:p>
        </p:txBody>
      </p:sp>
      <p:sp>
        <p:nvSpPr>
          <p:cNvPr id="2" name="Прямоугольник 1"/>
          <p:cNvSpPr/>
          <p:nvPr/>
        </p:nvSpPr>
        <p:spPr>
          <a:xfrm>
            <a:off x="2944812" y="1201518"/>
            <a:ext cx="7128577" cy="369332"/>
          </a:xfrm>
          <a:prstGeom prst="rect">
            <a:avLst/>
          </a:prstGeom>
        </p:spPr>
        <p:txBody>
          <a:bodyPr wrap="square">
            <a:spAutoFit/>
          </a:bodyPr>
          <a:lstStyle/>
          <a:p>
            <a:r>
              <a:rPr lang="ru-RU" b="0" dirty="0">
                <a:latin typeface="Times New Roman" panose="02020603050405020304" pitchFamily="18" charset="0"/>
                <a:cs typeface="Times New Roman" panose="02020603050405020304" pitchFamily="18" charset="0"/>
              </a:rPr>
              <a:t>(в ред. Федерального закона от 23.12.2010 N 382-ФЗ)</a:t>
            </a:r>
          </a:p>
        </p:txBody>
      </p:sp>
    </p:spTree>
    <p:extLst>
      <p:ext uri="{BB962C8B-B14F-4D97-AF65-F5344CB8AC3E}">
        <p14:creationId xmlns:p14="http://schemas.microsoft.com/office/powerpoint/2010/main" val="3188586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89283" y="173506"/>
            <a:ext cx="10972800" cy="996481"/>
          </a:xfrm>
          <a:solidFill>
            <a:srgbClr val="C00000"/>
          </a:solidFill>
          <a:ln/>
          <a:extLst/>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ru-RU" sz="2400" dirty="0" smtClean="0">
                <a:latin typeface="Times New Roman" panose="02020603050405020304" pitchFamily="18" charset="0"/>
                <a:cs typeface="Times New Roman" panose="02020603050405020304" pitchFamily="18" charset="0"/>
              </a:rPr>
              <a:t>Статья </a:t>
            </a:r>
            <a:r>
              <a:rPr lang="ru-RU" sz="2400" dirty="0">
                <a:latin typeface="Times New Roman" panose="02020603050405020304" pitchFamily="18" charset="0"/>
                <a:cs typeface="Times New Roman" panose="02020603050405020304" pitchFamily="18" charset="0"/>
              </a:rPr>
              <a:t>145.1. Невыплата заработной платы, пенсий, стипендий, пособий и иных </a:t>
            </a:r>
            <a:r>
              <a:rPr lang="ru-RU" sz="2400" dirty="0" smtClean="0">
                <a:latin typeface="Times New Roman" panose="02020603050405020304" pitchFamily="18" charset="0"/>
                <a:cs typeface="Times New Roman" panose="02020603050405020304" pitchFamily="18" charset="0"/>
              </a:rPr>
              <a:t>выплат</a:t>
            </a:r>
            <a:endParaRPr lang="ru-RU" sz="3600" dirty="0" smtClean="0">
              <a:latin typeface="Times New Roman" panose="02020603050405020304" pitchFamily="18" charset="0"/>
              <a:cs typeface="Times New Roman" panose="02020603050405020304" pitchFamily="18" charset="0"/>
            </a:endParaRPr>
          </a:p>
        </p:txBody>
      </p:sp>
      <p:sp>
        <p:nvSpPr>
          <p:cNvPr id="78852" name="Rectangle 3"/>
          <p:cNvSpPr>
            <a:spLocks noGrp="1" noChangeArrowheads="1"/>
          </p:cNvSpPr>
          <p:nvPr>
            <p:ph idx="1"/>
          </p:nvPr>
        </p:nvSpPr>
        <p:spPr>
          <a:xfrm>
            <a:off x="506413" y="1600200"/>
            <a:ext cx="10972800" cy="4525963"/>
          </a:xfrm>
        </p:spPr>
        <p:txBody>
          <a:bodyPr/>
          <a:lstStyle/>
          <a:p>
            <a:pPr marL="0" indent="0" eaLnBrk="1" hangingPunct="1">
              <a:buNone/>
            </a:pPr>
            <a:r>
              <a:rPr lang="ru-RU" sz="2200" dirty="0">
                <a:latin typeface="Times New Roman" pitchFamily="18" charset="0"/>
                <a:cs typeface="Times New Roman" pitchFamily="18" charset="0"/>
              </a:rPr>
              <a:t>3. Деяния, предусмотренные частями первой или второй настоящей статьи, если они повлекли </a:t>
            </a:r>
            <a:r>
              <a:rPr lang="ru-RU" sz="2200" b="1" u="sng" dirty="0">
                <a:latin typeface="Times New Roman" pitchFamily="18" charset="0"/>
                <a:cs typeface="Times New Roman" pitchFamily="18" charset="0"/>
              </a:rPr>
              <a:t>тяжкие </a:t>
            </a:r>
            <a:r>
              <a:rPr lang="ru-RU" sz="2200" b="1" u="sng" dirty="0" smtClean="0">
                <a:latin typeface="Times New Roman" pitchFamily="18" charset="0"/>
                <a:cs typeface="Times New Roman" pitchFamily="18" charset="0"/>
              </a:rPr>
              <a:t>последствия*</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a:t>
            </a:r>
          </a:p>
          <a:p>
            <a:pPr marL="0" indent="0" eaLnBrk="1" hangingPunct="1">
              <a:buNone/>
            </a:pPr>
            <a:r>
              <a:rPr lang="ru-RU" sz="2200" dirty="0">
                <a:latin typeface="Times New Roman" pitchFamily="18" charset="0"/>
                <a:cs typeface="Times New Roman" pitchFamily="18" charset="0"/>
              </a:rPr>
              <a:t>наказываются штрафом в размере </a:t>
            </a:r>
            <a:r>
              <a:rPr lang="ru-RU" sz="2200" b="1" dirty="0">
                <a:latin typeface="Times New Roman" pitchFamily="18" charset="0"/>
                <a:cs typeface="Times New Roman" pitchFamily="18" charset="0"/>
              </a:rPr>
              <a:t>от двухсот тысяч до пятисот тысяч рублей </a:t>
            </a:r>
            <a:r>
              <a:rPr lang="ru-RU" sz="2200" dirty="0">
                <a:latin typeface="Times New Roman" pitchFamily="18" charset="0"/>
                <a:cs typeface="Times New Roman" pitchFamily="18" charset="0"/>
              </a:rPr>
              <a:t>или в размере заработной платы или иного дохода осужденного за период от одного года до трех лет </a:t>
            </a:r>
            <a:r>
              <a:rPr lang="ru-RU" sz="2200" b="1" dirty="0">
                <a:latin typeface="Times New Roman" pitchFamily="18" charset="0"/>
                <a:cs typeface="Times New Roman" pitchFamily="18" charset="0"/>
              </a:rPr>
              <a:t>либо лишением свободы на срок от двух до пяти </a:t>
            </a:r>
            <a:r>
              <a:rPr lang="ru-RU" sz="2200" dirty="0">
                <a:latin typeface="Times New Roman" pitchFamily="18" charset="0"/>
                <a:cs typeface="Times New Roman" pitchFamily="18" charset="0"/>
              </a:rPr>
              <a:t>лет с лишением права занимать определенные должности или заниматься определенной деятельностью на срок до пяти лет или без такового</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78853" name="Прямоугольник 1"/>
          <p:cNvSpPr>
            <a:spLocks noChangeArrowheads="1"/>
          </p:cNvSpPr>
          <p:nvPr/>
        </p:nvSpPr>
        <p:spPr bwMode="auto">
          <a:xfrm>
            <a:off x="433388" y="2525713"/>
            <a:ext cx="11212512" cy="1015663"/>
          </a:xfrm>
          <a:prstGeom prst="rect">
            <a:avLst/>
          </a:prstGeom>
          <a:noFill/>
          <a:ln w="9525">
            <a:noFill/>
            <a:miter lim="800000"/>
            <a:headEnd/>
            <a:tailEnd/>
          </a:ln>
        </p:spPr>
        <p:txBody>
          <a:bodyPr>
            <a:spAutoFit/>
          </a:bodyPr>
          <a:lstStyle/>
          <a:p>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dirty="0"/>
              <a:t/>
            </a:r>
            <a:br>
              <a:rPr lang="ru-RU" dirty="0"/>
            </a:br>
            <a:endParaRPr lang="ru-RU" dirty="0"/>
          </a:p>
        </p:txBody>
      </p:sp>
      <p:sp>
        <p:nvSpPr>
          <p:cNvPr id="2" name="Прямоугольник 1"/>
          <p:cNvSpPr/>
          <p:nvPr/>
        </p:nvSpPr>
        <p:spPr>
          <a:xfrm>
            <a:off x="2944812" y="1201518"/>
            <a:ext cx="7128577" cy="369332"/>
          </a:xfrm>
          <a:prstGeom prst="rect">
            <a:avLst/>
          </a:prstGeom>
        </p:spPr>
        <p:txBody>
          <a:bodyPr wrap="square">
            <a:spAutoFit/>
          </a:bodyPr>
          <a:lstStyle/>
          <a:p>
            <a:r>
              <a:rPr lang="ru-RU" b="0" dirty="0">
                <a:latin typeface="Times New Roman" panose="02020603050405020304" pitchFamily="18" charset="0"/>
                <a:cs typeface="Times New Roman" panose="02020603050405020304" pitchFamily="18" charset="0"/>
              </a:rPr>
              <a:t>(в ред. Федерального закона от 23.12.2010 N 382-ФЗ)</a:t>
            </a:r>
          </a:p>
        </p:txBody>
      </p:sp>
      <p:sp>
        <p:nvSpPr>
          <p:cNvPr id="3" name="Прямоугольник 2"/>
          <p:cNvSpPr/>
          <p:nvPr/>
        </p:nvSpPr>
        <p:spPr>
          <a:xfrm>
            <a:off x="734519" y="5079048"/>
            <a:ext cx="10744694" cy="923330"/>
          </a:xfrm>
          <a:prstGeom prst="rect">
            <a:avLst/>
          </a:prstGeom>
        </p:spPr>
        <p:txBody>
          <a:bodyPr wrap="square">
            <a:spAutoFit/>
          </a:bodyPr>
          <a:lstStyle/>
          <a:p>
            <a:r>
              <a:rPr lang="ru-RU" b="0" dirty="0" smtClean="0">
                <a:latin typeface="Times New Roman" panose="02020603050405020304" pitchFamily="18" charset="0"/>
                <a:cs typeface="Times New Roman" panose="02020603050405020304" pitchFamily="18" charset="0"/>
              </a:rPr>
              <a:t>*Тяжкими </a:t>
            </a:r>
            <a:r>
              <a:rPr lang="ru-RU" b="0" dirty="0">
                <a:latin typeface="Times New Roman" panose="02020603050405020304" pitchFamily="18" charset="0"/>
                <a:cs typeface="Times New Roman" panose="02020603050405020304" pitchFamily="18" charset="0"/>
              </a:rPr>
              <a:t>последствиями могут быть заболевание потерпевшего в результате невыплат, самоубийство работника </a:t>
            </a:r>
            <a:r>
              <a:rPr lang="ru-RU" b="0" dirty="0" smtClean="0">
                <a:latin typeface="Times New Roman" panose="02020603050405020304" pitchFamily="18" charset="0"/>
                <a:cs typeface="Times New Roman" panose="02020603050405020304" pitchFamily="18" charset="0"/>
              </a:rPr>
              <a:t> </a:t>
            </a:r>
            <a:r>
              <a:rPr lang="ru-RU" b="0" dirty="0">
                <a:latin typeface="Times New Roman" panose="02020603050405020304" pitchFamily="18" charset="0"/>
                <a:cs typeface="Times New Roman" panose="02020603050405020304" pitchFamily="18" charset="0"/>
              </a:rPr>
              <a:t>и другие последствия, которые привели к тяжелому положению работника и нанесли ему существенный ущерб. </a:t>
            </a:r>
          </a:p>
        </p:txBody>
      </p:sp>
    </p:spTree>
    <p:extLst>
      <p:ext uri="{BB962C8B-B14F-4D97-AF65-F5344CB8AC3E}">
        <p14:creationId xmlns:p14="http://schemas.microsoft.com/office/powerpoint/2010/main" val="2485347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140" y="85061"/>
            <a:ext cx="11600120" cy="1244009"/>
          </a:xfrm>
        </p:spPr>
        <p:txBody>
          <a:bodyPr/>
          <a:lstStyle/>
          <a:p>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Глава </a:t>
            </a:r>
            <a:r>
              <a:rPr lang="ru-RU" sz="2000" dirty="0"/>
              <a:t>57. </a:t>
            </a:r>
            <a:r>
              <a:rPr lang="ru-RU" sz="2000" dirty="0">
                <a:solidFill>
                  <a:srgbClr val="C00000"/>
                </a:solidFill>
              </a:rPr>
              <a:t>ГОСУДАРСТВЕННЫЙ КОНТРОЛЬ (НАДЗОР) </a:t>
            </a:r>
            <a:r>
              <a:rPr lang="ru-RU" sz="2000" dirty="0"/>
              <a:t>И </a:t>
            </a:r>
            <a:r>
              <a:rPr lang="ru-RU" sz="2000" dirty="0">
                <a:solidFill>
                  <a:srgbClr val="006600"/>
                </a:solidFill>
              </a:rPr>
              <a:t>ВЕДОМСТВЕННЫЙ КОНТРОЛЬ </a:t>
            </a:r>
            <a:r>
              <a:rPr lang="ru-RU" sz="2000" dirty="0"/>
              <a:t>ЗА СОБЛЮДЕНИЕМ ТРУДОВОГО ЗАКОНОДАТЕЛЬСТВА И ИНЫХ НОРМАТИВНЫХ ПРАВОВЫХ АКТОВ, СОДЕРЖАЩИХ НОРМЫ ТРУДОВОГО ПРАВА (в ред. Федерального </a:t>
            </a:r>
            <a:r>
              <a:rPr lang="ru-RU" sz="2000" dirty="0">
                <a:hlinkClick r:id="rId2"/>
              </a:rPr>
              <a:t>закона от 18.07.2011 N 242-ФЗ) </a:t>
            </a:r>
            <a:r>
              <a:rPr lang="ru-RU" sz="2000" dirty="0"/>
              <a:t/>
            </a:r>
            <a:br>
              <a:rPr lang="ru-RU" sz="2000" dirty="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400" dirty="0" smtClean="0"/>
              <a:t>Статья </a:t>
            </a:r>
            <a:r>
              <a:rPr lang="ru-RU" sz="2400" dirty="0"/>
              <a:t>353.1. Ведомственный контроль за соблюдением трудового законодательства и иных нормативных правовых актов, содержащих нормы трудового права</a:t>
            </a:r>
            <a:br>
              <a:rPr lang="ru-RU" sz="2400" dirty="0"/>
            </a:br>
            <a:r>
              <a:rPr lang="ru-RU" sz="2400" dirty="0"/>
              <a:t>(введена Федеральным </a:t>
            </a:r>
            <a:r>
              <a:rPr lang="ru-RU" sz="2400" dirty="0">
                <a:hlinkClick r:id="rId3"/>
              </a:rPr>
              <a:t>законом от 18.07.2011 N 242-ФЗ)</a:t>
            </a:r>
            <a:r>
              <a:rPr lang="ru-RU" sz="2400" dirty="0"/>
              <a:t/>
            </a:r>
            <a:br>
              <a:rPr lang="ru-RU" sz="2400" dirty="0"/>
            </a:br>
            <a:endParaRPr lang="ru-RU" sz="2400" dirty="0"/>
          </a:p>
        </p:txBody>
      </p:sp>
      <p:sp>
        <p:nvSpPr>
          <p:cNvPr id="3" name="Объект 2"/>
          <p:cNvSpPr>
            <a:spLocks noGrp="1"/>
          </p:cNvSpPr>
          <p:nvPr>
            <p:ph idx="1"/>
          </p:nvPr>
        </p:nvSpPr>
        <p:spPr>
          <a:xfrm>
            <a:off x="609600" y="1600200"/>
            <a:ext cx="10972800" cy="4981353"/>
          </a:xfrm>
        </p:spPr>
        <p:txBody>
          <a:bodyPr/>
          <a:lstStyle/>
          <a:p>
            <a:pPr marL="0" indent="0">
              <a:buNone/>
            </a:pPr>
            <a:endParaRPr lang="ru-RU" dirty="0" smtClean="0"/>
          </a:p>
          <a:p>
            <a:pPr marL="0" indent="0">
              <a:buNone/>
            </a:pPr>
            <a:endParaRPr lang="ru-RU" sz="2400" dirty="0" smtClean="0"/>
          </a:p>
          <a:p>
            <a:pPr marL="0" indent="0">
              <a:buNone/>
            </a:pPr>
            <a:endParaRPr lang="ru-RU" sz="2400" dirty="0" smtClean="0"/>
          </a:p>
          <a:p>
            <a:pPr marL="0" indent="0">
              <a:buNone/>
            </a:pPr>
            <a:endParaRPr lang="ru-RU" sz="2400" dirty="0" smtClean="0"/>
          </a:p>
          <a:p>
            <a:pPr marL="0" indent="0">
              <a:buNone/>
            </a:pPr>
            <a:endParaRPr lang="ru-RU" sz="2400" dirty="0" smtClean="0"/>
          </a:p>
          <a:p>
            <a:pPr marL="0" indent="0">
              <a:buNone/>
            </a:pPr>
            <a:r>
              <a:rPr lang="ru-RU" sz="2400" b="1" dirty="0" smtClean="0"/>
              <a:t>Ведомственный </a:t>
            </a:r>
            <a:r>
              <a:rPr lang="ru-RU" sz="2400" b="1" dirty="0"/>
              <a:t>контроль </a:t>
            </a:r>
            <a:r>
              <a:rPr lang="ru-RU" sz="2400" dirty="0"/>
              <a:t>за соблюдением трудового законодательства и иных нормативных правовых актов, содержащих нормы трудового права, </a:t>
            </a:r>
            <a:endParaRPr lang="ru-RU" sz="2400" dirty="0" smtClean="0"/>
          </a:p>
          <a:p>
            <a:pPr marL="0" indent="0">
              <a:buNone/>
            </a:pPr>
            <a:r>
              <a:rPr lang="ru-RU" sz="2400" b="1" dirty="0" smtClean="0"/>
              <a:t>в </a:t>
            </a:r>
            <a:r>
              <a:rPr lang="ru-RU" sz="2400" b="1" dirty="0"/>
              <a:t>подведомственных организациях осуществляется </a:t>
            </a:r>
            <a:r>
              <a:rPr lang="ru-RU" sz="2400" dirty="0"/>
              <a:t>федеральными органами исполнительной власти, органами исполнительной власти субъектов Российской Федерации, </a:t>
            </a:r>
            <a:r>
              <a:rPr lang="ru-RU" sz="2400" b="1" dirty="0"/>
              <a:t>органами местного самоуправления </a:t>
            </a:r>
            <a:r>
              <a:rPr lang="ru-RU" sz="2400" b="1" dirty="0">
                <a:solidFill>
                  <a:srgbClr val="C00000"/>
                </a:solidFill>
              </a:rPr>
              <a:t>в порядке и на условиях</a:t>
            </a:r>
            <a:r>
              <a:rPr lang="ru-RU" sz="2400" dirty="0">
                <a:solidFill>
                  <a:srgbClr val="C00000"/>
                </a:solidFill>
              </a:rPr>
              <a:t>, </a:t>
            </a:r>
            <a:r>
              <a:rPr lang="ru-RU" sz="2400" b="1" dirty="0">
                <a:solidFill>
                  <a:srgbClr val="C00000"/>
                </a:solidFill>
              </a:rPr>
              <a:t>определяемых</a:t>
            </a:r>
            <a:r>
              <a:rPr lang="ru-RU" sz="2400" dirty="0">
                <a:solidFill>
                  <a:srgbClr val="C00000"/>
                </a:solidFill>
              </a:rPr>
              <a:t> </a:t>
            </a:r>
            <a:r>
              <a:rPr lang="ru-RU" sz="2400" dirty="0"/>
              <a:t>законами Российской Федерации и </a:t>
            </a:r>
            <a:r>
              <a:rPr lang="ru-RU" sz="2400" b="1" dirty="0">
                <a:solidFill>
                  <a:srgbClr val="C00000"/>
                </a:solidFill>
              </a:rPr>
              <a:t>законами субъектов Российской Федерации.</a:t>
            </a:r>
          </a:p>
          <a:p>
            <a:endParaRPr lang="ru-RU" dirty="0"/>
          </a:p>
        </p:txBody>
      </p:sp>
    </p:spTree>
    <p:extLst>
      <p:ext uri="{BB962C8B-B14F-4D97-AF65-F5344CB8AC3E}">
        <p14:creationId xmlns:p14="http://schemas.microsoft.com/office/powerpoint/2010/main" val="984952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287080"/>
            <a:ext cx="10972800" cy="6347636"/>
          </a:xfrm>
        </p:spPr>
        <p:txBody>
          <a:bodyPr/>
          <a:lstStyle/>
          <a:p>
            <a:pPr marL="0" indent="0">
              <a:buNone/>
            </a:pPr>
            <a:r>
              <a:rPr lang="ru-RU" dirty="0" smtClean="0"/>
              <a:t>Ноябрь 2016 года </a:t>
            </a:r>
          </a:p>
          <a:p>
            <a:pPr marL="0" indent="0">
              <a:buNone/>
            </a:pPr>
            <a:r>
              <a:rPr lang="ru-RU" dirty="0" smtClean="0"/>
              <a:t>Проект Приказа ДТЗНКО «</a:t>
            </a:r>
            <a:r>
              <a:rPr lang="ru-RU" b="1" dirty="0" smtClean="0"/>
              <a:t>ОБ </a:t>
            </a:r>
            <a:r>
              <a:rPr lang="ru-RU" b="1" dirty="0"/>
              <a:t>УТВЕРЖДЕНИИ МЕТОДИЧЕСКИХ РЕКОМЕНДАЦИЙ</a:t>
            </a:r>
            <a:endParaRPr lang="ru-RU" dirty="0"/>
          </a:p>
          <a:p>
            <a:pPr marL="0" indent="0">
              <a:buNone/>
            </a:pPr>
            <a:r>
              <a:rPr lang="ru-RU" b="1" dirty="0"/>
              <a:t>ДЛЯ ОРГАНОВ ИСПОЛНИТЕЛЬНОЙ ВЛАСТИ КЕМЕРОВСКОЙ ОБЛАСТИ И ОРГАНОВ МЕСТНОГО САМОУПРАВЛЕНИЯ КЕМЕРОВСКОЙ ОБЛАСТИ</a:t>
            </a:r>
            <a:endParaRPr lang="ru-RU" dirty="0"/>
          </a:p>
          <a:p>
            <a:pPr marL="0" indent="0">
              <a:buNone/>
            </a:pPr>
            <a:r>
              <a:rPr lang="ru-RU" b="1" dirty="0"/>
              <a:t>ПО ОСУЩЕСТВЛЕНИЮ ВЕДОМСТВЕННОГО КОНТРОЛЯ </a:t>
            </a:r>
            <a:r>
              <a:rPr lang="ru-RU" b="1" dirty="0" smtClean="0"/>
              <a:t>ЗА </a:t>
            </a:r>
            <a:r>
              <a:rPr lang="ru-RU" b="1" dirty="0"/>
              <a:t>СОБЛЮДЕНИЕМ ТРУДОВОГО ЗАКОНОДАТЕЛЬСТВА И ИНЫХ НОРМАТИВНЫХ ПРАВОВЫХ АКТОВ, СОДЕРЖАЩИХ НОРМЫ ТРУДОВОГО </a:t>
            </a:r>
            <a:r>
              <a:rPr lang="ru-RU" b="1" dirty="0" smtClean="0"/>
              <a:t>ПРАВА»</a:t>
            </a:r>
            <a:endParaRPr lang="ru-RU" dirty="0"/>
          </a:p>
          <a:p>
            <a:pPr marL="0" indent="0">
              <a:buNone/>
            </a:pPr>
            <a:r>
              <a:rPr lang="ru-RU" dirty="0" smtClean="0"/>
              <a:t> </a:t>
            </a:r>
            <a:endParaRPr lang="ru-RU" dirty="0"/>
          </a:p>
        </p:txBody>
      </p:sp>
    </p:spTree>
    <p:extLst>
      <p:ext uri="{BB962C8B-B14F-4D97-AF65-F5344CB8AC3E}">
        <p14:creationId xmlns:p14="http://schemas.microsoft.com/office/powerpoint/2010/main" val="3204087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83858902"/>
              </p:ext>
            </p:extLst>
          </p:nvPr>
        </p:nvGraphicFramePr>
        <p:xfrm>
          <a:off x="439128" y="2030818"/>
          <a:ext cx="11249245" cy="4242505"/>
        </p:xfrm>
        <a:graphic>
          <a:graphicData uri="http://schemas.openxmlformats.org/drawingml/2006/table">
            <a:tbl>
              <a:tblPr firstRow="1" firstCol="1" bandRow="1">
                <a:tableStyleId>{5C22544A-7EE6-4342-B048-85BDC9FD1C3A}</a:tableStyleId>
              </a:tblPr>
              <a:tblGrid>
                <a:gridCol w="5624035"/>
                <a:gridCol w="5625210"/>
              </a:tblGrid>
              <a:tr h="147408">
                <a:tc>
                  <a:txBody>
                    <a:bodyPr/>
                    <a:lstStyle/>
                    <a:p>
                      <a:pPr algn="just">
                        <a:lnSpc>
                          <a:spcPct val="115000"/>
                        </a:lnSpc>
                        <a:spcAft>
                          <a:spcPts val="0"/>
                        </a:spcAft>
                      </a:pPr>
                      <a:r>
                        <a:rPr lang="ru-RU" sz="900" dirty="0">
                          <a:effectLst/>
                        </a:rPr>
                        <a:t>Направление </a:t>
                      </a:r>
                      <a:endParaRPr lang="ru-RU" sz="700" dirty="0">
                        <a:effectLst/>
                        <a:latin typeface="Arial"/>
                        <a:ea typeface="Times New Roman"/>
                      </a:endParaRPr>
                    </a:p>
                  </a:txBody>
                  <a:tcPr marL="42167" marR="42167" marT="0" marB="0"/>
                </a:tc>
                <a:tc>
                  <a:txBody>
                    <a:bodyPr/>
                    <a:lstStyle/>
                    <a:p>
                      <a:pPr algn="just">
                        <a:lnSpc>
                          <a:spcPct val="115000"/>
                        </a:lnSpc>
                        <a:spcAft>
                          <a:spcPts val="0"/>
                        </a:spcAft>
                      </a:pPr>
                      <a:r>
                        <a:rPr lang="ru-RU" sz="900">
                          <a:effectLst/>
                        </a:rPr>
                        <a:t>Вопросы</a:t>
                      </a:r>
                      <a:endParaRPr lang="ru-RU" sz="700">
                        <a:effectLst/>
                        <a:latin typeface="Arial"/>
                        <a:ea typeface="Times New Roman"/>
                      </a:endParaRPr>
                    </a:p>
                  </a:txBody>
                  <a:tcPr marL="42167" marR="42167" marT="0" marB="0"/>
                </a:tc>
              </a:tr>
              <a:tr h="2255823">
                <a:tc>
                  <a:txBody>
                    <a:bodyPr/>
                    <a:lstStyle/>
                    <a:p>
                      <a:pPr algn="just">
                        <a:lnSpc>
                          <a:spcPct val="115000"/>
                        </a:lnSpc>
                        <a:spcAft>
                          <a:spcPts val="0"/>
                        </a:spcAft>
                      </a:pPr>
                      <a:r>
                        <a:rPr lang="ru-RU" sz="900" dirty="0">
                          <a:effectLst/>
                        </a:rPr>
                        <a:t>кадры и работа с персоналом</a:t>
                      </a:r>
                      <a:endParaRPr lang="ru-RU" sz="700" dirty="0">
                        <a:effectLst/>
                        <a:latin typeface="Arial"/>
                        <a:ea typeface="Times New Roman"/>
                      </a:endParaRPr>
                    </a:p>
                  </a:txBody>
                  <a:tcPr marL="42167" marR="42167" marT="0" marB="0"/>
                </a:tc>
                <a:tc>
                  <a:txBody>
                    <a:bodyPr/>
                    <a:lstStyle/>
                    <a:p>
                      <a:pPr algn="just">
                        <a:lnSpc>
                          <a:spcPct val="115000"/>
                        </a:lnSpc>
                        <a:spcAft>
                          <a:spcPts val="0"/>
                        </a:spcAft>
                      </a:pPr>
                      <a:r>
                        <a:rPr lang="ru-RU" sz="900" dirty="0">
                          <a:effectLst/>
                        </a:rPr>
                        <a:t>трудового договора;</a:t>
                      </a:r>
                      <a:endParaRPr lang="ru-RU" sz="700" dirty="0">
                        <a:effectLst/>
                      </a:endParaRPr>
                    </a:p>
                    <a:p>
                      <a:pPr algn="just">
                        <a:lnSpc>
                          <a:spcPct val="115000"/>
                        </a:lnSpc>
                        <a:spcAft>
                          <a:spcPts val="0"/>
                        </a:spcAft>
                      </a:pPr>
                      <a:r>
                        <a:rPr lang="ru-RU" sz="900" dirty="0">
                          <a:effectLst/>
                        </a:rPr>
                        <a:t>рабочего времени;</a:t>
                      </a:r>
                      <a:endParaRPr lang="ru-RU" sz="700" dirty="0">
                        <a:effectLst/>
                      </a:endParaRPr>
                    </a:p>
                    <a:p>
                      <a:pPr algn="just">
                        <a:lnSpc>
                          <a:spcPct val="115000"/>
                        </a:lnSpc>
                        <a:spcAft>
                          <a:spcPts val="0"/>
                        </a:spcAft>
                      </a:pPr>
                      <a:r>
                        <a:rPr lang="ru-RU" sz="900" dirty="0">
                          <a:effectLst/>
                        </a:rPr>
                        <a:t>времени отдыха; </a:t>
                      </a:r>
                      <a:endParaRPr lang="ru-RU" sz="700" dirty="0">
                        <a:effectLst/>
                      </a:endParaRPr>
                    </a:p>
                    <a:p>
                      <a:pPr algn="just">
                        <a:lnSpc>
                          <a:spcPct val="115000"/>
                        </a:lnSpc>
                        <a:spcAft>
                          <a:spcPts val="0"/>
                        </a:spcAft>
                      </a:pPr>
                      <a:r>
                        <a:rPr lang="ru-RU" sz="900" dirty="0">
                          <a:effectLst/>
                        </a:rPr>
                        <a:t>трудового распорядка и дисциплины труда;</a:t>
                      </a:r>
                      <a:endParaRPr lang="ru-RU" sz="700" dirty="0">
                        <a:effectLst/>
                      </a:endParaRPr>
                    </a:p>
                    <a:p>
                      <a:pPr algn="just">
                        <a:lnSpc>
                          <a:spcPct val="115000"/>
                        </a:lnSpc>
                        <a:spcAft>
                          <a:spcPts val="0"/>
                        </a:spcAft>
                      </a:pPr>
                      <a:r>
                        <a:rPr lang="ru-RU" sz="900" dirty="0">
                          <a:effectLst/>
                        </a:rPr>
                        <a:t>соблюдения гарантий и компенсаций, предоставляемых работникам;</a:t>
                      </a:r>
                      <a:endParaRPr lang="ru-RU" sz="700" dirty="0">
                        <a:effectLst/>
                      </a:endParaRPr>
                    </a:p>
                    <a:p>
                      <a:pPr algn="just">
                        <a:lnSpc>
                          <a:spcPct val="115000"/>
                        </a:lnSpc>
                        <a:spcAft>
                          <a:spcPts val="0"/>
                        </a:spcAft>
                      </a:pPr>
                      <a:r>
                        <a:rPr lang="ru-RU" sz="900" dirty="0">
                          <a:effectLst/>
                        </a:rPr>
                        <a:t>особенности регулирования труда отдельных категорий работников;</a:t>
                      </a:r>
                      <a:endParaRPr lang="ru-RU" sz="700" dirty="0">
                        <a:effectLst/>
                      </a:endParaRPr>
                    </a:p>
                    <a:p>
                      <a:pPr algn="just">
                        <a:lnSpc>
                          <a:spcPct val="115000"/>
                        </a:lnSpc>
                        <a:spcAft>
                          <a:spcPts val="0"/>
                        </a:spcAft>
                      </a:pPr>
                      <a:r>
                        <a:rPr lang="ru-RU" sz="900" dirty="0">
                          <a:effectLst/>
                        </a:rPr>
                        <a:t>профессиональной подготовки, дополнительного профессионального образования и повышения квалификации работников;</a:t>
                      </a:r>
                      <a:endParaRPr lang="ru-RU" sz="700" dirty="0">
                        <a:effectLst/>
                      </a:endParaRPr>
                    </a:p>
                    <a:p>
                      <a:pPr algn="just">
                        <a:lnSpc>
                          <a:spcPct val="115000"/>
                        </a:lnSpc>
                        <a:spcAft>
                          <a:spcPts val="0"/>
                        </a:spcAft>
                      </a:pPr>
                      <a:r>
                        <a:rPr lang="ru-RU" sz="900" dirty="0">
                          <a:effectLst/>
                        </a:rPr>
                        <a:t>аттестации работников;</a:t>
                      </a:r>
                      <a:endParaRPr lang="ru-RU" sz="700" dirty="0">
                        <a:effectLst/>
                      </a:endParaRPr>
                    </a:p>
                    <a:p>
                      <a:pPr algn="just">
                        <a:lnSpc>
                          <a:spcPct val="115000"/>
                        </a:lnSpc>
                        <a:spcAft>
                          <a:spcPts val="0"/>
                        </a:spcAft>
                      </a:pPr>
                      <a:r>
                        <a:rPr lang="ru-RU" sz="900" dirty="0">
                          <a:effectLst/>
                        </a:rPr>
                        <a:t>материальной ответственности сторон трудового договора</a:t>
                      </a:r>
                      <a:endParaRPr lang="ru-RU" sz="700" dirty="0">
                        <a:effectLst/>
                        <a:latin typeface="Arial"/>
                        <a:ea typeface="Times New Roman"/>
                      </a:endParaRPr>
                    </a:p>
                  </a:txBody>
                  <a:tcPr marL="42167" marR="42167" marT="0" marB="0"/>
                </a:tc>
              </a:tr>
              <a:tr h="147408">
                <a:tc>
                  <a:txBody>
                    <a:bodyPr/>
                    <a:lstStyle/>
                    <a:p>
                      <a:pPr algn="just">
                        <a:lnSpc>
                          <a:spcPct val="115000"/>
                        </a:lnSpc>
                        <a:spcAft>
                          <a:spcPts val="0"/>
                        </a:spcAft>
                      </a:pPr>
                      <a:r>
                        <a:rPr lang="ru-RU" sz="900">
                          <a:effectLst/>
                        </a:rPr>
                        <a:t>оплата и нормирование труда</a:t>
                      </a:r>
                      <a:endParaRPr lang="ru-RU" sz="700">
                        <a:effectLst/>
                        <a:latin typeface="Arial"/>
                        <a:ea typeface="Times New Roman"/>
                      </a:endParaRPr>
                    </a:p>
                  </a:txBody>
                  <a:tcPr marL="42167" marR="42167" marT="0" marB="0"/>
                </a:tc>
                <a:tc>
                  <a:txBody>
                    <a:bodyPr/>
                    <a:lstStyle/>
                    <a:p>
                      <a:pPr algn="just">
                        <a:lnSpc>
                          <a:spcPct val="115000"/>
                        </a:lnSpc>
                        <a:spcAft>
                          <a:spcPts val="0"/>
                        </a:spcAft>
                      </a:pPr>
                      <a:r>
                        <a:rPr lang="ru-RU" sz="900">
                          <a:effectLst/>
                        </a:rPr>
                        <a:t>оплаты и нормирования труда</a:t>
                      </a:r>
                      <a:endParaRPr lang="ru-RU" sz="700">
                        <a:effectLst/>
                        <a:latin typeface="Arial"/>
                        <a:ea typeface="Times New Roman"/>
                      </a:endParaRPr>
                    </a:p>
                  </a:txBody>
                  <a:tcPr marL="42167" marR="42167" marT="0" marB="0"/>
                </a:tc>
              </a:tr>
              <a:tr h="986922">
                <a:tc>
                  <a:txBody>
                    <a:bodyPr/>
                    <a:lstStyle/>
                    <a:p>
                      <a:pPr algn="just">
                        <a:lnSpc>
                          <a:spcPct val="115000"/>
                        </a:lnSpc>
                        <a:spcAft>
                          <a:spcPts val="0"/>
                        </a:spcAft>
                      </a:pPr>
                      <a:r>
                        <a:rPr lang="ru-RU" sz="900">
                          <a:effectLst/>
                        </a:rPr>
                        <a:t>охрана и условия труда </a:t>
                      </a:r>
                      <a:endParaRPr lang="ru-RU" sz="700">
                        <a:effectLst/>
                        <a:latin typeface="Arial"/>
                        <a:ea typeface="Times New Roman"/>
                      </a:endParaRPr>
                    </a:p>
                  </a:txBody>
                  <a:tcPr marL="42167" marR="42167" marT="0" marB="0"/>
                </a:tc>
                <a:tc>
                  <a:txBody>
                    <a:bodyPr/>
                    <a:lstStyle/>
                    <a:p>
                      <a:pPr algn="just">
                        <a:lnSpc>
                          <a:spcPct val="115000"/>
                        </a:lnSpc>
                        <a:spcAft>
                          <a:spcPts val="0"/>
                        </a:spcAft>
                      </a:pPr>
                      <a:r>
                        <a:rPr lang="ru-RU" sz="900" dirty="0">
                          <a:effectLst/>
                        </a:rPr>
                        <a:t>охраны труда, в том числе организации проведения специальной оценки условий труда на рабочих местах работников;</a:t>
                      </a:r>
                      <a:endParaRPr lang="ru-RU" sz="700" dirty="0">
                        <a:effectLst/>
                      </a:endParaRPr>
                    </a:p>
                    <a:p>
                      <a:pPr algn="just">
                        <a:lnSpc>
                          <a:spcPct val="115000"/>
                        </a:lnSpc>
                        <a:spcAft>
                          <a:spcPts val="0"/>
                        </a:spcAft>
                      </a:pPr>
                      <a:r>
                        <a:rPr lang="ru-RU" sz="900" dirty="0">
                          <a:effectLst/>
                        </a:rPr>
                        <a:t>соблюдения гарантий и компенсаций, предоставляемых работникам за работу во вредных условиях труда; </a:t>
                      </a:r>
                      <a:endParaRPr lang="ru-RU" sz="700" dirty="0">
                        <a:effectLst/>
                        <a:latin typeface="Arial"/>
                        <a:ea typeface="Times New Roman"/>
                      </a:endParaRPr>
                    </a:p>
                  </a:txBody>
                  <a:tcPr marL="42167" marR="42167" marT="0" marB="0"/>
                </a:tc>
              </a:tr>
              <a:tr h="704944">
                <a:tc>
                  <a:txBody>
                    <a:bodyPr/>
                    <a:lstStyle/>
                    <a:p>
                      <a:pPr algn="just">
                        <a:lnSpc>
                          <a:spcPct val="115000"/>
                        </a:lnSpc>
                        <a:spcAft>
                          <a:spcPts val="0"/>
                        </a:spcAft>
                      </a:pPr>
                      <a:r>
                        <a:rPr lang="ru-RU" sz="900">
                          <a:effectLst/>
                        </a:rPr>
                        <a:t>социальное партнерство в сфере труда</a:t>
                      </a:r>
                      <a:endParaRPr lang="ru-RU" sz="700">
                        <a:effectLst/>
                        <a:latin typeface="Arial"/>
                        <a:ea typeface="Times New Roman"/>
                      </a:endParaRPr>
                    </a:p>
                  </a:txBody>
                  <a:tcPr marL="42167" marR="42167" marT="0" marB="0"/>
                </a:tc>
                <a:tc>
                  <a:txBody>
                    <a:bodyPr/>
                    <a:lstStyle/>
                    <a:p>
                      <a:pPr algn="just">
                        <a:lnSpc>
                          <a:spcPct val="115000"/>
                        </a:lnSpc>
                        <a:spcAft>
                          <a:spcPts val="0"/>
                        </a:spcAft>
                      </a:pPr>
                      <a:r>
                        <a:rPr lang="ru-RU" sz="900" dirty="0">
                          <a:effectLst/>
                        </a:rPr>
                        <a:t>социального партнерства в сфере труда;</a:t>
                      </a:r>
                      <a:endParaRPr lang="ru-RU" sz="700" dirty="0">
                        <a:effectLst/>
                      </a:endParaRPr>
                    </a:p>
                    <a:p>
                      <a:pPr algn="just">
                        <a:lnSpc>
                          <a:spcPct val="115000"/>
                        </a:lnSpc>
                        <a:spcAft>
                          <a:spcPts val="0"/>
                        </a:spcAft>
                      </a:pPr>
                      <a:r>
                        <a:rPr lang="ru-RU" sz="900" dirty="0">
                          <a:effectLst/>
                        </a:rPr>
                        <a:t>рассмотрения и разрешения индивидуальных и коллективных трудовых споров</a:t>
                      </a:r>
                      <a:endParaRPr lang="ru-RU" sz="700" dirty="0">
                        <a:effectLst/>
                        <a:latin typeface="Arial"/>
                        <a:ea typeface="Times New Roman"/>
                      </a:endParaRPr>
                    </a:p>
                  </a:txBody>
                  <a:tcPr marL="42167" marR="42167" marT="0" marB="0"/>
                </a:tc>
              </a:tr>
            </a:tbl>
          </a:graphicData>
        </a:graphic>
      </p:graphicFrame>
      <p:sp>
        <p:nvSpPr>
          <p:cNvPr id="5" name="Rectangle 1"/>
          <p:cNvSpPr>
            <a:spLocks noChangeArrowheads="1"/>
          </p:cNvSpPr>
          <p:nvPr/>
        </p:nvSpPr>
        <p:spPr bwMode="auto">
          <a:xfrm>
            <a:off x="293466" y="552029"/>
            <a:ext cx="115405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Основными направлениями ведомственного контроля при проведении плановой проверки являются:</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rPr>
              <a:t>Перечень</a:t>
            </a:r>
            <a:r>
              <a:rPr kumimoji="0" lang="ru-RU" alt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правовых и локальных нормативных актов, документов, запрашиваемых при проведении проверок в подведомственных организациях, установлен в приложении № 1.</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Перечисленные выше направления ведомственного контроля и перечень нормативных правовых актов, документов, запрашиваемых при проведении плановой проверки, не являются исчерпывающими и корректируются в зависимости от отраслевой принадлежности подведомственной организации.</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66278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Письмо ДТЗНКО в адрес контрольных органов (июнь 2016 года) </a:t>
            </a:r>
            <a:endParaRPr lang="ru-RU" dirty="0"/>
          </a:p>
        </p:txBody>
      </p:sp>
      <p:sp>
        <p:nvSpPr>
          <p:cNvPr id="3" name="Объект 2"/>
          <p:cNvSpPr>
            <a:spLocks noGrp="1"/>
          </p:cNvSpPr>
          <p:nvPr>
            <p:ph idx="1"/>
          </p:nvPr>
        </p:nvSpPr>
        <p:spPr/>
        <p:txBody>
          <a:bodyPr/>
          <a:lstStyle/>
          <a:p>
            <a:r>
              <a:rPr lang="ru-RU" dirty="0"/>
              <a:t>При проведении мероприятий по ведомственному контролю предлагаем Вам использовать возможности сервиса «Электронный инспектор» </a:t>
            </a:r>
            <a:r>
              <a:rPr lang="ru-RU" u="sng" dirty="0">
                <a:hlinkClick r:id="rId2"/>
              </a:rPr>
              <a:t>http://онлайнинспекция.рф/inspector</a:t>
            </a:r>
            <a:r>
              <a:rPr lang="ru-RU" dirty="0"/>
              <a:t>, который позволит должностным лицам, осуществляющих ведомственный контроль, взглянуть на оформление и содержание документов подведомственного учреждения (предприятия) глазами настоящего государственного инспектора труда.</a:t>
            </a:r>
          </a:p>
          <a:p>
            <a:endParaRPr lang="ru-RU" dirty="0"/>
          </a:p>
        </p:txBody>
      </p:sp>
    </p:spTree>
    <p:extLst>
      <p:ext uri="{BB962C8B-B14F-4D97-AF65-F5344CB8AC3E}">
        <p14:creationId xmlns:p14="http://schemas.microsoft.com/office/powerpoint/2010/main" val="2516625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https://</a:t>
            </a:r>
            <a:r>
              <a:rPr lang="ru-RU" dirty="0" err="1"/>
              <a:t>онлайнинспекция.рф</a:t>
            </a:r>
            <a:r>
              <a:rPr lang="ru-RU" dirty="0"/>
              <a:t>/</a:t>
            </a:r>
            <a:r>
              <a:rPr lang="en-US" dirty="0"/>
              <a:t>inspector/</a:t>
            </a:r>
            <a:r>
              <a:rPr lang="en-US" dirty="0" err="1"/>
              <a:t>prechecks?category_id</a:t>
            </a:r>
            <a:r>
              <a:rPr lang="en-US" dirty="0"/>
              <a:t>=popular</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405" y="1446028"/>
            <a:ext cx="11352028" cy="5158601"/>
          </a:xfrm>
        </p:spPr>
      </p:pic>
    </p:spTree>
    <p:extLst>
      <p:ext uri="{BB962C8B-B14F-4D97-AF65-F5344CB8AC3E}">
        <p14:creationId xmlns:p14="http://schemas.microsoft.com/office/powerpoint/2010/main" val="1519613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dirty="0">
                <a:hlinkClick r:id="rId2"/>
              </a:rPr>
              <a:t>https://</a:t>
            </a:r>
            <a:r>
              <a:rPr lang="ru-RU" sz="2000" dirty="0" err="1">
                <a:hlinkClick r:id="rId2"/>
              </a:rPr>
              <a:t>онлайнинспекция.рф</a:t>
            </a:r>
            <a:r>
              <a:rPr lang="ru-RU" sz="2000" dirty="0">
                <a:hlinkClick r:id="rId2"/>
              </a:rPr>
              <a:t>/</a:t>
            </a:r>
            <a:r>
              <a:rPr lang="en-US" sz="2000" dirty="0" smtClean="0">
                <a:hlinkClick r:id="rId2"/>
              </a:rPr>
              <a:t>documents/one/7</a:t>
            </a:r>
            <a:r>
              <a:rPr lang="ru-RU" sz="2000" dirty="0" smtClean="0"/>
              <a:t> </a:t>
            </a:r>
            <a:r>
              <a:rPr lang="ru-RU" sz="2000" dirty="0"/>
              <a:t>Документы для приема работника на работу</a:t>
            </a:r>
            <a:r>
              <a:rPr lang="ru-RU" dirty="0"/>
              <a:t/>
            </a:r>
            <a:br>
              <a:rPr lang="ru-RU" dirty="0"/>
            </a:br>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851" y="850900"/>
            <a:ext cx="11355572" cy="5634960"/>
          </a:xfrm>
        </p:spPr>
      </p:pic>
    </p:spTree>
    <p:extLst>
      <p:ext uri="{BB962C8B-B14F-4D97-AF65-F5344CB8AC3E}">
        <p14:creationId xmlns:p14="http://schemas.microsoft.com/office/powerpoint/2010/main" val="390549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dirty="0"/>
              <a:t>https://</a:t>
            </a:r>
            <a:r>
              <a:rPr lang="ru-RU" sz="2000" dirty="0" err="1"/>
              <a:t>онлайнинспекция.рф</a:t>
            </a:r>
            <a:r>
              <a:rPr lang="ru-RU" sz="2000" dirty="0"/>
              <a:t>/</a:t>
            </a:r>
            <a:r>
              <a:rPr lang="en-US" sz="2000" dirty="0"/>
              <a:t>reminders</a:t>
            </a:r>
            <a:r>
              <a:rPr lang="ru-RU" sz="2000" dirty="0"/>
              <a:t/>
            </a:r>
            <a:br>
              <a:rPr lang="ru-RU" sz="2000" dirty="0"/>
            </a:b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243" y="946298"/>
            <a:ext cx="11568222" cy="5179865"/>
          </a:xfrm>
        </p:spPr>
      </p:pic>
    </p:spTree>
    <p:extLst>
      <p:ext uri="{BB962C8B-B14F-4D97-AF65-F5344CB8AC3E}">
        <p14:creationId xmlns:p14="http://schemas.microsoft.com/office/powerpoint/2010/main" val="2572217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754022"/>
          </a:xfrm>
        </p:spPr>
        <p:txBody>
          <a:bodyPr/>
          <a:lstStyle/>
          <a:p>
            <a:r>
              <a:rPr lang="ru-RU" sz="3250" dirty="0">
                <a:solidFill>
                  <a:srgbClr val="C00000"/>
                </a:solidFill>
              </a:rPr>
              <a:t>Приказ </a:t>
            </a:r>
            <a:r>
              <a:rPr lang="ru-RU" sz="3250" dirty="0" err="1">
                <a:solidFill>
                  <a:srgbClr val="C00000"/>
                </a:solidFill>
              </a:rPr>
              <a:t>Роструда</a:t>
            </a:r>
            <a:r>
              <a:rPr lang="ru-RU" sz="3250" dirty="0">
                <a:solidFill>
                  <a:srgbClr val="C00000"/>
                </a:solidFill>
              </a:rPr>
              <a:t> от 10.11.2017 N 655</a:t>
            </a:r>
            <a:br>
              <a:rPr lang="ru-RU" sz="3250" dirty="0">
                <a:solidFill>
                  <a:srgbClr val="C00000"/>
                </a:solidFill>
              </a:rPr>
            </a:br>
            <a:r>
              <a:rPr lang="ru-RU" sz="3250" dirty="0">
                <a:solidFill>
                  <a:srgbClr val="C00000"/>
                </a:solidFill>
              </a:rPr>
              <a:t>(ред. от 11.04.2018)</a:t>
            </a:r>
            <a:br>
              <a:rPr lang="ru-RU" sz="3250" dirty="0">
                <a:solidFill>
                  <a:srgbClr val="C00000"/>
                </a:solidFill>
              </a:rPr>
            </a:br>
            <a:r>
              <a:rPr lang="ru-RU" sz="3250" dirty="0">
                <a:solidFill>
                  <a:srgbClr val="C00000"/>
                </a:solidFill>
              </a:rPr>
              <a:t>"Об утверждении форм проверочных листов (списков контрольных вопросов) для осуществления федерального государственного надзора за соблюдением трудового законодательства и иных нормативных правовых актов, содержащих нормы трудового права"</a:t>
            </a:r>
            <a:br>
              <a:rPr lang="ru-RU" sz="3250" dirty="0">
                <a:solidFill>
                  <a:srgbClr val="C00000"/>
                </a:solidFill>
              </a:rPr>
            </a:br>
            <a:r>
              <a:rPr lang="ru-RU" sz="3250" dirty="0">
                <a:solidFill>
                  <a:srgbClr val="C00000"/>
                </a:solidFill>
              </a:rPr>
              <a:t>(Зарегистрировано в Минюсте России 22.01.2018 N 49720</a:t>
            </a:r>
            <a:r>
              <a:rPr lang="ru-RU" sz="3000" dirty="0">
                <a:solidFill>
                  <a:srgbClr val="C00000"/>
                </a:solidFill>
              </a:rPr>
              <a:t>)</a:t>
            </a:r>
            <a:br>
              <a:rPr lang="ru-RU" sz="3000" dirty="0">
                <a:solidFill>
                  <a:srgbClr val="C00000"/>
                </a:solidFill>
              </a:rPr>
            </a:br>
            <a:endParaRPr lang="ru-RU" sz="3000" dirty="0">
              <a:solidFill>
                <a:srgbClr val="C00000"/>
              </a:solidFill>
            </a:endParaRPr>
          </a:p>
        </p:txBody>
      </p:sp>
    </p:spTree>
    <p:extLst>
      <p:ext uri="{BB962C8B-B14F-4D97-AF65-F5344CB8AC3E}">
        <p14:creationId xmlns:p14="http://schemas.microsoft.com/office/powerpoint/2010/main" val="3235559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контрольного листа</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9340" y="1600200"/>
            <a:ext cx="6347637" cy="4525963"/>
          </a:xfrm>
        </p:spPr>
      </p:pic>
    </p:spTree>
    <p:extLst>
      <p:ext uri="{BB962C8B-B14F-4D97-AF65-F5344CB8AC3E}">
        <p14:creationId xmlns:p14="http://schemas.microsoft.com/office/powerpoint/2010/main" val="3453255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Причины нарушений</a:t>
            </a:r>
            <a:endParaRPr lang="ru-RU" dirty="0"/>
          </a:p>
        </p:txBody>
      </p:sp>
      <p:sp>
        <p:nvSpPr>
          <p:cNvPr id="3" name="Объект 2"/>
          <p:cNvSpPr>
            <a:spLocks noGrp="1"/>
          </p:cNvSpPr>
          <p:nvPr>
            <p:ph idx="1"/>
          </p:nvPr>
        </p:nvSpPr>
        <p:spPr>
          <a:xfrm>
            <a:off x="520995" y="1063256"/>
            <a:ext cx="11231526" cy="5062907"/>
          </a:xfrm>
        </p:spPr>
        <p:txBody>
          <a:bodyPr/>
          <a:lstStyle/>
          <a:p>
            <a:pPr marL="0" indent="0">
              <a:buNone/>
            </a:pPr>
            <a:r>
              <a:rPr lang="ru-RU" sz="2000" dirty="0"/>
              <a:t>Анализ материалов проверок позволяет выделить ряд причин возникновения вышеуказанных нарушений:</a:t>
            </a:r>
          </a:p>
          <a:p>
            <a:r>
              <a:rPr lang="ru-RU" sz="2000" dirty="0" smtClean="0"/>
              <a:t> </a:t>
            </a:r>
            <a:r>
              <a:rPr lang="ru-RU" sz="2000" dirty="0"/>
              <a:t>отсутствие контроля со стороны руководителей проверяемых учреждений за соблюдением требований трудового законодательства;</a:t>
            </a:r>
          </a:p>
          <a:p>
            <a:r>
              <a:rPr lang="ru-RU" sz="2000" dirty="0" smtClean="0"/>
              <a:t>недостаточный </a:t>
            </a:r>
            <a:r>
              <a:rPr lang="ru-RU" sz="2000" dirty="0"/>
              <a:t>уровень знаний руководителей, специалистов в сфере охраны труда и кадрового делопроизводства соответствующих структурных подразделений учреждений в области трудового законодательства Российской Федерации;</a:t>
            </a:r>
          </a:p>
          <a:p>
            <a:r>
              <a:rPr lang="ru-RU" sz="2000" dirty="0" smtClean="0"/>
              <a:t>отсутствие </a:t>
            </a:r>
            <a:r>
              <a:rPr lang="ru-RU" sz="2000" dirty="0"/>
              <a:t>стабильности в кадровом составе работников кадровых служб и служб охраны труда учреждений, в том числе по причине недостаточного уровня заработной платы и, соответственно, отсутствие преемственности в организации кадрового делопроизводства и охраны труда;</a:t>
            </a:r>
          </a:p>
          <a:p>
            <a:r>
              <a:rPr lang="ru-RU" sz="2000" dirty="0" smtClean="0"/>
              <a:t>низкий </a:t>
            </a:r>
            <a:r>
              <a:rPr lang="ru-RU" sz="2000" dirty="0"/>
              <a:t>уровень организации работы в области кадрового делопроизводства и охраны труда.</a:t>
            </a:r>
          </a:p>
          <a:p>
            <a:endParaRPr lang="ru-RU" sz="2000" dirty="0"/>
          </a:p>
        </p:txBody>
      </p:sp>
    </p:spTree>
    <p:extLst>
      <p:ext uri="{BB962C8B-B14F-4D97-AF65-F5344CB8AC3E}">
        <p14:creationId xmlns:p14="http://schemas.microsoft.com/office/powerpoint/2010/main" val="3734615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000" b="1" dirty="0"/>
              <a:t>Предотвращение </a:t>
            </a:r>
            <a:r>
              <a:rPr lang="ru-RU" sz="3000" b="1" dirty="0"/>
              <a:t>нарушения трудовых прав </a:t>
            </a:r>
            <a:r>
              <a:rPr lang="ru-RU" sz="3000" b="1" dirty="0" smtClean="0"/>
              <a:t>работников и уменьшение риска штрафных </a:t>
            </a:r>
            <a:r>
              <a:rPr lang="ru-RU" sz="3000" b="1" dirty="0"/>
              <a:t>санкций</a:t>
            </a:r>
            <a:endParaRPr lang="ru-RU" sz="3000" b="1" dirty="0"/>
          </a:p>
        </p:txBody>
      </p:sp>
      <p:sp>
        <p:nvSpPr>
          <p:cNvPr id="3" name="Объект 2"/>
          <p:cNvSpPr>
            <a:spLocks noGrp="1"/>
          </p:cNvSpPr>
          <p:nvPr>
            <p:ph idx="1"/>
          </p:nvPr>
        </p:nvSpPr>
        <p:spPr/>
        <p:txBody>
          <a:bodyPr/>
          <a:lstStyle/>
          <a:p>
            <a:r>
              <a:rPr lang="ru-RU" sz="2500" dirty="0"/>
              <a:t>Осуществление ведомственного контроля дает возможность органам исполнительной власти и органам местного самоуправления в </a:t>
            </a:r>
            <a:r>
              <a:rPr lang="ru-RU" sz="2500" dirty="0" smtClean="0"/>
              <a:t>Кемеровской </a:t>
            </a:r>
            <a:r>
              <a:rPr lang="ru-RU" sz="2500" dirty="0"/>
              <a:t>области предотвращать нарушения трудовых прав и законных интересов работников подведомственных организаций, восстанавливать нарушенные права работников и привлекать виновных должностных лиц к ответственности за нарушения.</a:t>
            </a:r>
          </a:p>
          <a:p>
            <a:r>
              <a:rPr lang="ru-RU" sz="2500" dirty="0"/>
              <a:t>Проведение проверок в подведомственных организациях способствует своевременному приведению локальных нормативных актов учреждений </a:t>
            </a:r>
            <a:r>
              <a:rPr lang="ru-RU" sz="2500" dirty="0" smtClean="0"/>
              <a:t>в </a:t>
            </a:r>
            <a:r>
              <a:rPr lang="ru-RU" sz="2500" dirty="0"/>
              <a:t>соответствие с нормами действующего законодательства.</a:t>
            </a:r>
          </a:p>
          <a:p>
            <a:pPr marL="0" indent="0">
              <a:buNone/>
            </a:pPr>
            <a:endParaRPr lang="ru-RU" dirty="0"/>
          </a:p>
        </p:txBody>
      </p:sp>
    </p:spTree>
    <p:extLst>
      <p:ext uri="{BB962C8B-B14F-4D97-AF65-F5344CB8AC3E}">
        <p14:creationId xmlns:p14="http://schemas.microsoft.com/office/powerpoint/2010/main" val="70094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1133" y="3860800"/>
            <a:ext cx="9889067" cy="923330"/>
          </a:xfrm>
          <a:prstGeom prst="rect">
            <a:avLst/>
          </a:prstGeom>
        </p:spPr>
        <p:txBody>
          <a:bodyPr>
            <a:spAutoFit/>
          </a:bodyPr>
          <a:lstStyle/>
          <a:p>
            <a:pPr>
              <a:defRPr/>
            </a:pPr>
            <a:r>
              <a:rPr lang="ru-RU" b="1" dirty="0">
                <a:solidFill>
                  <a:schemeClr val="accent6">
                    <a:lumMod val="75000"/>
                  </a:schemeClr>
                </a:solidFill>
                <a:latin typeface="Arial" pitchFamily="34" charset="0"/>
              </a:rPr>
              <a:t>Согласно части 1 пункта «к» Конституции Российской Федерации трудовое законодательство находится в совместном ведении Российской Федерации и субъектов Российской Федерации. </a:t>
            </a:r>
          </a:p>
        </p:txBody>
      </p:sp>
      <p:pic>
        <p:nvPicPr>
          <p:cNvPr id="17411"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9486" y="836614"/>
            <a:ext cx="270869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0325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rtlCol="0">
            <a:normAutofit/>
          </a:bodyPr>
          <a:lstStyle/>
          <a:p>
            <a:pPr marL="0" indent="0" algn="ctr" fontAlgn="auto">
              <a:spcAft>
                <a:spcPts val="0"/>
              </a:spcAft>
              <a:buFont typeface="Arial" pitchFamily="34" charset="0"/>
              <a:buNone/>
              <a:defRPr/>
            </a:pPr>
            <a:r>
              <a:rPr lang="ru-RU" sz="3600" b="1" dirty="0" smtClean="0">
                <a:solidFill>
                  <a:srgbClr val="002060"/>
                </a:solidFill>
              </a:rPr>
              <a:t>Спасибо за внимание</a:t>
            </a:r>
          </a:p>
          <a:p>
            <a:pPr marL="0" indent="0" algn="ctr" fontAlgn="auto">
              <a:spcAft>
                <a:spcPts val="0"/>
              </a:spcAft>
              <a:buFont typeface="Arial" pitchFamily="34" charset="0"/>
              <a:buNone/>
              <a:defRPr/>
            </a:pPr>
            <a:r>
              <a:rPr lang="ru-RU" sz="3600" b="1" dirty="0" smtClean="0">
                <a:solidFill>
                  <a:srgbClr val="002060"/>
                </a:solidFill>
              </a:rPr>
              <a:t>(3842) 58-72-93, 58-73-42</a:t>
            </a:r>
          </a:p>
          <a:p>
            <a:pPr marL="0" indent="0" algn="ctr" fontAlgn="auto">
              <a:spcAft>
                <a:spcPts val="0"/>
              </a:spcAft>
              <a:buFont typeface="Arial" pitchFamily="34" charset="0"/>
              <a:buNone/>
              <a:defRPr/>
            </a:pPr>
            <a:r>
              <a:rPr lang="en-US" sz="3600" b="1" dirty="0" smtClean="0">
                <a:solidFill>
                  <a:srgbClr val="002060"/>
                </a:solidFill>
              </a:rPr>
              <a:t>gaa1@ako.ru</a:t>
            </a:r>
            <a:endParaRPr lang="ru-RU" sz="3600" b="1" dirty="0" smtClean="0">
              <a:solidFill>
                <a:srgbClr val="002060"/>
              </a:solidFill>
            </a:endParaRPr>
          </a:p>
          <a:p>
            <a:pPr fontAlgn="auto">
              <a:spcAft>
                <a:spcPts val="0"/>
              </a:spcAft>
              <a:defRPr/>
            </a:pPr>
            <a:endParaRPr lang="ru-RU" dirty="0">
              <a:solidFill>
                <a:schemeClr val="tx1">
                  <a:lumMod val="50000"/>
                  <a:lumOff val="50000"/>
                </a:schemeClr>
              </a:solidFill>
            </a:endParaRPr>
          </a:p>
        </p:txBody>
      </p:sp>
      <p:sp>
        <p:nvSpPr>
          <p:cNvPr id="4" name="Номер слайда 3"/>
          <p:cNvSpPr>
            <a:spLocks noGrp="1"/>
          </p:cNvSpPr>
          <p:nvPr>
            <p:ph type="sldNum" sz="quarter" idx="12"/>
          </p:nvPr>
        </p:nvSpPr>
        <p:spPr/>
        <p:txBody>
          <a:bodyPr/>
          <a:lstStyle/>
          <a:p>
            <a:pPr>
              <a:defRPr/>
            </a:pPr>
            <a:fld id="{9FE98C59-54FB-4769-B841-0CD0A7EF1741}" type="slidenum">
              <a:rPr lang="ru-RU"/>
              <a:pPr>
                <a:defRPr/>
              </a:pPr>
              <a:t>50</a:t>
            </a:fld>
            <a:endParaRPr lang="ru-RU" dirty="0"/>
          </a:p>
        </p:txBody>
      </p:sp>
    </p:spTree>
    <p:extLst>
      <p:ext uri="{BB962C8B-B14F-4D97-AF65-F5344CB8AC3E}">
        <p14:creationId xmlns:p14="http://schemas.microsoft.com/office/powerpoint/2010/main" val="241310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7533" y="196851"/>
            <a:ext cx="10560051" cy="3416320"/>
          </a:xfrm>
          <a:prstGeom prst="rect">
            <a:avLst/>
          </a:prstGeom>
        </p:spPr>
        <p:txBody>
          <a:bodyPr>
            <a:spAutoFit/>
          </a:bodyPr>
          <a:lstStyle/>
          <a:p>
            <a:pPr indent="457200">
              <a:defRPr/>
            </a:pPr>
            <a:r>
              <a:rPr lang="ru-RU" b="1" dirty="0">
                <a:solidFill>
                  <a:schemeClr val="accent6">
                    <a:lumMod val="75000"/>
                  </a:schemeClr>
                </a:solidFill>
                <a:latin typeface="Arial" pitchFamily="34" charset="0"/>
              </a:rPr>
              <a:t>До настоящего времени вопросы осуществления ведомственного контроля за соблюдением трудового законодательства и иных нормативных правовых актов, содержащих нормы трудового права, в отношении органов исполнительной власти субъектов Российской Федерации и органов местного самоуправления федеральным законодательством </a:t>
            </a:r>
            <a:r>
              <a:rPr lang="ru-RU" b="1" dirty="0">
                <a:solidFill>
                  <a:srgbClr val="C00000"/>
                </a:solidFill>
                <a:latin typeface="Arial" pitchFamily="34" charset="0"/>
              </a:rPr>
              <a:t>не урегулированы</a:t>
            </a:r>
            <a:r>
              <a:rPr lang="ru-RU" b="1" dirty="0">
                <a:solidFill>
                  <a:schemeClr val="accent6">
                    <a:lumMod val="75000"/>
                  </a:schemeClr>
                </a:solidFill>
                <a:latin typeface="Arial" pitchFamily="34" charset="0"/>
              </a:rPr>
              <a:t>, таким образом, в соответствии с пунктом 2 </a:t>
            </a:r>
            <a:r>
              <a:rPr lang="ru-RU" b="1" dirty="0" smtClean="0">
                <a:solidFill>
                  <a:schemeClr val="accent6">
                    <a:lumMod val="75000"/>
                  </a:schemeClr>
                </a:solidFill>
                <a:latin typeface="Arial" pitchFamily="34" charset="0"/>
              </a:rPr>
              <a:t/>
            </a:r>
            <a:br>
              <a:rPr lang="ru-RU" b="1" dirty="0" smtClean="0">
                <a:solidFill>
                  <a:schemeClr val="accent6">
                    <a:lumMod val="75000"/>
                  </a:schemeClr>
                </a:solidFill>
                <a:latin typeface="Arial" pitchFamily="34" charset="0"/>
              </a:rPr>
            </a:br>
            <a:r>
              <a:rPr lang="ru-RU" b="1" dirty="0" smtClean="0">
                <a:solidFill>
                  <a:schemeClr val="accent6">
                    <a:lumMod val="75000"/>
                  </a:schemeClr>
                </a:solidFill>
                <a:latin typeface="Arial" pitchFamily="34" charset="0"/>
              </a:rPr>
              <a:t>статьи </a:t>
            </a:r>
            <a:r>
              <a:rPr lang="ru-RU" b="1" dirty="0">
                <a:solidFill>
                  <a:schemeClr val="accent6">
                    <a:lumMod val="75000"/>
                  </a:schemeClr>
                </a:solidFill>
                <a:latin typeface="Arial" pitchFamily="34" charset="0"/>
              </a:rPr>
              <a:t>3 Федерального закона от 06.10.99 № 184-ФЗ «Об общих </a:t>
            </a:r>
            <a:r>
              <a:rPr lang="ru-RU" b="1" dirty="0" smtClean="0">
                <a:solidFill>
                  <a:schemeClr val="accent6">
                    <a:lumMod val="75000"/>
                  </a:schemeClr>
                </a:solidFill>
                <a:latin typeface="Arial" pitchFamily="34" charset="0"/>
              </a:rPr>
              <a:t>принципах организации </a:t>
            </a:r>
            <a:r>
              <a:rPr lang="ru-RU" b="1" dirty="0">
                <a:solidFill>
                  <a:schemeClr val="accent6">
                    <a:lumMod val="75000"/>
                  </a:schemeClr>
                </a:solidFill>
                <a:latin typeface="Arial" pitchFamily="34" charset="0"/>
              </a:rPr>
              <a:t>законодательных (представительных) </a:t>
            </a:r>
            <a:r>
              <a:rPr lang="ru-RU" b="1" dirty="0" smtClean="0">
                <a:solidFill>
                  <a:schemeClr val="accent6">
                    <a:lumMod val="75000"/>
                  </a:schemeClr>
                </a:solidFill>
                <a:latin typeface="Arial" pitchFamily="34" charset="0"/>
              </a:rPr>
              <a:t>и </a:t>
            </a:r>
            <a:r>
              <a:rPr lang="ru-RU" b="1" dirty="0">
                <a:solidFill>
                  <a:schemeClr val="accent6">
                    <a:lumMod val="75000"/>
                  </a:schemeClr>
                </a:solidFill>
                <a:latin typeface="Arial" pitchFamily="34" charset="0"/>
              </a:rPr>
              <a:t>исполнительных органов государственной власти субъектов Российской Федерации» </a:t>
            </a:r>
            <a:endParaRPr lang="ru-RU" b="1" dirty="0" smtClean="0">
              <a:solidFill>
                <a:schemeClr val="accent6">
                  <a:lumMod val="75000"/>
                </a:schemeClr>
              </a:solidFill>
              <a:latin typeface="Arial" pitchFamily="34" charset="0"/>
            </a:endParaRPr>
          </a:p>
          <a:p>
            <a:pPr indent="457200">
              <a:defRPr/>
            </a:pPr>
            <a:r>
              <a:rPr lang="ru-RU" sz="2400" b="1" u="sng" dirty="0" smtClean="0">
                <a:solidFill>
                  <a:schemeClr val="accent6">
                    <a:lumMod val="75000"/>
                  </a:schemeClr>
                </a:solidFill>
                <a:latin typeface="Arial" pitchFamily="34" charset="0"/>
              </a:rPr>
              <a:t>субъект </a:t>
            </a:r>
            <a:r>
              <a:rPr lang="ru-RU" sz="2400" b="1" u="sng" dirty="0">
                <a:solidFill>
                  <a:schemeClr val="accent6">
                    <a:lumMod val="75000"/>
                  </a:schemeClr>
                </a:solidFill>
                <a:latin typeface="Arial" pitchFamily="34" charset="0"/>
              </a:rPr>
              <a:t>Российской Федерации вправе осуществлять собственное правовое регулирование по предметам совместного ведения </a:t>
            </a:r>
            <a:r>
              <a:rPr lang="ru-RU" sz="2400" b="1" u="sng" dirty="0" smtClean="0">
                <a:solidFill>
                  <a:schemeClr val="accent6">
                    <a:lumMod val="75000"/>
                  </a:schemeClr>
                </a:solidFill>
                <a:latin typeface="Arial" pitchFamily="34" charset="0"/>
              </a:rPr>
              <a:t>до </a:t>
            </a:r>
            <a:r>
              <a:rPr lang="ru-RU" sz="2400" b="1" u="sng" dirty="0">
                <a:solidFill>
                  <a:schemeClr val="accent6">
                    <a:lumMod val="75000"/>
                  </a:schemeClr>
                </a:solidFill>
                <a:latin typeface="Arial" pitchFamily="34" charset="0"/>
              </a:rPr>
              <a:t>принятия федеральных законов. </a:t>
            </a:r>
          </a:p>
        </p:txBody>
      </p:sp>
      <p:pic>
        <p:nvPicPr>
          <p:cNvPr id="184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120" y="5507665"/>
            <a:ext cx="3898847" cy="101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089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Федеральный закон от 12.01.1996 № 7-ФЗ </a:t>
            </a:r>
            <a:br>
              <a:rPr lang="ru-RU" sz="3600" dirty="0" smtClean="0"/>
            </a:br>
            <a:r>
              <a:rPr lang="ru-RU" sz="3600" dirty="0" smtClean="0"/>
              <a:t>«О некоммерческих организациях»</a:t>
            </a:r>
            <a:endParaRPr lang="ru-RU" sz="3600" dirty="0"/>
          </a:p>
        </p:txBody>
      </p:sp>
      <p:sp>
        <p:nvSpPr>
          <p:cNvPr id="3" name="Объект 2"/>
          <p:cNvSpPr>
            <a:spLocks noGrp="1"/>
          </p:cNvSpPr>
          <p:nvPr>
            <p:ph idx="1"/>
          </p:nvPr>
        </p:nvSpPr>
        <p:spPr>
          <a:xfrm>
            <a:off x="223283" y="1600200"/>
            <a:ext cx="11791507" cy="4525963"/>
          </a:xfrm>
        </p:spPr>
        <p:txBody>
          <a:bodyPr/>
          <a:lstStyle/>
          <a:p>
            <a:pPr marL="0" indent="0" algn="ctr">
              <a:buNone/>
            </a:pPr>
            <a:r>
              <a:rPr lang="ru-RU" dirty="0" smtClean="0"/>
              <a:t>Статья 32. Контроль за деятельностью некоммерческой организации</a:t>
            </a:r>
          </a:p>
          <a:p>
            <a:pPr marL="0" indent="0" algn="ctr">
              <a:buNone/>
            </a:pPr>
            <a:r>
              <a:rPr lang="ru-RU" sz="3000" b="1" dirty="0"/>
              <a:t>Контроль за соблюдением некоммерческими организациями требований законодательства Российской Федерации </a:t>
            </a:r>
            <a:r>
              <a:rPr lang="ru-RU" sz="3000" dirty="0"/>
              <a:t>и целей, предусмотренных их учредительными документами, </a:t>
            </a:r>
            <a:r>
              <a:rPr lang="ru-RU" sz="3000" b="1" dirty="0"/>
              <a:t>осуществляется при проведении </a:t>
            </a:r>
            <a:r>
              <a:rPr lang="ru-RU" sz="3000" dirty="0"/>
              <a:t>федерального государственного надзора за деятельностью некоммерческих организаций, </a:t>
            </a:r>
            <a:r>
              <a:rPr lang="ru-RU" sz="3000" u="sng" dirty="0">
                <a:solidFill>
                  <a:srgbClr val="C00000"/>
                </a:solidFill>
              </a:rPr>
              <a:t>за исключением бюджетных и казенных учреждений,</a:t>
            </a:r>
            <a:r>
              <a:rPr lang="ru-RU" sz="3000" dirty="0"/>
              <a:t> и </a:t>
            </a:r>
            <a:r>
              <a:rPr lang="ru-RU" sz="3000" b="1" dirty="0"/>
              <a:t>ведомственного контроля за деятельностью бюджетных и казенных </a:t>
            </a:r>
            <a:r>
              <a:rPr lang="ru-RU" sz="3000" b="1" dirty="0" smtClean="0"/>
              <a:t>учреждений </a:t>
            </a:r>
            <a:r>
              <a:rPr lang="ru-RU" sz="3000" dirty="0" smtClean="0"/>
              <a:t>(пункт 4.1).</a:t>
            </a:r>
            <a:endParaRPr lang="ru-RU" sz="3000" dirty="0"/>
          </a:p>
          <a:p>
            <a:pPr marL="0" indent="0" algn="ctr">
              <a:buNone/>
            </a:pPr>
            <a:endParaRPr lang="ru-RU" dirty="0"/>
          </a:p>
          <a:p>
            <a:pPr marL="0" indent="0">
              <a:buNone/>
            </a:pPr>
            <a:endParaRPr lang="ru-RU" dirty="0"/>
          </a:p>
        </p:txBody>
      </p:sp>
    </p:spTree>
    <p:extLst>
      <p:ext uri="{BB962C8B-B14F-4D97-AF65-F5344CB8AC3E}">
        <p14:creationId xmlns:p14="http://schemas.microsoft.com/office/powerpoint/2010/main" val="80300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329609"/>
            <a:ext cx="10972800" cy="5796555"/>
          </a:xfrm>
        </p:spPr>
        <p:txBody>
          <a:bodyPr/>
          <a:lstStyle/>
          <a:p>
            <a:pPr marL="0" indent="0">
              <a:buFont typeface="Wingdings 2" pitchFamily="18" charset="2"/>
              <a:buNone/>
              <a:defRPr/>
            </a:pPr>
            <a:r>
              <a:rPr lang="ru-RU" sz="3600" dirty="0" smtClean="0">
                <a:solidFill>
                  <a:schemeClr val="accent6">
                    <a:lumMod val="75000"/>
                  </a:schemeClr>
                </a:solidFill>
              </a:rPr>
              <a:t>Закон Кемеровской области от 12 мая 2015 </a:t>
            </a:r>
            <a:r>
              <a:rPr lang="ru-RU" sz="3600" dirty="0" smtClean="0">
                <a:solidFill>
                  <a:schemeClr val="accent6">
                    <a:lumMod val="75000"/>
                  </a:schemeClr>
                </a:solidFill>
              </a:rPr>
              <a:t>года</a:t>
            </a:r>
            <a:endParaRPr lang="ru-RU" sz="3600" dirty="0" smtClean="0">
              <a:solidFill>
                <a:schemeClr val="accent6">
                  <a:lumMod val="75000"/>
                </a:schemeClr>
              </a:solidFill>
            </a:endParaRPr>
          </a:p>
          <a:p>
            <a:pPr marL="0" indent="0">
              <a:buFont typeface="Wingdings 2" pitchFamily="18" charset="2"/>
              <a:buNone/>
              <a:defRPr/>
            </a:pPr>
            <a:r>
              <a:rPr lang="ru-RU" sz="3600" dirty="0" smtClean="0">
                <a:solidFill>
                  <a:schemeClr val="accent6">
                    <a:lumMod val="75000"/>
                  </a:schemeClr>
                </a:solidFill>
              </a:rPr>
              <a:t>№ 38-ОЗ </a:t>
            </a:r>
            <a:r>
              <a:rPr lang="ru-RU" sz="3600" dirty="0" smtClean="0">
                <a:solidFill>
                  <a:schemeClr val="accent6">
                    <a:lumMod val="75000"/>
                  </a:schemeClr>
                </a:solidFill>
              </a:rPr>
              <a:t>раскрывает содержание ряда понятий</a:t>
            </a:r>
            <a:r>
              <a:rPr lang="ru-RU" sz="3600" dirty="0">
                <a:solidFill>
                  <a:schemeClr val="accent6">
                    <a:lumMod val="75000"/>
                  </a:schemeClr>
                </a:solidFill>
              </a:rPr>
              <a:t>, используемых для целей его реализации, </a:t>
            </a:r>
            <a:r>
              <a:rPr lang="ru-RU" sz="3600" dirty="0" smtClean="0">
                <a:solidFill>
                  <a:schemeClr val="accent6">
                    <a:lumMod val="75000"/>
                  </a:schemeClr>
                </a:solidFill>
              </a:rPr>
              <a:t/>
            </a:r>
            <a:br>
              <a:rPr lang="ru-RU" sz="3600" dirty="0" smtClean="0">
                <a:solidFill>
                  <a:schemeClr val="accent6">
                    <a:lumMod val="75000"/>
                  </a:schemeClr>
                </a:solidFill>
              </a:rPr>
            </a:br>
            <a:r>
              <a:rPr lang="ru-RU" sz="3600" u="sng" dirty="0" smtClean="0">
                <a:solidFill>
                  <a:schemeClr val="accent6">
                    <a:lumMod val="75000"/>
                  </a:schemeClr>
                </a:solidFill>
              </a:rPr>
              <a:t>и </a:t>
            </a:r>
            <a:r>
              <a:rPr lang="ru-RU" sz="3600" u="sng" dirty="0">
                <a:solidFill>
                  <a:schemeClr val="accent6">
                    <a:lumMod val="75000"/>
                  </a:schemeClr>
                </a:solidFill>
              </a:rPr>
              <a:t>определяет правовые механизмы ведомственного контроля</a:t>
            </a:r>
            <a:r>
              <a:rPr lang="ru-RU" sz="3600" dirty="0">
                <a:solidFill>
                  <a:schemeClr val="accent6">
                    <a:lumMod val="75000"/>
                  </a:schemeClr>
                </a:solidFill>
              </a:rPr>
              <a:t>, </a:t>
            </a:r>
            <a:endParaRPr lang="ru-RU" sz="3600" dirty="0" smtClean="0">
              <a:solidFill>
                <a:schemeClr val="accent6">
                  <a:lumMod val="75000"/>
                </a:schemeClr>
              </a:solidFill>
            </a:endParaRPr>
          </a:p>
          <a:p>
            <a:pPr marL="0" indent="0">
              <a:buFont typeface="Wingdings 2" pitchFamily="18" charset="2"/>
              <a:buNone/>
              <a:defRPr/>
            </a:pPr>
            <a:r>
              <a:rPr lang="ru-RU" sz="3600" dirty="0" smtClean="0">
                <a:solidFill>
                  <a:srgbClr val="C00000"/>
                </a:solidFill>
              </a:rPr>
              <a:t>направленные </a:t>
            </a:r>
            <a:r>
              <a:rPr lang="ru-RU" sz="3600" dirty="0">
                <a:solidFill>
                  <a:srgbClr val="C00000"/>
                </a:solidFill>
              </a:rPr>
              <a:t>на </a:t>
            </a:r>
            <a:r>
              <a:rPr lang="ru-RU" sz="3600" b="1" dirty="0">
                <a:solidFill>
                  <a:srgbClr val="C00000"/>
                </a:solidFill>
              </a:rPr>
              <a:t>предупреждение, выявление, пресечение нарушений</a:t>
            </a:r>
            <a:r>
              <a:rPr lang="ru-RU" sz="3600" dirty="0">
                <a:solidFill>
                  <a:srgbClr val="C00000"/>
                </a:solidFill>
              </a:rPr>
              <a:t> трудового законодательства и иных нормативных правовых актов, содержащих нормы трудового </a:t>
            </a:r>
            <a:r>
              <a:rPr lang="ru-RU" sz="3600" dirty="0" smtClean="0">
                <a:solidFill>
                  <a:srgbClr val="C00000"/>
                </a:solidFill>
              </a:rPr>
              <a:t>права</a:t>
            </a:r>
            <a:endParaRPr lang="ru-RU" sz="3600" dirty="0">
              <a:solidFill>
                <a:srgbClr val="C00000"/>
              </a:solidFill>
            </a:endParaRPr>
          </a:p>
          <a:p>
            <a:pPr>
              <a:defRPr/>
            </a:pPr>
            <a:endParaRPr lang="ru-RU" sz="3600" dirty="0"/>
          </a:p>
        </p:txBody>
      </p:sp>
    </p:spTree>
    <p:extLst>
      <p:ext uri="{BB962C8B-B14F-4D97-AF65-F5344CB8AC3E}">
        <p14:creationId xmlns:p14="http://schemas.microsoft.com/office/powerpoint/2010/main" val="2529114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принятия Закона</a:t>
            </a:r>
            <a:endParaRPr lang="ru-RU" dirty="0"/>
          </a:p>
        </p:txBody>
      </p:sp>
      <p:sp>
        <p:nvSpPr>
          <p:cNvPr id="3" name="Объект 2"/>
          <p:cNvSpPr>
            <a:spLocks noGrp="1"/>
          </p:cNvSpPr>
          <p:nvPr>
            <p:ph idx="1"/>
          </p:nvPr>
        </p:nvSpPr>
        <p:spPr>
          <a:xfrm>
            <a:off x="620233" y="1206795"/>
            <a:ext cx="10972800" cy="5087679"/>
          </a:xfrm>
        </p:spPr>
        <p:txBody>
          <a:bodyPr/>
          <a:lstStyle/>
          <a:p>
            <a:r>
              <a:rPr lang="ru-RU" dirty="0" smtClean="0"/>
              <a:t>Обеспечение определенности, прозрачности и открытости при ведении ведомственного контроля</a:t>
            </a:r>
          </a:p>
          <a:p>
            <a:r>
              <a:rPr lang="ru-RU" dirty="0" smtClean="0"/>
              <a:t>Формирование и пропаганда системы внутреннего контроля соблюдения работодателями трудового законодательства</a:t>
            </a:r>
          </a:p>
          <a:p>
            <a:r>
              <a:rPr lang="ru-RU" dirty="0" smtClean="0"/>
              <a:t>Создание условий для развития мотивации работодателей к соблюдению требований трудового законодательства, к улучшению условий труда работников</a:t>
            </a:r>
          </a:p>
          <a:p>
            <a:endParaRPr lang="ru-RU" dirty="0" smtClean="0"/>
          </a:p>
          <a:p>
            <a:endParaRPr lang="ru-RU" dirty="0"/>
          </a:p>
        </p:txBody>
      </p:sp>
    </p:spTree>
    <p:extLst>
      <p:ext uri="{BB962C8B-B14F-4D97-AF65-F5344CB8AC3E}">
        <p14:creationId xmlns:p14="http://schemas.microsoft.com/office/powerpoint/2010/main" val="5072386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ответственность. 01.09.2013 [Режим совместимости]" id="{0C237CA3-4840-472E-A190-EBC8F61F934F}" vid="{179D8BF9-BD19-4B74-A177-25A4B6FF87FF}"/>
    </a:ext>
  </a:ext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ответственность. 01.09.2013 [Режим совместимости]" id="{0C237CA3-4840-472E-A190-EBC8F61F934F}" vid="{B990C77C-8BE6-4F29-82D9-B981BF32D6D3}"/>
    </a:ext>
  </a:ext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ответственность. 01.09.2013 [Режим совместимости]" id="{0C237CA3-4840-472E-A190-EBC8F61F934F}" vid="{B990C77C-8BE6-4F29-82D9-B981BF32D6D3}"/>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4822</Words>
  <Application>Microsoft Office PowerPoint</Application>
  <PresentationFormat>Произвольный</PresentationFormat>
  <Paragraphs>411</Paragraphs>
  <Slides>50</Slides>
  <Notes>15</Notes>
  <HiddenSlides>0</HiddenSlides>
  <MMClips>0</MMClips>
  <ScaleCrop>false</ScaleCrop>
  <HeadingPairs>
    <vt:vector size="4" baseType="variant">
      <vt:variant>
        <vt:lpstr>Тема</vt:lpstr>
      </vt:variant>
      <vt:variant>
        <vt:i4>3</vt:i4>
      </vt:variant>
      <vt:variant>
        <vt:lpstr>Заголовки слайдов</vt:lpstr>
      </vt:variant>
      <vt:variant>
        <vt:i4>50</vt:i4>
      </vt:variant>
    </vt:vector>
  </HeadingPairs>
  <TitlesOfParts>
    <vt:vector size="53" baseType="lpstr">
      <vt:lpstr>Главное мероприятие</vt:lpstr>
      <vt:lpstr>1_Оформление по умолчанию</vt:lpstr>
      <vt:lpstr>2_Оформление по умолчанию</vt:lpstr>
      <vt:lpstr>Презентация PowerPoint</vt:lpstr>
      <vt:lpstr>Глава 57. ГОСУДАРСТВЕННЫЙ НАДЗОР И КОНТРОЛЬ ЗА СОБЛЮДЕНИЕМ ТРУДОВОГО ЗАКОНОДАТЕЛЬСТВА И ИНЫХ НОРМАТИВНЫХ ПРАВОВЫХ АКТОВ, СОДЕРЖАЩИХ НОРМЫ ТРУДОВОГО ПРАВА (в редакции от 30.12.2001)</vt:lpstr>
      <vt:lpstr>Статья 353. Органы государственного надзора и контроля за соблюдением трудового законодательства и иных нормативных правовых актов, содержащих нормы трудового права</vt:lpstr>
      <vt:lpstr>         Глава 57. ГОСУДАРСТВЕННЫЙ КОНТРОЛЬ (НАДЗОР) И ВЕДОМСТВЕННЫЙ КОНТРОЛЬ ЗА СОБЛЮДЕНИЕМ ТРУДОВОГО ЗАКОНОДАТЕЛЬСТВА И ИНЫХ НОРМАТИВНЫХ ПРАВОВЫХ АКТОВ, СОДЕРЖАЩИХ НОРМЫ ТРУДОВОГО ПРАВА (в ред. Федерального закона от 18.07.2011 N 242-ФЗ)      Статья 353.1. Ведомственный контроль за соблюдением трудового законодательства и иных нормативных правовых актов, содержащих нормы трудового права (введена Федеральным законом от 18.07.2011 N 242-ФЗ) </vt:lpstr>
      <vt:lpstr>Презентация PowerPoint</vt:lpstr>
      <vt:lpstr>Презентация PowerPoint</vt:lpstr>
      <vt:lpstr>Федеральный закон от 12.01.1996 № 7-ФЗ  «О некоммерческих организациях»</vt:lpstr>
      <vt:lpstr>Презентация PowerPoint</vt:lpstr>
      <vt:lpstr>Цель принятия Закона</vt:lpstr>
      <vt:lpstr>Мероприятия по ведомственному контролю (виды, формы)</vt:lpstr>
      <vt:lpstr>Даты предусмотренные Законом при организации плановых проверок</vt:lpstr>
      <vt:lpstr>Порядок контроля </vt:lpstr>
      <vt:lpstr>Устранение нарушений, выявленных по результатам проведения проверки</vt:lpstr>
      <vt:lpstr>Меры, принимаемые контрольными органами  по результатам проведения проверки</vt:lpstr>
      <vt:lpstr>Отчетность о проведении ведомственного контроля</vt:lpstr>
      <vt:lpstr>Типичные  ошибки, выявленные  при проведении  мероприятий ведомственного  контроля    за соблюдением   трудового законодательства    в  подведомственных  организациях</vt:lpstr>
      <vt:lpstr>Характерные нарушения в части оформления и заключения коллективного договора и локальных нормативных актов организации, содержащих нормы трудового права </vt:lpstr>
      <vt:lpstr>Нарушения в части заключения и оформления трудовых договоров</vt:lpstr>
      <vt:lpstr>Нарушения в части ведения трудовых книжек</vt:lpstr>
      <vt:lpstr>Нарушения в части применения форм первичных учетных документов  и заполнения личных карточек работников формы Т-2 </vt:lpstr>
      <vt:lpstr> Нарушения в части оформления прекращения трудовых договоров </vt:lpstr>
      <vt:lpstr> Нарушения в части режима рабочего времени </vt:lpstr>
      <vt:lpstr> Нарушения в части предоставления времени отдыха </vt:lpstr>
      <vt:lpstr>Нарушения в части оплаты труда </vt:lpstr>
      <vt:lpstr>Нарушения в части предоставления гарантий отдельным категориям работников </vt:lpstr>
      <vt:lpstr>Нарушения в части соблюдения требований по охране труда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 нарушение трудового законодательства и иных нормативных правовых актов, содержащих нормы трудового права </vt:lpstr>
      <vt:lpstr>Кто привлекается к ответственности?</vt:lpstr>
      <vt:lpstr>Статья 145.1. Невыплата заработной платы, пенсий, стипендий, пособий и иных выплат</vt:lpstr>
      <vt:lpstr>Статья 145.1. Невыплата заработной платы, пенсий, стипендий, пособий и иных выплат</vt:lpstr>
      <vt:lpstr>Статья 145.1. Невыплата заработной платы, пенсий, стипендий, пособий и иных выплат</vt:lpstr>
      <vt:lpstr>Презентация PowerPoint</vt:lpstr>
      <vt:lpstr>Презентация PowerPoint</vt:lpstr>
      <vt:lpstr>Письмо ДТЗНКО в адрес контрольных органов (июнь 2016 года) </vt:lpstr>
      <vt:lpstr>https://онлайнинспекция.рф/inspector/prechecks?category_id=popular</vt:lpstr>
      <vt:lpstr>https://онлайнинспекция.рф/documents/one/7 Документы для приема работника на работу </vt:lpstr>
      <vt:lpstr>https://онлайнинспекция.рф/reminders </vt:lpstr>
      <vt:lpstr>Приказ Роструда от 10.11.2017 N 655 (ред. от 11.04.2018) "Об утверждении форм проверочных листов (списков контрольных вопросов) для осуществления федерального государственного надзора за соблюдением трудового законодательства и иных нормативных правовых актов, содержащих нормы трудового права" (Зарегистрировано в Минюсте России 22.01.2018 N 49720) </vt:lpstr>
      <vt:lpstr>Пример контрольного листа</vt:lpstr>
      <vt:lpstr>Причины нарушений</vt:lpstr>
      <vt:lpstr>Предотвращение нарушения трудовых прав работников и уменьшение риска штрафных санкций</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2016-03-23T03:11:22Z</dcterms:created>
  <dcterms:modified xsi:type="dcterms:W3CDTF">2018-11-14T09:10:10Z</dcterms:modified>
</cp:coreProperties>
</file>