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23" r:id="rId1"/>
  </p:sldMasterIdLst>
  <p:notesMasterIdLst>
    <p:notesMasterId r:id="rId11"/>
  </p:notesMasterIdLst>
  <p:handoutMasterIdLst>
    <p:handoutMasterId r:id="rId12"/>
  </p:handoutMasterIdLst>
  <p:sldIdLst>
    <p:sldId id="940" r:id="rId2"/>
    <p:sldId id="922" r:id="rId3"/>
    <p:sldId id="924" r:id="rId4"/>
    <p:sldId id="934" r:id="rId5"/>
    <p:sldId id="939" r:id="rId6"/>
    <p:sldId id="937" r:id="rId7"/>
    <p:sldId id="936" r:id="rId8"/>
    <p:sldId id="938" r:id="rId9"/>
    <p:sldId id="935" r:id="rId10"/>
  </p:sldIdLst>
  <p:sldSz cx="9144000" cy="6858000" type="screen4x3"/>
  <p:notesSz cx="9926638" cy="67976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D6"/>
    <a:srgbClr val="00FF99"/>
    <a:srgbClr val="3399FF"/>
    <a:srgbClr val="FF6699"/>
    <a:srgbClr val="CC0099"/>
    <a:srgbClr val="00FF00"/>
    <a:srgbClr val="6699FF"/>
    <a:srgbClr val="99FF33"/>
    <a:srgbClr val="99FF99"/>
    <a:srgbClr val="CA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3323" autoAdjust="0"/>
  </p:normalViewPr>
  <p:slideViewPr>
    <p:cSldViewPr>
      <p:cViewPr varScale="1">
        <p:scale>
          <a:sx n="103" d="100"/>
          <a:sy n="103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144" y="91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9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9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C43BE00-3040-40C3-AAFC-F90534C1C287}" type="datetimeFigureOut">
              <a:rPr lang="ru-RU"/>
              <a:pPr>
                <a:defRPr/>
              </a:pPr>
              <a:t>20.02.2021</a:t>
            </a:fld>
            <a:endParaRPr lang="ru-RU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56376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76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779E9A-B28F-4087-BA85-8CE4B1CBD2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90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9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9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50C850-1207-4C4F-9C53-BFE97CC455BB}" type="datetimeFigureOut">
              <a:rPr lang="ru-RU"/>
              <a:pPr>
                <a:defRPr/>
              </a:pPr>
              <a:t>20.02.2021</a:t>
            </a:fld>
            <a:endParaRPr lang="ru-RU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392488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915" y="3228986"/>
            <a:ext cx="794482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376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76"/>
            <a:ext cx="43024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48" rIns="91497" bIns="457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0C0FD3-F46E-4711-9908-96EB64BEE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100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362026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59D7-B188-4A3F-856D-7ED0E27B35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605225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D9BC-5251-4A32-AE90-AF7033BF4E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170829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4749-1748-4816-835B-861FB1E64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711226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8" y="5127625"/>
            <a:ext cx="923925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0147" tIns="40074" rIns="80147" bIns="40074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5EC4-E014-4A45-B5A1-87773569B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783482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227B-3743-4795-BF2C-501F933F2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0084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8133-AD97-4380-995F-D83FAF26E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374037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7CB7-29E6-40AC-8B41-C7B48EEE2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71098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4652-150A-43AB-B865-1FAE7BB668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812896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96F5-8986-4EA4-B8E1-B76CB2B31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202032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3750"/>
            <a:ext cx="566738" cy="650875"/>
          </a:xfr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fld id="{DEC13F0B-4669-4F75-984A-4B6547D6DC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10213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9B19-267C-43C8-BF3C-C30FD72B19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031360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88950"/>
            <a:ext cx="73437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100"/>
              </a:lnSpc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F4D36E0-079F-43AF-A914-C822CBECD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64" r:id="rId6"/>
    <p:sldLayoutId id="2147484774" r:id="rId7"/>
    <p:sldLayoutId id="2147484775" r:id="rId8"/>
    <p:sldLayoutId id="2147484765" r:id="rId9"/>
    <p:sldLayoutId id="2147484766" r:id="rId10"/>
    <p:sldLayoutId id="2147484767" r:id="rId11"/>
    <p:sldLayoutId id="2147484768" r:id="rId12"/>
  </p:sldLayoutIdLst>
  <p:transition spd="med">
    <p:split orient="vert"/>
  </p:transition>
  <p:hf hdr="0" ftr="0" dt="0"/>
  <p:txStyles>
    <p:titleStyle>
      <a:lvl1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500" indent="-3175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indent="1397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85875" algn="just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indent="571500" algn="l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>
                <a:solidFill>
                  <a:srgbClr val="C00000"/>
                </a:solidFill>
              </a:rPr>
              <a:pPr>
                <a:defRPr/>
              </a:pPr>
              <a:t>1</a:t>
            </a:fld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3568" y="1916832"/>
            <a:ext cx="79803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Отраслевой проект «Общественное питание»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36415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943" y="332657"/>
            <a:ext cx="8528537" cy="720079"/>
          </a:xfrm>
        </p:spPr>
        <p:txBody>
          <a:bodyPr/>
          <a:lstStyle/>
          <a:p>
            <a:pPr algn="ctr"/>
            <a:r>
              <a:rPr lang="ru-RU" sz="2400" dirty="0"/>
              <a:t>ЦЕЛЬ РЕАЛИЗАЦИИ ОТРАСЛЕВОГО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451260"/>
            <a:ext cx="777686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i="0" dirty="0">
                <a:solidFill>
                  <a:srgbClr val="C00000"/>
                </a:solidFill>
              </a:rPr>
              <a:t>Побуждение к повсеместному применению контрольно-кассовой техники сферы общественного питания</a:t>
            </a: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3078846"/>
            <a:ext cx="777686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i="0" dirty="0">
                <a:solidFill>
                  <a:srgbClr val="C00000"/>
                </a:solidFill>
              </a:rPr>
              <a:t>Проведение комплекса мер, направленных на определение причин, способствующих сокрытию выручки в сфере оказания услуг общественного питания</a:t>
            </a: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0338" y="4725144"/>
            <a:ext cx="777686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i="0" dirty="0">
                <a:solidFill>
                  <a:srgbClr val="C00000"/>
                </a:solidFill>
              </a:rPr>
              <a:t>Выработка механизмов, позволяющих вывести предприятия общественного питания из теневого сектора</a:t>
            </a:r>
            <a:endParaRPr lang="ru-RU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4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7"/>
            <a:ext cx="7337192" cy="504055"/>
          </a:xfrm>
        </p:spPr>
        <p:txBody>
          <a:bodyPr/>
          <a:lstStyle/>
          <a:p>
            <a:pPr algn="ctr"/>
            <a:r>
              <a:rPr lang="ru-RU" sz="2400" dirty="0"/>
              <a:t>РЕЗУЛЬТАТЫ ОТ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9" y="930794"/>
            <a:ext cx="5184575" cy="9266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-избавиться от проверок, так как оперативное получение информации о расчетах обеспечивает соответствующую среду доверия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3723" y="1965848"/>
            <a:ext cx="5184575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-работать в условиях честной конкурентной бизнес среды за счет пресечения возможности недобросовестных налогоплательщиков незаконно минимизировать свои налоговые обязательства и нечестно получать конкурентное преимущество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23598" y="3478016"/>
            <a:ext cx="5164826" cy="5593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i="0" dirty="0"/>
              <a:t>-</a:t>
            </a:r>
            <a:r>
              <a:rPr lang="ru-RU" sz="1600" i="0" dirty="0"/>
              <a:t>получить электронный чек у оператора фискальных данных и (или) в своей электронной почте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3849" y="4162471"/>
            <a:ext cx="5184576" cy="1406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i="0" dirty="0"/>
              <a:t>-возможность покупателя сразу после покупки проверить свой чек с помощью личного смартфона будет способствовать формированию института общественного контроля,</a:t>
            </a:r>
          </a:p>
          <a:p>
            <a:pPr algn="just"/>
            <a:r>
              <a:rPr lang="ru-RU" sz="1400" i="0" dirty="0"/>
              <a:t>самостоятельно, быстро и удобно проверить легальность кассового чека через бесплатное мобильное приложение и в случае возникновения вопросов тут же направить жалобу в </a:t>
            </a:r>
            <a:r>
              <a:rPr lang="ru-RU" sz="1400" i="0" dirty="0" err="1"/>
              <a:t>ФНС</a:t>
            </a:r>
            <a:r>
              <a:rPr lang="ru-RU" sz="1400" i="0" dirty="0"/>
              <a:t> России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3723" y="5689833"/>
            <a:ext cx="5164826" cy="279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-легализация общественного питания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3849" y="6072112"/>
            <a:ext cx="5164826" cy="4660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-увеличение налоговых поступлений, сосредоточения внимания налоговых органов на зонах рисках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2304256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0" dirty="0">
                <a:solidFill>
                  <a:schemeClr val="tx1"/>
                </a:solidFill>
              </a:rPr>
              <a:t>Налогоплательщик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0297" y="3808718"/>
            <a:ext cx="2304256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0" dirty="0">
                <a:solidFill>
                  <a:schemeClr val="tx1"/>
                </a:solidFill>
              </a:rPr>
              <a:t>Гражданин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8906" y="5829657"/>
            <a:ext cx="2180927" cy="4754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0" dirty="0">
                <a:solidFill>
                  <a:schemeClr val="tx1"/>
                </a:solidFill>
              </a:rPr>
              <a:t>Государство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4123079">
            <a:off x="2858181" y="3579237"/>
            <a:ext cx="344442" cy="403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8251638">
            <a:off x="2855988" y="4216559"/>
            <a:ext cx="344442" cy="403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251638">
            <a:off x="2863235" y="2019936"/>
            <a:ext cx="344442" cy="403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7321789">
            <a:off x="2767971" y="6126199"/>
            <a:ext cx="344442" cy="403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4123079">
            <a:off x="2839020" y="1339735"/>
            <a:ext cx="344442" cy="403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5140467">
            <a:off x="2746716" y="5713396"/>
            <a:ext cx="344442" cy="403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792088"/>
          </a:xfrm>
        </p:spPr>
        <p:txBody>
          <a:bodyPr/>
          <a:lstStyle/>
          <a:p>
            <a:pPr algn="ctr"/>
            <a:r>
              <a:rPr lang="ru-RU" sz="2800" dirty="0"/>
              <a:t>Рост объектов общественного питания </a:t>
            </a:r>
            <a:br>
              <a:rPr lang="en-US" sz="2800" dirty="0"/>
            </a:br>
            <a:r>
              <a:rPr lang="ru-RU" sz="2800" dirty="0"/>
              <a:t>в РФ (в ед.)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12997" t="34627" r="36278" b="4152"/>
          <a:stretch/>
        </p:blipFill>
        <p:spPr bwMode="auto">
          <a:xfrm>
            <a:off x="899592" y="1268760"/>
            <a:ext cx="727280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7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396536" cy="864096"/>
          </a:xfrm>
        </p:spPr>
        <p:txBody>
          <a:bodyPr/>
          <a:lstStyle/>
          <a:p>
            <a:pPr algn="ctr"/>
            <a:r>
              <a:rPr lang="ru-RU" sz="2400" dirty="0"/>
              <a:t>Рост валового оборота в денежном выражении </a:t>
            </a:r>
            <a:br>
              <a:rPr lang="en-US" sz="2400" dirty="0"/>
            </a:br>
            <a:r>
              <a:rPr lang="ru-RU" sz="2400" dirty="0"/>
              <a:t>в РФ (в млн. руб.)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3157" t="32864" r="36060" b="7133"/>
          <a:stretch/>
        </p:blipFill>
        <p:spPr bwMode="auto">
          <a:xfrm>
            <a:off x="827584" y="1196752"/>
            <a:ext cx="734481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992888" cy="936104"/>
          </a:xfrm>
        </p:spPr>
        <p:txBody>
          <a:bodyPr/>
          <a:lstStyle/>
          <a:p>
            <a:pPr algn="ctr"/>
            <a:r>
              <a:rPr lang="ru-RU" sz="2800" dirty="0"/>
              <a:t>Количество налогоплательщиков осуществляющих деятельность в сфере общественного питания в Кемеровской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83568" y="3789040"/>
            <a:ext cx="79928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813" rtl="0" eaLnBrk="0" fontAlgn="base" hangingPunct="0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813" rtl="0" eaLnBrk="0" fontAlgn="base" hangingPunct="0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813" rtl="0" eaLnBrk="0" fontAlgn="base" hangingPunct="0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00736" algn="l" defTabSz="914179" rtl="0" eaLnBrk="1" fontAlgn="base" hangingPunct="1">
              <a:lnSpc>
                <a:spcPts val="4558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801472" algn="l" defTabSz="914179" rtl="0" eaLnBrk="1" fontAlgn="base" hangingPunct="1">
              <a:lnSpc>
                <a:spcPts val="4558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202207" algn="l" defTabSz="914179" rtl="0" eaLnBrk="1" fontAlgn="base" hangingPunct="1">
              <a:lnSpc>
                <a:spcPts val="4558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602943" algn="l" defTabSz="914179" rtl="0" eaLnBrk="1" fontAlgn="base" hangingPunct="1">
              <a:lnSpc>
                <a:spcPts val="4558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endParaRPr lang="ru-RU" sz="2800" i="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988840"/>
            <a:ext cx="7272808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i="0" dirty="0"/>
              <a:t>Общее количество – 1908 лиц, из них:</a:t>
            </a:r>
          </a:p>
          <a:p>
            <a:pPr>
              <a:lnSpc>
                <a:spcPct val="150000"/>
              </a:lnSpc>
            </a:pPr>
            <a:r>
              <a:rPr lang="ru-RU" sz="2400" i="0" dirty="0"/>
              <a:t>• индивидуальные предприниматели – 1311 лиц </a:t>
            </a:r>
          </a:p>
          <a:p>
            <a:pPr>
              <a:lnSpc>
                <a:spcPct val="150000"/>
              </a:lnSpc>
            </a:pPr>
            <a:r>
              <a:rPr lang="ru-RU" sz="2400" i="0" dirty="0"/>
              <a:t>• юридические лица – 597 лиц </a:t>
            </a:r>
          </a:p>
        </p:txBody>
      </p:sp>
    </p:spTree>
    <p:extLst>
      <p:ext uri="{BB962C8B-B14F-4D97-AF65-F5344CB8AC3E}">
        <p14:creationId xmlns:p14="http://schemas.microsoft.com/office/powerpoint/2010/main" val="21519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37192" cy="792088"/>
          </a:xfrm>
        </p:spPr>
        <p:txBody>
          <a:bodyPr/>
          <a:lstStyle/>
          <a:p>
            <a:pPr algn="ctr"/>
            <a:r>
              <a:rPr lang="ru-RU" sz="3200" dirty="0"/>
              <a:t>Виды нарушений при осуществлении расчетов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9950" y="2420888"/>
            <a:ext cx="714843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i="0" dirty="0"/>
              <a:t>Неприменение контрольно-кассовой техники при её наличии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6170" y="3429000"/>
            <a:ext cx="714843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i="0" dirty="0"/>
              <a:t>Периодичность формирования кассовых чеков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2774" y="4509120"/>
            <a:ext cx="714843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i="0" dirty="0"/>
              <a:t>Средняя сумма чека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3864" y="5373216"/>
            <a:ext cx="714843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i="0" dirty="0"/>
              <a:t>Некорректное формирование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412776"/>
            <a:ext cx="714843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i="0" dirty="0"/>
              <a:t>Отсутствие контрольно-кассовой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21519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880" cy="1512168"/>
          </a:xfrm>
        </p:spPr>
        <p:txBody>
          <a:bodyPr/>
          <a:lstStyle/>
          <a:p>
            <a:pPr algn="ctr"/>
            <a:r>
              <a:rPr lang="ru-RU" sz="2000" dirty="0"/>
              <a:t>О необходимости соблюдения положений Федерального закона </a:t>
            </a:r>
            <a:br>
              <a:rPr lang="ru-RU" sz="2000" dirty="0"/>
            </a:br>
            <a:r>
              <a:rPr lang="ru-RU" sz="2000" dirty="0"/>
              <a:t>от 22.05.2003 № 54-ФЗ «О применении контрольно-кассовой техники </a:t>
            </a:r>
            <a:br>
              <a:rPr lang="ru-RU" sz="2000" dirty="0"/>
            </a:br>
            <a:r>
              <a:rPr lang="ru-RU" sz="2000" dirty="0"/>
              <a:t>при осуществлении расчетов в Российской Федерации»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2816"/>
            <a:ext cx="7632848" cy="20162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40000"/>
            <a:r>
              <a:rPr lang="ru-RU" sz="1400" i="0" dirty="0">
                <a:solidFill>
                  <a:schemeClr val="tx1"/>
                </a:solidFill>
              </a:rPr>
              <a:t>	На территории РФ организации и индивидуальные предприниматели обязаны применять контрольно-кассовую технику, включенную в реестр (п.1 ст.12 Федерального закона от 22.05.2003 № 54-ФЗ «О применении контрольно-кассовой техники при осуществлении расчетов в Российской Федерации».</a:t>
            </a:r>
          </a:p>
          <a:p>
            <a:pPr algn="just" defTabSz="540000"/>
            <a:r>
              <a:rPr lang="ru-RU" sz="1400" i="0" dirty="0">
                <a:solidFill>
                  <a:schemeClr val="tx1"/>
                </a:solidFill>
              </a:rPr>
              <a:t>	Штрафные санкции за нарушения законодательства о применении </a:t>
            </a:r>
            <a:r>
              <a:rPr lang="ru-RU" sz="1400" i="0" dirty="0" err="1">
                <a:solidFill>
                  <a:schemeClr val="tx1"/>
                </a:solidFill>
              </a:rPr>
              <a:t>ККТ</a:t>
            </a:r>
            <a:r>
              <a:rPr lang="ru-RU" sz="1400" i="0" dirty="0">
                <a:solidFill>
                  <a:schemeClr val="tx1"/>
                </a:solidFill>
              </a:rPr>
              <a:t> предусмотрены ст. 14.5 КоАП РФ. Срок давности привлечения к административной ответственности в соответствии со ст. 4.5 КоАП РФ составляет один год.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633" y="3933056"/>
            <a:ext cx="7632848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0" dirty="0">
                <a:solidFill>
                  <a:schemeClr val="tx1"/>
                </a:solidFill>
              </a:rPr>
              <a:t>за нарушение предусмотрена административная ответственность:</a:t>
            </a:r>
          </a:p>
          <a:p>
            <a:pPr defTabSz="540000"/>
            <a:r>
              <a:rPr lang="ru-RU" sz="1400" i="0" dirty="0">
                <a:solidFill>
                  <a:schemeClr val="tx1"/>
                </a:solidFill>
              </a:rPr>
              <a:t>	• на должностных лиц в размере от 1/4 до 1/2 суммы расчета без применения 	кассы, но не менее 10 тысяч рублей;</a:t>
            </a:r>
          </a:p>
          <a:p>
            <a:pPr defTabSz="540000"/>
            <a:r>
              <a:rPr lang="ru-RU" sz="1400" i="0" dirty="0">
                <a:solidFill>
                  <a:schemeClr val="tx1"/>
                </a:solidFill>
              </a:rPr>
              <a:t>	• на юридических лиц -от 3/4 до полной суммы расчета без применения кассы, но 	не менее 30 тысяч рублей (ч. 2 ст. 14.5 КоАП).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170" y="5301208"/>
            <a:ext cx="7632848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0" i="0" dirty="0"/>
          </a:p>
          <a:p>
            <a:r>
              <a:rPr lang="ru-RU" sz="1400" i="0" dirty="0">
                <a:solidFill>
                  <a:schemeClr val="tx1"/>
                </a:solidFill>
              </a:rPr>
              <a:t>за повторное нарушение:</a:t>
            </a:r>
          </a:p>
          <a:p>
            <a:pPr defTabSz="540000"/>
            <a:r>
              <a:rPr lang="ru-RU" sz="1400" b="0" i="0" dirty="0"/>
              <a:t>	</a:t>
            </a:r>
            <a:r>
              <a:rPr lang="ru-RU" sz="1400" i="0" dirty="0">
                <a:solidFill>
                  <a:schemeClr val="tx1"/>
                </a:solidFill>
              </a:rPr>
              <a:t>•в отношении должностных лиц дисквалификацию на срок от одного года до двух 	лет;</a:t>
            </a:r>
          </a:p>
          <a:p>
            <a:pPr defTabSz="540000"/>
            <a:r>
              <a:rPr lang="ru-RU" sz="1400" i="0" dirty="0">
                <a:solidFill>
                  <a:schemeClr val="tx1"/>
                </a:solidFill>
              </a:rPr>
              <a:t>	•в отношении индивидуальных предпринимателей и юридических лиц -	административное приостановление деятельности на срок до 90 суток (ч.3 ст.14.5 КоАП).</a:t>
            </a:r>
          </a:p>
          <a:p>
            <a:r>
              <a:rPr lang="ru-RU" sz="1400" i="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48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45EC4-E014-4A45-B5A1-87773569BB0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9951" y="260648"/>
            <a:ext cx="7632848" cy="2547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40000"/>
            <a:r>
              <a:rPr lang="ru-RU" sz="1400" i="0" dirty="0">
                <a:solidFill>
                  <a:schemeClr val="tx1"/>
                </a:solidFill>
              </a:rPr>
              <a:t>	</a:t>
            </a:r>
            <a:r>
              <a:rPr lang="ru-RU" sz="2400" i="0" dirty="0">
                <a:solidFill>
                  <a:schemeClr val="tx1"/>
                </a:solidFill>
              </a:rPr>
              <a:t>Кассовый чек </a:t>
            </a:r>
          </a:p>
          <a:p>
            <a:pPr algn="ctr" defTabSz="540000"/>
            <a:r>
              <a:rPr lang="ru-RU" sz="2400" i="0" dirty="0">
                <a:solidFill>
                  <a:schemeClr val="tx1"/>
                </a:solidFill>
              </a:rPr>
              <a:t>(бланк строгой отчетности) коррекции</a:t>
            </a:r>
          </a:p>
          <a:p>
            <a:pPr algn="ctr" defTabSz="540000"/>
            <a:endParaRPr lang="ru-RU" sz="2400" i="0" dirty="0">
              <a:solidFill>
                <a:schemeClr val="tx1"/>
              </a:solidFill>
            </a:endParaRPr>
          </a:p>
          <a:p>
            <a:pPr algn="just" defTabSz="540000"/>
            <a:r>
              <a:rPr lang="ru-RU" sz="1600" i="0" dirty="0">
                <a:solidFill>
                  <a:schemeClr val="tx1"/>
                </a:solidFill>
              </a:rPr>
              <a:t>	Чеки (бланки строгой отчетности) коррекции формируют для корректировки расчетов, которые были произведены без применения ККТ либо в случае применения ККТ с нарушением требований законодательства о применении ККТ (п.4 ст.4.3 Закона о применении ККТ).</a:t>
            </a:r>
          </a:p>
          <a:p>
            <a:pPr algn="ctr" defTabSz="540000"/>
            <a:r>
              <a:rPr lang="ru-RU" sz="1800" i="0" dirty="0">
                <a:solidFill>
                  <a:srgbClr val="C00000"/>
                </a:solidFill>
              </a:rPr>
              <a:t>Используйте чеки коррекции в следующих ситуациях: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9950" y="3047358"/>
            <a:ext cx="7155017" cy="4752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 самостоятельно обнаружили ошибку в чеке в присутствии покупателя (клиента)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9950" y="3587038"/>
            <a:ext cx="7155017" cy="475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 покупатель (клиент) обнаружил в чеке ошибку и обратился к вам для ее устранения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6533" y="4172072"/>
            <a:ext cx="714843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 чек пробит случайно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6533" y="4690138"/>
            <a:ext cx="7148434" cy="522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 ошибочно не применили </a:t>
            </a:r>
            <a:r>
              <a:rPr lang="ru-RU" sz="1600" i="0" dirty="0" err="1"/>
              <a:t>ККТ</a:t>
            </a:r>
            <a:r>
              <a:rPr lang="ru-RU" sz="1600" i="0" dirty="0"/>
              <a:t> и не выдали чек покупателю, в результате в ящике </a:t>
            </a:r>
            <a:r>
              <a:rPr lang="ru-RU" sz="1600" i="0" dirty="0" err="1"/>
              <a:t>ККТ</a:t>
            </a:r>
            <a:r>
              <a:rPr lang="ru-RU" sz="1600" i="0" dirty="0"/>
              <a:t> образовалась неучтенная выручка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4658" y="5301827"/>
            <a:ext cx="7148434" cy="522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 не применяли </a:t>
            </a:r>
            <a:r>
              <a:rPr lang="ru-RU" sz="1600" i="0" dirty="0" err="1"/>
              <a:t>ККТ</a:t>
            </a:r>
            <a:r>
              <a:rPr lang="ru-RU" sz="1600" i="0" dirty="0"/>
              <a:t> в следствие ее поломки, массового технического сбоя, отключения электричества и тому подобных причин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6533" y="5925391"/>
            <a:ext cx="7148434" cy="522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0" dirty="0"/>
              <a:t>- выдавали чеки покупателям (клиентам), но фискальные данные не передали оператору </a:t>
            </a:r>
            <a:r>
              <a:rPr lang="ru-RU" sz="1600" i="0" dirty="0" err="1"/>
              <a:t>ОФД</a:t>
            </a:r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21519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49796</TotalTime>
  <Words>617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Тема1</vt:lpstr>
      <vt:lpstr>Презентация PowerPoint</vt:lpstr>
      <vt:lpstr>ЦЕЛЬ РЕАЛИЗАЦИИ ОТРАСЛЕВОГО ПРОЕКТА</vt:lpstr>
      <vt:lpstr>РЕЗУЛЬТАТЫ ОТ РЕАЛИЗАЦИИ ПРОЕКТА</vt:lpstr>
      <vt:lpstr>Рост объектов общественного питания  в РФ (в ед.)</vt:lpstr>
      <vt:lpstr>Рост валового оборота в денежном выражении  в РФ (в млн. руб.) </vt:lpstr>
      <vt:lpstr>Количество налогоплательщиков осуществляющих деятельность в сфере общественного питания в Кемеровской области</vt:lpstr>
      <vt:lpstr>Виды нарушений при осуществлении расчетов</vt:lpstr>
      <vt:lpstr>О необходимости соблюдения положений Федерального закона  от 22.05.2003 № 54-ФЗ «О применении контрольно-кассовой техники  при осуществлении расчетов в Российской Федерации» </vt:lpstr>
      <vt:lpstr>Презентация PowerPoint</vt:lpstr>
    </vt:vector>
  </TitlesOfParts>
  <Manager>Руководитель ФНС России М.В.Мищустин</Manager>
  <Company>ФНС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ФНС России</dc:title>
  <dc:subject>за 1 квартал 2010 года и основных задачах до конца 2010 года</dc:subject>
  <dc:creator>MM5</dc:creator>
  <cp:keywords>Завилова,Дементьев, Король, Квитка</cp:keywords>
  <cp:lastModifiedBy>Inform4</cp:lastModifiedBy>
  <cp:revision>1697</cp:revision>
  <cp:lastPrinted>2021-01-27T06:33:40Z</cp:lastPrinted>
  <dcterms:created xsi:type="dcterms:W3CDTF">2006-12-24T20:28:07Z</dcterms:created>
  <dcterms:modified xsi:type="dcterms:W3CDTF">2021-02-20T05:28:00Z</dcterms:modified>
</cp:coreProperties>
</file>