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1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8C91D-85A7-4EED-BEE7-2B1D5D766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776888-8BDE-40E8-B134-5608E30BD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96EB37-7978-45C5-A7A2-71369EB5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4BA36-72B7-45F6-96C9-33954A72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E8313F-32C7-4ECB-8DB6-B86ED761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6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D1CBF-9572-4C8E-9764-647D5156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09129-1D0F-40E6-B639-01222D8C7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7E502-290E-406C-8A9A-B5FF52D3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186C38-54BE-4590-A0FD-BD263611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79A2F-DE3A-4675-971B-1C365BFF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4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A4C414-93FC-4A71-B4F6-C70F4C0FD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80796D-A2F6-43EE-96AB-D72AEC082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903328-01CE-4188-A0D1-EAEE5EB7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2E97-1EC3-470A-9AC9-0DC933A2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55ACD-7ED4-4FAB-83E6-4FC3369F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7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CA73A-E31E-4DD3-975D-E63C422E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A26257-332F-4EFF-8788-B72A442E0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3D60D-F186-4B90-A9B2-3245723C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92380-7009-4179-B6C9-303F65BF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B53F95-9DB5-403D-A57D-DB77C90E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70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E5435-488E-4D76-A57C-02E7D0E2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646F54-42BE-4B29-AFE3-F7E9C2150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CEF716-C55D-4CDE-AC15-3DF8969F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07F4F-5B66-4900-ADD1-1D3E5F16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29FEEF-F07E-476A-A690-AD5A86CD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7FB7-5808-41E7-878E-2FD3A70D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2FF45-59EF-4D91-953B-16025DF5B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583F35-838F-40CB-9AEE-A82D52F8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9C56A-08D7-4DAC-A55C-FC65234E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DD3296-6DBA-4644-A609-18CD3136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BAAAFF-ED2B-493D-8D20-70135BC9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6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C61A-61F3-4047-A1CD-C179432D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2E990E-5125-4AC2-BBDA-D7B8191DF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002538-BE20-4A65-8378-4C240F129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8172AA-CBDA-42F9-9D51-F1D28E0E8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7E05F4-367E-4027-92AB-EB05420D5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31800-00A7-45E4-84B5-B4663EEA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D8A349-2023-4947-9C0A-BCD63C64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377435-6664-4CE8-8F2C-D411F703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3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38C38-E8D9-4A04-BD55-3BB9307A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987CCD-A794-4251-B57F-037E6525C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2F34CD-8448-46C8-BA44-F359FD5C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3D3809-F18E-4CCF-8FF1-32B70634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0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9413A0-A728-4835-8B0C-DEF652B3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784541-AEA9-4DB8-9F4E-996197DD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3D89A1-F347-4903-900C-CB69DA6E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5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84EDF-4261-4DD4-B143-9D2D66DB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814CE7-8B44-4346-A750-A5D75F214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9F9E09-6484-4090-9E07-9A872602A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5E9F3-5162-48F8-A7EC-EBC11D0A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872BA5-CB94-4430-9C2A-368B13D7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78E39D-CC83-464D-9251-A0FDB22D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2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42B16-E834-454E-8F43-E91963CE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F3F496-D620-425F-8B26-485586340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5C17D5-6FBD-44FC-939E-1BCAE2F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50154-BFC5-4048-97DD-869A306FB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50573-0CC2-4461-87C0-7400D12A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3DC0C-A1B6-4280-BC3D-321BC815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7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111E7-160E-4ADC-AF7E-6588181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F9F63E-F7A9-4ABA-AF2D-CB331D8E2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D81F5C-614C-49B0-958E-EB4D04C16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48988-B6B3-44C6-A2C0-4596124BC7A0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913293-2A58-478E-A3C3-825893189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18845-DF1C-458C-B653-6E540FDEA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B1E17-A666-4CB1-8DDB-40D5E6A54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6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hyperlink" Target="https://disk.yandex.ru/i/TXl0u7Pqu859J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hyperlink" Target="https://disk.yandex.ru/i/ULr9hXu9GUVQSQ" TargetMode="External"/><Relationship Id="rId4" Type="http://schemas.openxmlformats.org/officeDocument/2006/relationships/image" Target="../media/image47.jpg"/><Relationship Id="rId9" Type="http://schemas.openxmlformats.org/officeDocument/2006/relationships/hyperlink" Target="https://disk.yandex.ru/i/10WHzeXtF55aw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jKD3Z57xrPWHHg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gt05hqW1p5LBdg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YPMd7xkmt_3Lqw" TargetMode="External"/><Relationship Id="rId3" Type="http://schemas.openxmlformats.org/officeDocument/2006/relationships/image" Target="../media/image64.jp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hC9lMY7ydo1eeA" TargetMode="External"/><Relationship Id="rId3" Type="http://schemas.openxmlformats.org/officeDocument/2006/relationships/image" Target="../media/image72.jp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10" Type="http://schemas.openxmlformats.org/officeDocument/2006/relationships/hyperlink" Target="https://disk.yandex.ru/d/lX7kTqHiVeXQPg" TargetMode="External"/><Relationship Id="rId4" Type="http://schemas.openxmlformats.org/officeDocument/2006/relationships/image" Target="../media/image80.jp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i/6JI87wATfY2dyg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kemcrn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hyperlink" Target="https://crn-kemerovo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hyperlink" Target="https://disk.yandex.ru/i/BNXgKKVK8fP-WQ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9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hyperlink" Target="https://disk.yandex.ru/i/2nbBh-Qrn-dVdQ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hyperlink" Target="https://disk.yandex.ru/i/6zJu2s7fdRCwLA" TargetMode="External"/><Relationship Id="rId4" Type="http://schemas.openxmlformats.org/officeDocument/2006/relationships/image" Target="../media/image28.jpg"/><Relationship Id="rId9" Type="http://schemas.openxmlformats.org/officeDocument/2006/relationships/hyperlink" Target="https://disk.yandex.ru/i/4TuwVTlLT5trd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vUtcpJPMAIMmcw" TargetMode="External"/><Relationship Id="rId3" Type="http://schemas.openxmlformats.org/officeDocument/2006/relationships/image" Target="../media/image32.jp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hyperlink" Target="https://disk.yandex.ru/i/_DFFqccEM_pP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FE1EE2-9544-43F1-A7CC-9E9423BB4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1364" y="99405"/>
            <a:ext cx="6490636" cy="2085530"/>
          </a:xfrm>
        </p:spPr>
        <p:txBody>
          <a:bodyPr/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МУНИЦИПАЛЬНАЯ ПРЕМИЯ «СЛУЖЕНИЕ»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«Инициатива каждого – общий успех»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Соискатель: Назарова Анна Ивановна, начальник управления делами администрации города Кемерово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«ЭТО МОЙ ГОРОД!»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473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83" y="26265"/>
            <a:ext cx="10515600" cy="79044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РЕАЛИЗАЦИЯ ТЕМАТИЧЕСКИХ ПРОЕКТОВ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F6B35-742A-43CD-9BB0-211888DE4177}"/>
              </a:ext>
            </a:extLst>
          </p:cNvPr>
          <p:cNvSpPr txBox="1"/>
          <p:nvPr/>
        </p:nvSpPr>
        <p:spPr>
          <a:xfrm>
            <a:off x="1647175" y="662700"/>
            <a:ext cx="1037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Молодежный Кемерово – выбери свой отряд по интересам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3AC42-088A-4BB1-AF98-D4D34B4B0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4327"/>
          <a:stretch/>
        </p:blipFill>
        <p:spPr>
          <a:xfrm>
            <a:off x="4419611" y="1416573"/>
            <a:ext cx="3590544" cy="248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4540-D1D0-4F4B-8D2B-F779895E1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47" y="1416573"/>
            <a:ext cx="3649882" cy="248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26BE25-F336-4962-9761-BF7044F96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7"/>
          <a:stretch/>
        </p:blipFill>
        <p:spPr>
          <a:xfrm>
            <a:off x="3095122" y="4290155"/>
            <a:ext cx="3316357" cy="230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5216CF-21D4-45DB-B654-F56610A5F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52" y="4290155"/>
            <a:ext cx="5114544" cy="230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3AB488-FE32-4FF7-A580-8BF96F75E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6" y="1416573"/>
            <a:ext cx="3723143" cy="2484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2A7B5094-02D0-4280-861C-440DA7413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66"/>
          <a:stretch/>
        </p:blipFill>
        <p:spPr bwMode="auto">
          <a:xfrm>
            <a:off x="338376" y="4850757"/>
            <a:ext cx="2335573" cy="125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36FC15-7F50-4FBA-B94B-46B214362F94}"/>
              </a:ext>
            </a:extLst>
          </p:cNvPr>
          <p:cNvSpPr/>
          <p:nvPr/>
        </p:nvSpPr>
        <p:spPr>
          <a:xfrm>
            <a:off x="715129" y="5113567"/>
            <a:ext cx="1414059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https://disk.yandex.ru/i/TXl0u7Pqu859Jg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0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48" y="78199"/>
            <a:ext cx="10515600" cy="786067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ОРГАНИЗАЦИЯ МЕРОПРИЯТИЙ И АКЦИЙ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FCE81A-569B-4C98-87F4-34A7C16DE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9"/>
          <a:stretch/>
        </p:blipFill>
        <p:spPr>
          <a:xfrm>
            <a:off x="7623137" y="4133803"/>
            <a:ext cx="4276022" cy="2177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79C66-0B17-4ECD-AA8C-3E7A35415848}"/>
              </a:ext>
            </a:extLst>
          </p:cNvPr>
          <p:cNvSpPr txBox="1"/>
          <p:nvPr/>
        </p:nvSpPr>
        <p:spPr>
          <a:xfrm>
            <a:off x="7779557" y="6366315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Наши субботники проходят креативно!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2300F3-07D4-4F27-A5D5-AB762CC97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7"/>
          <a:stretch/>
        </p:blipFill>
        <p:spPr>
          <a:xfrm>
            <a:off x="4506468" y="996602"/>
            <a:ext cx="3179064" cy="2157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8623DE-5CA7-4077-A600-79E9882F62D8}"/>
              </a:ext>
            </a:extLst>
          </p:cNvPr>
          <p:cNvSpPr txBox="1"/>
          <p:nvPr/>
        </p:nvSpPr>
        <p:spPr>
          <a:xfrm>
            <a:off x="-111091" y="3469086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Первые на всех мероприятиях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5C8241-5286-4564-BE68-C1C1F808A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32" y="972428"/>
            <a:ext cx="3713127" cy="2474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FEDC84-FB0D-4617-B185-A36D579834F3}"/>
              </a:ext>
            </a:extLst>
          </p:cNvPr>
          <p:cNvSpPr txBox="1"/>
          <p:nvPr/>
        </p:nvSpPr>
        <p:spPr>
          <a:xfrm>
            <a:off x="7967633" y="3524998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Принимаем участие в акциях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5736C-481A-4A4A-A93E-9B72E3E7B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/>
          <a:stretch/>
        </p:blipFill>
        <p:spPr>
          <a:xfrm>
            <a:off x="3670283" y="4096294"/>
            <a:ext cx="3270504" cy="22125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47DC78-B096-41AB-BFEF-578BCEA88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" y="996602"/>
            <a:ext cx="3636160" cy="2423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B5F856-B625-4499-8EDC-0A56707350FF}"/>
              </a:ext>
            </a:extLst>
          </p:cNvPr>
          <p:cNvSpPr txBox="1"/>
          <p:nvPr/>
        </p:nvSpPr>
        <p:spPr>
          <a:xfrm>
            <a:off x="3167524" y="6331782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Собираем посылки солдатам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A5DC85-C413-4B07-BED9-A568721CF4D5}"/>
              </a:ext>
            </a:extLst>
          </p:cNvPr>
          <p:cNvSpPr txBox="1"/>
          <p:nvPr/>
        </p:nvSpPr>
        <p:spPr>
          <a:xfrm>
            <a:off x="4113437" y="3334662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Организуем праздники</a:t>
            </a:r>
          </a:p>
        </p:txBody>
      </p:sp>
      <p:pic>
        <p:nvPicPr>
          <p:cNvPr id="8194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1E5F77E6-5EB0-46E1-ABF2-D92654309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0"/>
          <a:stretch/>
        </p:blipFill>
        <p:spPr bwMode="auto">
          <a:xfrm>
            <a:off x="367512" y="4513474"/>
            <a:ext cx="3208231" cy="17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7FC094-7F03-4F0E-825A-4F58442BFD70}"/>
              </a:ext>
            </a:extLst>
          </p:cNvPr>
          <p:cNvSpPr/>
          <p:nvPr/>
        </p:nvSpPr>
        <p:spPr>
          <a:xfrm>
            <a:off x="916925" y="4776058"/>
            <a:ext cx="1667986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https://disk.yandex.ru/i/10WHzeXtF55awA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04C10F-A4AB-4D5F-AA02-D49E4F21F5C3}"/>
              </a:ext>
            </a:extLst>
          </p:cNvPr>
          <p:cNvSpPr/>
          <p:nvPr/>
        </p:nvSpPr>
        <p:spPr>
          <a:xfrm>
            <a:off x="916925" y="5183381"/>
            <a:ext cx="16679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https://disk.yandex.ru/i/ULr9hXu9GUVQSQ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40004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40"/>
            <a:ext cx="10515600" cy="74981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8E3A0-E64A-42BB-AE64-55319573DEFD}"/>
              </a:ext>
            </a:extLst>
          </p:cNvPr>
          <p:cNvSpPr txBox="1"/>
          <p:nvPr/>
        </p:nvSpPr>
        <p:spPr>
          <a:xfrm>
            <a:off x="731520" y="664592"/>
            <a:ext cx="10259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Конкурс по благоустройству и озеленению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«Город друзей – город идей». Проект «Стена памяти»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4A717-6875-4BF2-8C33-32B4FD435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0" y="1807114"/>
            <a:ext cx="5299607" cy="250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10FE5B-67C7-4DB8-80CC-0C6EB66E2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85" y="1804623"/>
            <a:ext cx="5163311" cy="250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B32232-0507-46E1-B34F-FE8A116C8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10" y="4580744"/>
            <a:ext cx="3131579" cy="208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DD2FD4-2092-405F-9904-17AC81CE3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0" y="4440158"/>
            <a:ext cx="2891825" cy="216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CFF8B9-A8B4-4310-8282-9200E5002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65" y="4499594"/>
            <a:ext cx="2891825" cy="216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324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64008"/>
            <a:ext cx="10515600" cy="85040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pic>
        <p:nvPicPr>
          <p:cNvPr id="2050" name="Picture 2" descr="https://user.vse42.ru/files/P_S1920x1246q80/Wnone/ui-5d3ebcb94b6ff6.22772161.jpeg">
            <a:extLst>
              <a:ext uri="{FF2B5EF4-FFF2-40B4-BE49-F238E27FC236}">
                <a16:creationId xmlns:a16="http://schemas.microsoft.com/office/drawing/2014/main" id="{0DB124B5-1CAA-435C-A781-9216DF7F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322" y="1743078"/>
            <a:ext cx="3798859" cy="246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emerovo.ru/upload/iblock/d2b/d2b0324a8d471f11061d1734474d3da1.jpg">
            <a:extLst>
              <a:ext uri="{FF2B5EF4-FFF2-40B4-BE49-F238E27FC236}">
                <a16:creationId xmlns:a16="http://schemas.microsoft.com/office/drawing/2014/main" id="{AACBCE91-9175-450D-B1AE-52758BCBF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/>
          <a:stretch/>
        </p:blipFill>
        <p:spPr bwMode="auto">
          <a:xfrm>
            <a:off x="8125098" y="4410584"/>
            <a:ext cx="3798859" cy="238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c.pics.livejournal.com/nickfw/11997630/1213007/1213007_original.jpg">
            <a:extLst>
              <a:ext uri="{FF2B5EF4-FFF2-40B4-BE49-F238E27FC236}">
                <a16:creationId xmlns:a16="http://schemas.microsoft.com/office/drawing/2014/main" id="{95AB6735-77D0-408E-B35C-06536E3D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17" y="1753207"/>
            <a:ext cx="3682659" cy="245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azeta.a42.ru/uploads/c3d/c3dc8530-947f-11e8-b911-397ad97e82db.JPG">
            <a:extLst>
              <a:ext uri="{FF2B5EF4-FFF2-40B4-BE49-F238E27FC236}">
                <a16:creationId xmlns:a16="http://schemas.microsoft.com/office/drawing/2014/main" id="{F3B51AD9-9068-4B7F-B595-90D97776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t="1662" r="120" b="13496"/>
          <a:stretch/>
        </p:blipFill>
        <p:spPr bwMode="auto">
          <a:xfrm>
            <a:off x="3292747" y="4410584"/>
            <a:ext cx="3527769" cy="238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F3294-A886-4925-80FA-110E81AA96C0}"/>
              </a:ext>
            </a:extLst>
          </p:cNvPr>
          <p:cNvSpPr txBox="1"/>
          <p:nvPr/>
        </p:nvSpPr>
        <p:spPr>
          <a:xfrm>
            <a:off x="658368" y="684581"/>
            <a:ext cx="10259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Конкурс по благоустройству и озеленению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«Город друзей – город идей». Стрит-арт на фасадах домов </a:t>
            </a:r>
          </a:p>
        </p:txBody>
      </p:sp>
      <p:pic>
        <p:nvPicPr>
          <p:cNvPr id="9218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FE3F3292-C66F-431B-AB8F-E28FD1681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6"/>
          <a:stretch/>
        </p:blipFill>
        <p:spPr bwMode="auto">
          <a:xfrm>
            <a:off x="268043" y="4754589"/>
            <a:ext cx="2707530" cy="15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8FEA3B-7A16-4244-A44D-0C6753C9FDA9}"/>
              </a:ext>
            </a:extLst>
          </p:cNvPr>
          <p:cNvSpPr/>
          <p:nvPr/>
        </p:nvSpPr>
        <p:spPr>
          <a:xfrm>
            <a:off x="658368" y="5049909"/>
            <a:ext cx="1844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https://disk.yandex.ru/i/jKD3Z57xrPWHHg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2560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305"/>
            <a:ext cx="10515600" cy="84125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7646F-73F7-4229-A6B8-00D174A10B4E}"/>
              </a:ext>
            </a:extLst>
          </p:cNvPr>
          <p:cNvSpPr txBox="1"/>
          <p:nvPr/>
        </p:nvSpPr>
        <p:spPr>
          <a:xfrm>
            <a:off x="2695394" y="687281"/>
            <a:ext cx="6801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Конкурс по благоустройству и озеленению «Любимому городу – красивый дом и двор»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F3CCB-CA6E-4D1D-836A-A2BF49F7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3432"/>
            <a:ext cx="4486025" cy="207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C0BC73-AF88-49DE-96B2-99AE3EB88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>
          <a:xfrm>
            <a:off x="6326818" y="1903432"/>
            <a:ext cx="4798382" cy="207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08DFA6-81BB-487A-B5C1-06DE82317F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/>
          <a:stretch/>
        </p:blipFill>
        <p:spPr>
          <a:xfrm>
            <a:off x="3366366" y="4634930"/>
            <a:ext cx="3915717" cy="185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B6FABF-23C0-413E-B41A-FDE2A6CD09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3789" b="7633"/>
          <a:stretch/>
        </p:blipFill>
        <p:spPr>
          <a:xfrm>
            <a:off x="7686618" y="4619793"/>
            <a:ext cx="4170102" cy="187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0BEB8822-4D04-48D0-9725-BFDF74CEE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67"/>
          <a:stretch/>
        </p:blipFill>
        <p:spPr bwMode="auto">
          <a:xfrm>
            <a:off x="448055" y="4830907"/>
            <a:ext cx="2431479" cy="13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99D25D-BEA2-4842-842A-5206E1B9B2C5}"/>
              </a:ext>
            </a:extLst>
          </p:cNvPr>
          <p:cNvSpPr/>
          <p:nvPr/>
        </p:nvSpPr>
        <p:spPr>
          <a:xfrm>
            <a:off x="765659" y="5125261"/>
            <a:ext cx="1492910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https://disk.yandex.ru/i/gt05hqW1p5LBdg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3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0" y="70690"/>
            <a:ext cx="10515600" cy="93269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1F5F8-51D0-47B4-A9E9-45C21D7179A9}"/>
              </a:ext>
            </a:extLst>
          </p:cNvPr>
          <p:cNvSpPr txBox="1"/>
          <p:nvPr/>
        </p:nvSpPr>
        <p:spPr>
          <a:xfrm>
            <a:off x="2180720" y="707576"/>
            <a:ext cx="783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Зимний смотр-конкурс «Снежный калейдоскоп»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26D472-601D-48F9-A428-8D84A7271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82" y="1478204"/>
            <a:ext cx="4758848" cy="231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3FA56-BC70-4E5C-A22B-72368F68E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5" r="-2047" b="12306"/>
          <a:stretch/>
        </p:blipFill>
        <p:spPr>
          <a:xfrm>
            <a:off x="3904488" y="4250239"/>
            <a:ext cx="3888052" cy="207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F481B3-5244-456C-8EDE-117E703F8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30" y="1478204"/>
            <a:ext cx="4982957" cy="230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31A988-1DF5-4621-8BBF-6FFB2658FE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 b="6581"/>
          <a:stretch/>
        </p:blipFill>
        <p:spPr>
          <a:xfrm>
            <a:off x="8522208" y="4169078"/>
            <a:ext cx="3279479" cy="215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40632D69-C2F9-40C6-A8C5-0FA2B81DE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26"/>
          <a:stretch/>
        </p:blipFill>
        <p:spPr bwMode="auto">
          <a:xfrm>
            <a:off x="752017" y="4434792"/>
            <a:ext cx="2422803" cy="13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3B95DB-6506-42F2-868A-A34629DC2097}"/>
              </a:ext>
            </a:extLst>
          </p:cNvPr>
          <p:cNvSpPr/>
          <p:nvPr/>
        </p:nvSpPr>
        <p:spPr>
          <a:xfrm>
            <a:off x="1139902" y="4672246"/>
            <a:ext cx="1647031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https://disk.yandex.ru/i/YPMd7xkmt_3Lqw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3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32" y="21928"/>
            <a:ext cx="10515600" cy="91486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412529-0F22-47AC-82DF-8F9C15EB18F0}"/>
              </a:ext>
            </a:extLst>
          </p:cNvPr>
          <p:cNvSpPr txBox="1"/>
          <p:nvPr/>
        </p:nvSpPr>
        <p:spPr>
          <a:xfrm>
            <a:off x="3236976" y="675187"/>
            <a:ext cx="55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Конкурс «Лучший комитет ТОС»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63420-EB70-4840-A4DC-ACDF6D31E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b="9182"/>
          <a:stretch/>
        </p:blipFill>
        <p:spPr>
          <a:xfrm>
            <a:off x="6506591" y="3758881"/>
            <a:ext cx="4498056" cy="292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2915E-C924-4CEF-B077-1AA5E2778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0" r="2103" b="32455"/>
          <a:stretch/>
        </p:blipFill>
        <p:spPr>
          <a:xfrm>
            <a:off x="6632014" y="1403685"/>
            <a:ext cx="4247211" cy="212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378C75-13E0-4656-9AE4-42548114A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9" y="1403685"/>
            <a:ext cx="4495807" cy="212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FFB198-AD5B-4A64-AE55-B1D92D1A44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12044" b="17280"/>
          <a:stretch/>
        </p:blipFill>
        <p:spPr>
          <a:xfrm>
            <a:off x="828339" y="3733934"/>
            <a:ext cx="4411173" cy="294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09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99"/>
            <a:ext cx="10515600" cy="674451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E0249-F5F1-4960-B05D-E475AD7E03D3}"/>
              </a:ext>
            </a:extLst>
          </p:cNvPr>
          <p:cNvSpPr txBox="1"/>
          <p:nvPr/>
        </p:nvSpPr>
        <p:spPr>
          <a:xfrm>
            <a:off x="266137" y="651682"/>
            <a:ext cx="1129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Региональная программа инициативного бюджетирования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«Твой Кузбасс – твоя инициатива»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DFD5C8-2A43-450F-920C-B2BC9BB6D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6" b="5138"/>
          <a:stretch/>
        </p:blipFill>
        <p:spPr>
          <a:xfrm>
            <a:off x="7045631" y="1692979"/>
            <a:ext cx="4889009" cy="2394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98ADBF-E0C9-4E25-A4AA-0B264F8E9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4" b="9571"/>
          <a:stretch/>
        </p:blipFill>
        <p:spPr>
          <a:xfrm>
            <a:off x="8344096" y="3819550"/>
            <a:ext cx="3590544" cy="20138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852F55-F6BA-4A17-8D6B-766DCE446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b="8015"/>
          <a:stretch/>
        </p:blipFill>
        <p:spPr>
          <a:xfrm>
            <a:off x="773738" y="1692979"/>
            <a:ext cx="4486850" cy="24673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44B8BB-CEDF-4D51-83A8-EEFC2FB8E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9" b="26300"/>
          <a:stretch/>
        </p:blipFill>
        <p:spPr>
          <a:xfrm>
            <a:off x="3033750" y="3819550"/>
            <a:ext cx="3525303" cy="20752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EC7C6C-A357-4405-BA0E-79DF56F0874D}"/>
              </a:ext>
            </a:extLst>
          </p:cNvPr>
          <p:cNvSpPr txBox="1"/>
          <p:nvPr/>
        </p:nvSpPr>
        <p:spPr>
          <a:xfrm>
            <a:off x="6303523" y="4726154"/>
            <a:ext cx="1768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Старые площадки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CBD0A-BACE-4DE6-B833-143BAC1D665D}"/>
              </a:ext>
            </a:extLst>
          </p:cNvPr>
          <p:cNvSpPr txBox="1"/>
          <p:nvPr/>
        </p:nvSpPr>
        <p:spPr>
          <a:xfrm>
            <a:off x="5260588" y="2567252"/>
            <a:ext cx="167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Обновленные площадки</a:t>
            </a:r>
          </a:p>
        </p:txBody>
      </p:sp>
      <p:pic>
        <p:nvPicPr>
          <p:cNvPr id="11266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F7D7641A-FCEA-4D5B-93DC-5860F7503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49412" y="4988809"/>
            <a:ext cx="2422803" cy="12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C6302A-1321-4F20-BC31-67BF6C5155BE}"/>
              </a:ext>
            </a:extLst>
          </p:cNvPr>
          <p:cNvSpPr/>
          <p:nvPr/>
        </p:nvSpPr>
        <p:spPr>
          <a:xfrm>
            <a:off x="583871" y="5264848"/>
            <a:ext cx="1512741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https://disk.yandex.ru/i/hC9lMY7ydo1eeA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9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9DDB3-D554-4017-A942-4A6420AA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438"/>
            <a:ext cx="10515600" cy="832115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УЧАСТИЕ В КОНКУРСАХ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104B9-F24E-40D5-B05D-CEED2B05B232}"/>
              </a:ext>
            </a:extLst>
          </p:cNvPr>
          <p:cNvSpPr txBox="1"/>
          <p:nvPr/>
        </p:nvSpPr>
        <p:spPr>
          <a:xfrm>
            <a:off x="2414976" y="826537"/>
            <a:ext cx="853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Всероссийский конкурс «Лучшая практика ТОС»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40510-6A1F-4FAC-A5E4-7AFCAA789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3" y="1658652"/>
            <a:ext cx="3537204" cy="265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A483BA-A77D-4607-90A5-0794183F5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25" y="1658652"/>
            <a:ext cx="3900012" cy="292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AE5553-9C8B-41B7-9E78-B40C33C92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74" y="3429000"/>
            <a:ext cx="4895789" cy="324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288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06F625B-AA23-4EAA-92F3-60B559EED5B8}"/>
              </a:ext>
            </a:extLst>
          </p:cNvPr>
          <p:cNvSpPr txBox="1">
            <a:spLocks/>
          </p:cNvSpPr>
          <p:nvPr/>
        </p:nvSpPr>
        <p:spPr>
          <a:xfrm>
            <a:off x="-38501" y="41349"/>
            <a:ext cx="12269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ТЕРРИТОРИАЛЬНОЕ ОБЩЕСТВЕННОЕ САМОУПРАВЛЕНИЕ </a:t>
            </a:r>
            <a:b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ГОРОДА КЕМЕРОВО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C5CD0-D87F-4337-B487-8FCEAC23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21" y="4479681"/>
            <a:ext cx="2617924" cy="180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DC93C-DB45-4F33-AD4F-01B9DC36F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5" y="4937759"/>
            <a:ext cx="2600182" cy="173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083148-89A4-49C0-BC30-1F8B2D651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63" y="4971629"/>
            <a:ext cx="2549480" cy="170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699EF9-3215-43AF-8E30-F747C3672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3" y="1389900"/>
            <a:ext cx="4492779" cy="300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A79E53-0C10-40BB-81FF-D770FD7545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75" t="14266" r="21250" b="12934"/>
          <a:stretch/>
        </p:blipFill>
        <p:spPr>
          <a:xfrm>
            <a:off x="8843244" y="1998829"/>
            <a:ext cx="3147349" cy="221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9CF3F6-58AD-494D-8AB4-87C73801F8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25" t="14400" r="21625" b="12933"/>
          <a:stretch/>
        </p:blipFill>
        <p:spPr>
          <a:xfrm>
            <a:off x="8691373" y="3245417"/>
            <a:ext cx="2884576" cy="204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43F9CD-CA82-4B62-B49A-BCA1EEB71780}"/>
              </a:ext>
            </a:extLst>
          </p:cNvPr>
          <p:cNvSpPr txBox="1"/>
          <p:nvPr/>
        </p:nvSpPr>
        <p:spPr>
          <a:xfrm>
            <a:off x="779026" y="4479681"/>
            <a:ext cx="551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Памятный знак «За активную работу в органах ТОС»</a:t>
            </a:r>
          </a:p>
        </p:txBody>
      </p:sp>
      <p:pic>
        <p:nvPicPr>
          <p:cNvPr id="13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1E15D99A-489F-4B41-944E-76DDB9D27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409919" y="2890418"/>
            <a:ext cx="2281453" cy="11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87DDA0-8137-4B41-8320-6E232FC5EE4B}"/>
              </a:ext>
            </a:extLst>
          </p:cNvPr>
          <p:cNvSpPr/>
          <p:nvPr/>
        </p:nvSpPr>
        <p:spPr>
          <a:xfrm>
            <a:off x="6655320" y="3104654"/>
            <a:ext cx="1621409" cy="414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https://disk.yandex.ru/d/lX7kTqHiVeXQPg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9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9B98FC-271A-45FD-B7C0-4FC84B476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72" y="200295"/>
            <a:ext cx="11077876" cy="13381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1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«ЭТО МОЙ ГОРОД!» -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1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система взаимодействия с активистами города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41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и органами территориального общественного самоуправления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A9AF-7B15-409F-BCBB-EB638D142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10" y="4090322"/>
            <a:ext cx="3252455" cy="243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64DC24-18A7-4B95-94BE-92901CA0C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39" y="4101660"/>
            <a:ext cx="4394534" cy="248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5146A-6E68-42E5-967E-DB087EADF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9" y="4055023"/>
            <a:ext cx="2509940" cy="250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5CEA8E-51C8-4933-B150-D32865304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95" y="1710147"/>
            <a:ext cx="2926080" cy="219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BD1E77-CBC6-4DBB-BE09-144287FBAA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9"/>
          <a:stretch/>
        </p:blipFill>
        <p:spPr>
          <a:xfrm>
            <a:off x="241432" y="1731484"/>
            <a:ext cx="6498272" cy="215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67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29FD6-3FBD-42BF-88AA-3258B4ACE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002" y="153369"/>
            <a:ext cx="12269001" cy="1325563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ТЕРРИТОРИАЛЬНОЕ ОБЩЕСТВЕННОЕ САМОУПРАВЛЕНИЕ </a:t>
            </a:r>
            <a:b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ГОРОДА КЕМЕРОВО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CE8A4-E38B-4FEC-89FF-BB3F611FA224}"/>
              </a:ext>
            </a:extLst>
          </p:cNvPr>
          <p:cNvSpPr txBox="1"/>
          <p:nvPr/>
        </p:nvSpPr>
        <p:spPr>
          <a:xfrm>
            <a:off x="201166" y="2164097"/>
            <a:ext cx="511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54 окружных комитета ТОС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D8EF6-1CCB-402F-AD3C-6EBD52C1B8B5}"/>
              </a:ext>
            </a:extLst>
          </p:cNvPr>
          <p:cNvSpPr txBox="1"/>
          <p:nvPr/>
        </p:nvSpPr>
        <p:spPr>
          <a:xfrm>
            <a:off x="201166" y="3051981"/>
            <a:ext cx="30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7832 органа ТОС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A96A5-6028-4A8F-9EA5-C9E214419ECA}"/>
              </a:ext>
            </a:extLst>
          </p:cNvPr>
          <p:cNvSpPr txBox="1"/>
          <p:nvPr/>
        </p:nvSpPr>
        <p:spPr>
          <a:xfrm>
            <a:off x="201167" y="3853545"/>
            <a:ext cx="30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25 000 ТОСовцев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E638EC-98F3-4BB9-92FC-FC180CBEA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13370" r="5935" b="14170"/>
          <a:stretch/>
        </p:blipFill>
        <p:spPr>
          <a:xfrm>
            <a:off x="5056632" y="1685040"/>
            <a:ext cx="6833618" cy="426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B88EA1FE-45FC-47B0-BA8A-5DD6E6AD6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24126" y="4908295"/>
            <a:ext cx="3209546" cy="12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8AED96-0594-4E70-8B1A-AB51C52A2C6C}"/>
              </a:ext>
            </a:extLst>
          </p:cNvPr>
          <p:cNvSpPr/>
          <p:nvPr/>
        </p:nvSpPr>
        <p:spPr>
          <a:xfrm>
            <a:off x="1569279" y="5166569"/>
            <a:ext cx="1837191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https://disk.yandex.ru/i/6JI87wATfY2dyg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9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9" y="1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ДЕЯТЕЛЬНОСТЬ </a:t>
            </a:r>
            <a:b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ЦЕНТРОВ ПО РАБОТЕ С НАСЕЛЕНИЕМ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DF7E76-0603-4D02-8396-777738E37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3" b="14687"/>
          <a:stretch/>
        </p:blipFill>
        <p:spPr>
          <a:xfrm>
            <a:off x="9146343" y="1854900"/>
            <a:ext cx="2620709" cy="215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07F88C-90F1-4C85-BE65-5DCB6D90E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0" b="31553"/>
          <a:stretch/>
        </p:blipFill>
        <p:spPr>
          <a:xfrm>
            <a:off x="6912864" y="4559516"/>
            <a:ext cx="3690138" cy="19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A957C3-0C16-486E-9024-DAB6FC136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90" y="1882167"/>
            <a:ext cx="3189434" cy="212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D91D06-E4D8-48B9-882B-D044FC78FC5D}"/>
              </a:ext>
            </a:extLst>
          </p:cNvPr>
          <p:cNvSpPr txBox="1"/>
          <p:nvPr/>
        </p:nvSpPr>
        <p:spPr>
          <a:xfrm>
            <a:off x="751457" y="4044494"/>
            <a:ext cx="262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Организуем досуг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23CCC-6B3E-459B-AC8A-BDE3D8892A33}"/>
              </a:ext>
            </a:extLst>
          </p:cNvPr>
          <p:cNvSpPr txBox="1"/>
          <p:nvPr/>
        </p:nvSpPr>
        <p:spPr>
          <a:xfrm>
            <a:off x="4948900" y="4028774"/>
            <a:ext cx="262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Болеем за наших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77371-2F8F-4735-B53B-41B2C3C0A920}"/>
              </a:ext>
            </a:extLst>
          </p:cNvPr>
          <p:cNvSpPr txBox="1"/>
          <p:nvPr/>
        </p:nvSpPr>
        <p:spPr>
          <a:xfrm>
            <a:off x="9112442" y="4018331"/>
            <a:ext cx="262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Проводим мастер-классы</a:t>
            </a:r>
          </a:p>
        </p:txBody>
      </p:sp>
      <p:pic>
        <p:nvPicPr>
          <p:cNvPr id="1026" name="Picture 2" descr="https://sun9-66.userapi.com/impg/wlVJsLjdb7wsE1VJYWbZiQ0-rCxB-Lfc4Pistg/Py8Ezvc1Cxs.jpg?size=1280x960&amp;quality=95&amp;sign=fe273e511876a56dc28ccf9e75c5fbaf&amp;type=album">
            <a:extLst>
              <a:ext uri="{FF2B5EF4-FFF2-40B4-BE49-F238E27FC236}">
                <a16:creationId xmlns:a16="http://schemas.microsoft.com/office/drawing/2014/main" id="{7FC3F6C4-AB5B-4F55-8E79-B071DBA1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8" y="1888793"/>
            <a:ext cx="2874267" cy="215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3.userapi.com/impg/iRqijkq9-5kW5oHwv4R9NJqL3ZNW857N3VRAqw/ylosvzOIAI4.jpg?size=1280x960&amp;quality=95&amp;sign=16a99c9161dd9a18e818b2243a1eae09&amp;type=album">
            <a:extLst>
              <a:ext uri="{FF2B5EF4-FFF2-40B4-BE49-F238E27FC236}">
                <a16:creationId xmlns:a16="http://schemas.microsoft.com/office/drawing/2014/main" id="{878E0D27-F2CE-444D-819D-B4054AC5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1"/>
          <a:stretch/>
        </p:blipFill>
        <p:spPr bwMode="auto">
          <a:xfrm>
            <a:off x="2299164" y="4636305"/>
            <a:ext cx="3455546" cy="185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75A59A-0A0E-4328-B992-EEA19FF1E1C3}"/>
              </a:ext>
            </a:extLst>
          </p:cNvPr>
          <p:cNvSpPr txBox="1"/>
          <p:nvPr/>
        </p:nvSpPr>
        <p:spPr>
          <a:xfrm>
            <a:off x="2832516" y="6460141"/>
            <a:ext cx="262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Занимаемся спортом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3A9127-9E99-4C63-8369-437AB29164C6}"/>
              </a:ext>
            </a:extLst>
          </p:cNvPr>
          <p:cNvSpPr txBox="1"/>
          <p:nvPr/>
        </p:nvSpPr>
        <p:spPr>
          <a:xfrm>
            <a:off x="7265544" y="6460141"/>
            <a:ext cx="319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Играем на свежем воздухе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37A18A-32DC-4C04-B5CB-E5B49246873C}"/>
              </a:ext>
            </a:extLst>
          </p:cNvPr>
          <p:cNvSpPr/>
          <p:nvPr/>
        </p:nvSpPr>
        <p:spPr>
          <a:xfrm>
            <a:off x="2846101" y="1296982"/>
            <a:ext cx="2361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https://vk.com/kemcrn</a:t>
            </a:r>
            <a:endParaRPr lang="ru-RU" dirty="0"/>
          </a:p>
          <a:p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C943303-9CE2-4FEA-B14B-7B59F2034580}"/>
              </a:ext>
            </a:extLst>
          </p:cNvPr>
          <p:cNvSpPr/>
          <p:nvPr/>
        </p:nvSpPr>
        <p:spPr>
          <a:xfrm>
            <a:off x="6984229" y="1286240"/>
            <a:ext cx="2556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https://crn-kemerovo.ru/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3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15" y="75672"/>
            <a:ext cx="10515600" cy="830474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РЕАЛИЗАЦИЯ ТЕМАТИЧЕСКИХ ПРОЕКТОВ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D3315-B7F5-47B7-835D-3181350FA8AE}"/>
              </a:ext>
            </a:extLst>
          </p:cNvPr>
          <p:cNvSpPr txBox="1"/>
          <p:nvPr/>
        </p:nvSpPr>
        <p:spPr>
          <a:xfrm>
            <a:off x="4564380" y="722534"/>
            <a:ext cx="30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Уютный Кемерово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712C2-B734-46FB-8046-120991985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/>
          <a:stretch/>
        </p:blipFill>
        <p:spPr>
          <a:xfrm>
            <a:off x="8748888" y="1392146"/>
            <a:ext cx="3141523" cy="206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015D20-6D13-4116-8796-454AAD4DF88D}"/>
              </a:ext>
            </a:extLst>
          </p:cNvPr>
          <p:cNvSpPr txBox="1"/>
          <p:nvPr/>
        </p:nvSpPr>
        <p:spPr>
          <a:xfrm>
            <a:off x="8624207" y="3579761"/>
            <a:ext cx="340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Объясняем и обучаем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«Школе управдома»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F5A0B3-C37C-4A80-8269-67014585F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7" r="14251"/>
          <a:stretch/>
        </p:blipFill>
        <p:spPr>
          <a:xfrm>
            <a:off x="8686128" y="4226092"/>
            <a:ext cx="3267045" cy="233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F86E6D-47EF-428A-B964-53EB75181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"/>
          <a:stretch/>
        </p:blipFill>
        <p:spPr>
          <a:xfrm>
            <a:off x="6246852" y="1540821"/>
            <a:ext cx="1971493" cy="157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A3C4CB-26D4-4B56-82EA-92FF90C30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76" r="27506" b="42224"/>
          <a:stretch/>
        </p:blipFill>
        <p:spPr>
          <a:xfrm>
            <a:off x="4114684" y="4230936"/>
            <a:ext cx="4103662" cy="240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6">
            <a:extLst>
              <a:ext uri="{FF2B5EF4-FFF2-40B4-BE49-F238E27FC236}">
                <a16:creationId xmlns:a16="http://schemas.microsoft.com/office/drawing/2014/main" id="{48103043-D100-4726-A89B-151B75D510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64" t="6142" r="19830" b="6023"/>
          <a:stretch/>
        </p:blipFill>
        <p:spPr>
          <a:xfrm>
            <a:off x="4137969" y="1540821"/>
            <a:ext cx="1981905" cy="156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F6BCDA-43D3-4E3C-BDC4-F2815E6D80B3}"/>
              </a:ext>
            </a:extLst>
          </p:cNvPr>
          <p:cNvSpPr txBox="1"/>
          <p:nvPr/>
        </p:nvSpPr>
        <p:spPr>
          <a:xfrm>
            <a:off x="3908141" y="3455184"/>
            <a:ext cx="484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Агитируем за благоустройство дворовых территорий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5BECB85-9D26-41AC-9A7B-671D693FA6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/>
          <a:stretch/>
        </p:blipFill>
        <p:spPr>
          <a:xfrm>
            <a:off x="1747181" y="2009234"/>
            <a:ext cx="1958030" cy="163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49CB4A-5023-4195-8144-6FFEAD802E19}"/>
              </a:ext>
            </a:extLst>
          </p:cNvPr>
          <p:cNvSpPr txBox="1"/>
          <p:nvPr/>
        </p:nvSpPr>
        <p:spPr>
          <a:xfrm>
            <a:off x="344284" y="3644016"/>
            <a:ext cx="336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Своими руками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делаем город лучше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67DEF83-8D9F-4B6B-AA57-8CD094D46F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b="8594"/>
          <a:stretch/>
        </p:blipFill>
        <p:spPr>
          <a:xfrm>
            <a:off x="301589" y="1432668"/>
            <a:ext cx="1722482" cy="178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043F2BEF-EA3D-4CBA-AA5B-0AB0B9BD9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3"/>
          <a:stretch/>
        </p:blipFill>
        <p:spPr bwMode="auto">
          <a:xfrm>
            <a:off x="651994" y="4848767"/>
            <a:ext cx="2768879" cy="155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7AA2DB-7E8A-41DE-A981-1994FCBE5EFF}"/>
              </a:ext>
            </a:extLst>
          </p:cNvPr>
          <p:cNvSpPr/>
          <p:nvPr/>
        </p:nvSpPr>
        <p:spPr>
          <a:xfrm>
            <a:off x="1043925" y="5185907"/>
            <a:ext cx="1818148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https://disk.yandex.ru/i/BNXgKKVK8fP-WQ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0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78" y="153065"/>
            <a:ext cx="10515600" cy="74108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РЕАЛИЗАЦИЯ ТЕМАТИЧЕСКИХ ПРОЕКТОВ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849D6-FB25-4BF2-84BB-2F7D3B206768}"/>
              </a:ext>
            </a:extLst>
          </p:cNvPr>
          <p:cNvSpPr txBox="1"/>
          <p:nvPr/>
        </p:nvSpPr>
        <p:spPr>
          <a:xfrm>
            <a:off x="4288135" y="709836"/>
            <a:ext cx="382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Экологичный Кемерово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3CBC18-C0E4-4A8E-9FA3-B45590389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7905" r="11947" b="18634"/>
          <a:stretch/>
        </p:blipFill>
        <p:spPr>
          <a:xfrm>
            <a:off x="4553511" y="3961065"/>
            <a:ext cx="3084978" cy="234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31F790-12BA-41A2-9FED-2BEBD1376C3F}"/>
              </a:ext>
            </a:extLst>
          </p:cNvPr>
          <p:cNvSpPr txBox="1"/>
          <p:nvPr/>
        </p:nvSpPr>
        <p:spPr>
          <a:xfrm>
            <a:off x="4586438" y="3527542"/>
            <a:ext cx="30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Высаживаем деревья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AD0EE-722F-40A8-9BA6-57C979177F79}"/>
              </a:ext>
            </a:extLst>
          </p:cNvPr>
          <p:cNvSpPr txBox="1"/>
          <p:nvPr/>
        </p:nvSpPr>
        <p:spPr>
          <a:xfrm>
            <a:off x="8786835" y="3593196"/>
            <a:ext cx="30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Очищаем русла рек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730468-81DD-4B35-BB2B-93A7CFDC3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b="-212"/>
          <a:stretch/>
        </p:blipFill>
        <p:spPr>
          <a:xfrm>
            <a:off x="4586438" y="1407485"/>
            <a:ext cx="3019124" cy="213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311E3E-F7A1-492D-B831-195FB39D1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2" y="1349472"/>
            <a:ext cx="2867135" cy="215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531C65-1077-4225-A63A-FC678D3ED921}"/>
              </a:ext>
            </a:extLst>
          </p:cNvPr>
          <p:cNvSpPr txBox="1"/>
          <p:nvPr/>
        </p:nvSpPr>
        <p:spPr>
          <a:xfrm>
            <a:off x="242753" y="3499823"/>
            <a:ext cx="30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Воспитываем экоактивистов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AB3F1E-7F39-4277-A732-2809D34C4B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7" b="15997"/>
          <a:stretch/>
        </p:blipFill>
        <p:spPr>
          <a:xfrm>
            <a:off x="8930123" y="1407485"/>
            <a:ext cx="2732548" cy="215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9B4AC3-37DA-4F07-AFCD-1B74D5CD08D6}"/>
              </a:ext>
            </a:extLst>
          </p:cNvPr>
          <p:cNvSpPr txBox="1"/>
          <p:nvPr/>
        </p:nvSpPr>
        <p:spPr>
          <a:xfrm>
            <a:off x="4692316" y="6366989"/>
            <a:ext cx="30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Проводим субботники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A1EE35-091C-416D-AD48-4C66BD21F198}"/>
              </a:ext>
            </a:extLst>
          </p:cNvPr>
          <p:cNvSpPr txBox="1"/>
          <p:nvPr/>
        </p:nvSpPr>
        <p:spPr>
          <a:xfrm>
            <a:off x="8637924" y="6410101"/>
            <a:ext cx="340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Сортируем мусор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E6B9DC-9836-43FF-B3CB-931E9E710A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 b="7046"/>
          <a:stretch/>
        </p:blipFill>
        <p:spPr>
          <a:xfrm>
            <a:off x="9022156" y="4059601"/>
            <a:ext cx="2640515" cy="2307097"/>
          </a:xfrm>
          <a:prstGeom prst="rect">
            <a:avLst/>
          </a:prstGeom>
        </p:spPr>
      </p:pic>
      <p:pic>
        <p:nvPicPr>
          <p:cNvPr id="3074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11BEAA8D-3631-4243-B55A-F607E67B6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3"/>
          <a:stretch/>
        </p:blipFill>
        <p:spPr bwMode="auto">
          <a:xfrm>
            <a:off x="640816" y="4683603"/>
            <a:ext cx="2764349" cy="14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C6682B-A393-4603-A394-6E52822B21F7}"/>
              </a:ext>
            </a:extLst>
          </p:cNvPr>
          <p:cNvSpPr/>
          <p:nvPr/>
        </p:nvSpPr>
        <p:spPr>
          <a:xfrm>
            <a:off x="1114569" y="5031702"/>
            <a:ext cx="1628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https://disk.yandex.ru/i/2nbBh-Qrn-dVdQ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6731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78" y="162836"/>
            <a:ext cx="10515600" cy="702332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РЕАЛИЗАЦИЯ ТЕМАТИЧЕСКИХ ПРОЕКТОВ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CE8EC-F546-45D0-9B0D-3138C3DBC9B3}"/>
              </a:ext>
            </a:extLst>
          </p:cNvPr>
          <p:cNvSpPr txBox="1"/>
          <p:nvPr/>
        </p:nvSpPr>
        <p:spPr>
          <a:xfrm>
            <a:off x="4666256" y="626505"/>
            <a:ext cx="353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Здоровый Кемерово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BE640-F2D2-4E86-8729-850BB371D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12000" r="21578" b="6878"/>
          <a:stretch/>
        </p:blipFill>
        <p:spPr>
          <a:xfrm>
            <a:off x="8593862" y="3949715"/>
            <a:ext cx="3008503" cy="205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CEF083-06F3-471E-AC72-293A0EBBF1FC}"/>
              </a:ext>
            </a:extLst>
          </p:cNvPr>
          <p:cNvSpPr txBox="1"/>
          <p:nvPr/>
        </p:nvSpPr>
        <p:spPr>
          <a:xfrm>
            <a:off x="8593863" y="6182438"/>
            <a:ext cx="30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Устраиваем велопробеги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ABFFD5-D33C-4ACE-B939-837C6323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" y="4401144"/>
            <a:ext cx="2621280" cy="196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EF290F-7B06-464E-9571-60690D98864B}"/>
              </a:ext>
            </a:extLst>
          </p:cNvPr>
          <p:cNvSpPr txBox="1"/>
          <p:nvPr/>
        </p:nvSpPr>
        <p:spPr>
          <a:xfrm>
            <a:off x="-185515" y="6395518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 детства учим питаться правильно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6353AE-B3C8-4244-9792-750245143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41" y="1391794"/>
            <a:ext cx="3274446" cy="184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2FBB0-2B54-441C-9AF8-B8F49106D8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9651"/>
          <a:stretch/>
        </p:blipFill>
        <p:spPr>
          <a:xfrm>
            <a:off x="326084" y="1239220"/>
            <a:ext cx="4356417" cy="240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BB3E4B-A406-4AB8-9985-D19CF1B7F6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" r="1" b="586"/>
          <a:stretch/>
        </p:blipFill>
        <p:spPr>
          <a:xfrm>
            <a:off x="3578907" y="2336711"/>
            <a:ext cx="3274446" cy="2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757E0C-AD4F-4641-8A24-982CBD117991}"/>
              </a:ext>
            </a:extLst>
          </p:cNvPr>
          <p:cNvSpPr txBox="1"/>
          <p:nvPr/>
        </p:nvSpPr>
        <p:spPr>
          <a:xfrm>
            <a:off x="0" y="3733772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Участвуем в спартакиадах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75658-5C97-4A1D-965C-B0E521F0AD63}"/>
              </a:ext>
            </a:extLst>
          </p:cNvPr>
          <p:cNvSpPr txBox="1"/>
          <p:nvPr/>
        </p:nvSpPr>
        <p:spPr>
          <a:xfrm>
            <a:off x="7770413" y="3339137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Занимаемся скандинавской ходьбой</a:t>
            </a:r>
          </a:p>
        </p:txBody>
      </p:sp>
      <p:pic>
        <p:nvPicPr>
          <p:cNvPr id="4098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BFF4C680-BFE3-4A11-95F3-A4057382F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2"/>
          <a:stretch/>
        </p:blipFill>
        <p:spPr bwMode="auto">
          <a:xfrm>
            <a:off x="4426889" y="4844990"/>
            <a:ext cx="3274446" cy="166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ED34C4-FFAC-421F-8914-CD30ECA755AA}"/>
              </a:ext>
            </a:extLst>
          </p:cNvPr>
          <p:cNvSpPr/>
          <p:nvPr/>
        </p:nvSpPr>
        <p:spPr>
          <a:xfrm>
            <a:off x="4951499" y="5147339"/>
            <a:ext cx="1954000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https://disk.yandex.ru/i/4TuwVTlLT5trdQ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588FDA-24F7-4D4F-BA4E-65390205FD8F}"/>
              </a:ext>
            </a:extLst>
          </p:cNvPr>
          <p:cNvSpPr/>
          <p:nvPr/>
        </p:nvSpPr>
        <p:spPr>
          <a:xfrm>
            <a:off x="4951499" y="5524412"/>
            <a:ext cx="2274040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https://disk.yandex.ru/i/6zJu2s7fdRCwLA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6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30" y="106136"/>
            <a:ext cx="10515600" cy="697842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РЕАЛИЗАЦИЯ ТЕМАТИЧЕСКИХ ПРОЕКТОВ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C7417-16F4-4441-ACCE-BFEB36B5CAAB}"/>
              </a:ext>
            </a:extLst>
          </p:cNvPr>
          <p:cNvSpPr txBox="1"/>
          <p:nvPr/>
        </p:nvSpPr>
        <p:spPr>
          <a:xfrm>
            <a:off x="4419440" y="652685"/>
            <a:ext cx="390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Социальный Кемерово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142DBA-985D-46A3-B8B9-D2B602B3F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/>
          <a:stretch/>
        </p:blipFill>
        <p:spPr>
          <a:xfrm>
            <a:off x="523128" y="4330684"/>
            <a:ext cx="3395443" cy="1910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4BC78-48C1-42D0-A1EB-AFDD2B40E9AA}"/>
              </a:ext>
            </a:extLst>
          </p:cNvPr>
          <p:cNvSpPr txBox="1"/>
          <p:nvPr/>
        </p:nvSpPr>
        <p:spPr>
          <a:xfrm>
            <a:off x="82839" y="6382532"/>
            <a:ext cx="427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Помогаем ребятишкам собраться в школу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898FB-5E4D-44DB-8D64-02F834F16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62" b="15060"/>
          <a:stretch/>
        </p:blipFill>
        <p:spPr>
          <a:xfrm>
            <a:off x="330161" y="1328846"/>
            <a:ext cx="3781379" cy="23836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4A090F-CC8C-4B7A-AD5D-24DEFAC0B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2" b="12892"/>
          <a:stretch/>
        </p:blipFill>
        <p:spPr>
          <a:xfrm>
            <a:off x="5298904" y="1304372"/>
            <a:ext cx="2005992" cy="2976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0926F0-1B0A-4553-91D1-7303D95AE83F}"/>
              </a:ext>
            </a:extLst>
          </p:cNvPr>
          <p:cNvSpPr txBox="1"/>
          <p:nvPr/>
        </p:nvSpPr>
        <p:spPr>
          <a:xfrm>
            <a:off x="0" y="3684353"/>
            <a:ext cx="4276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Решаем серьезные вопросы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Совете отцов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D5F61-57F0-4AB7-AC1C-9FC01B11F6C6}"/>
              </a:ext>
            </a:extLst>
          </p:cNvPr>
          <p:cNvSpPr txBox="1"/>
          <p:nvPr/>
        </p:nvSpPr>
        <p:spPr>
          <a:xfrm>
            <a:off x="4163889" y="4358645"/>
            <a:ext cx="4276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Разъясняем жителям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актуальные вопросы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B3F07F-05B4-4ED8-899B-96258807E0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69" t="22266" r="41911" b="11728"/>
          <a:stretch/>
        </p:blipFill>
        <p:spPr>
          <a:xfrm>
            <a:off x="8327778" y="1175905"/>
            <a:ext cx="3616506" cy="47413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069D8D-6359-45D1-8008-55ADD619943D}"/>
              </a:ext>
            </a:extLst>
          </p:cNvPr>
          <p:cNvSpPr txBox="1"/>
          <p:nvPr/>
        </p:nvSpPr>
        <p:spPr>
          <a:xfrm>
            <a:off x="8868665" y="6013200"/>
            <a:ext cx="287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Информируем о важном</a:t>
            </a:r>
          </a:p>
        </p:txBody>
      </p:sp>
      <p:pic>
        <p:nvPicPr>
          <p:cNvPr id="5122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DB4E8FE4-06EF-4570-8F02-4468E59BF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67"/>
          <a:stretch/>
        </p:blipFill>
        <p:spPr bwMode="auto">
          <a:xfrm>
            <a:off x="5074920" y="5164097"/>
            <a:ext cx="2605685" cy="128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DD78E9-B7E8-4806-9096-391596513EE9}"/>
              </a:ext>
            </a:extLst>
          </p:cNvPr>
          <p:cNvSpPr/>
          <p:nvPr/>
        </p:nvSpPr>
        <p:spPr>
          <a:xfrm>
            <a:off x="5476155" y="5454329"/>
            <a:ext cx="1661277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https://disk.yandex.ru/i/vUtcpJPMAIMmcw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0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9949-EDBF-4D3D-B409-77F15B85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78" y="90479"/>
            <a:ext cx="10515600" cy="70865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1">
                    <a:lumMod val="75000"/>
                  </a:schemeClr>
                </a:solidFill>
              </a:rPr>
              <a:t>РЕАЛИЗАЦИЯ ТЕМАТИЧЕСКИХ ПРОЕКТОВ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A1886-F44A-47EB-8238-602161048002}"/>
              </a:ext>
            </a:extLst>
          </p:cNvPr>
          <p:cNvSpPr txBox="1"/>
          <p:nvPr/>
        </p:nvSpPr>
        <p:spPr>
          <a:xfrm>
            <a:off x="3954303" y="653571"/>
            <a:ext cx="401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Патриотичный Кемерово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ABB46-40B1-4F58-9ACA-D28D84DC9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71" r="-2719"/>
          <a:stretch/>
        </p:blipFill>
        <p:spPr>
          <a:xfrm>
            <a:off x="9363595" y="1203311"/>
            <a:ext cx="2278063" cy="268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277B81-A547-4F79-B96A-CCEE194F88C4}"/>
              </a:ext>
            </a:extLst>
          </p:cNvPr>
          <p:cNvSpPr txBox="1"/>
          <p:nvPr/>
        </p:nvSpPr>
        <p:spPr>
          <a:xfrm>
            <a:off x="9111815" y="3849732"/>
            <a:ext cx="29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Заботимся о ветеранах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FE1E71-38E7-48C2-8909-34931A37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"/>
          <a:stretch/>
        </p:blipFill>
        <p:spPr>
          <a:xfrm>
            <a:off x="267823" y="1269127"/>
            <a:ext cx="3198818" cy="247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DF3FA-E5FD-4E3A-9DC1-2D030DDF50BA}"/>
              </a:ext>
            </a:extLst>
          </p:cNvPr>
          <p:cNvSpPr txBox="1"/>
          <p:nvPr/>
        </p:nvSpPr>
        <p:spPr>
          <a:xfrm>
            <a:off x="380386" y="3795082"/>
            <a:ext cx="29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Воспитываем молодежь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D923F3-5307-4674-993F-F6672FDAC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8"/>
          <a:stretch/>
        </p:blipFill>
        <p:spPr>
          <a:xfrm>
            <a:off x="3890493" y="1602593"/>
            <a:ext cx="5139167" cy="16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B3023-003D-47D9-A808-5625AB7A6434}"/>
              </a:ext>
            </a:extLst>
          </p:cNvPr>
          <p:cNvSpPr txBox="1"/>
          <p:nvPr/>
        </p:nvSpPr>
        <p:spPr>
          <a:xfrm>
            <a:off x="5026550" y="3531117"/>
            <a:ext cx="29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Играем в «Зарницу»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A59F0-6382-4A2C-917C-939EC3D8D2BE}"/>
              </a:ext>
            </a:extLst>
          </p:cNvPr>
          <p:cNvSpPr txBox="1"/>
          <p:nvPr/>
        </p:nvSpPr>
        <p:spPr>
          <a:xfrm>
            <a:off x="380838" y="6359016"/>
            <a:ext cx="29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Принимаем участие в акциях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96ABE7-2C16-4131-9411-769944417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85" y="4296283"/>
            <a:ext cx="2679915" cy="200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774CFA-3B45-4AFA-8D53-A796F453A2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/>
          <a:stretch/>
        </p:blipFill>
        <p:spPr>
          <a:xfrm>
            <a:off x="247276" y="4349080"/>
            <a:ext cx="3198817" cy="200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A875B-B8E7-4E8C-9760-A4F74EA1CE37}"/>
              </a:ext>
            </a:extLst>
          </p:cNvPr>
          <p:cNvSpPr txBox="1"/>
          <p:nvPr/>
        </p:nvSpPr>
        <p:spPr>
          <a:xfrm>
            <a:off x="9111814" y="6383438"/>
            <a:ext cx="29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Помогаем нашим бойцам</a:t>
            </a:r>
          </a:p>
        </p:txBody>
      </p:sp>
      <p:pic>
        <p:nvPicPr>
          <p:cNvPr id="6146" name="Picture 2" descr="https://img-fotki.yandex.ru/get/15566/200418627.6b/0_11cd1d_50397a8c_orig.png">
            <a:extLst>
              <a:ext uri="{FF2B5EF4-FFF2-40B4-BE49-F238E27FC236}">
                <a16:creationId xmlns:a16="http://schemas.microsoft.com/office/drawing/2014/main" id="{D5A26409-27A1-4E4A-A0AA-784BEFB7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62"/>
          <a:stretch/>
        </p:blipFill>
        <p:spPr bwMode="auto">
          <a:xfrm>
            <a:off x="5092131" y="4658521"/>
            <a:ext cx="2679915" cy="13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5318B9-621A-452A-8A2A-8BE1ACF1DE48}"/>
              </a:ext>
            </a:extLst>
          </p:cNvPr>
          <p:cNvSpPr/>
          <p:nvPr/>
        </p:nvSpPr>
        <p:spPr>
          <a:xfrm>
            <a:off x="5424507" y="4907450"/>
            <a:ext cx="1804764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https://disk.yandex.ru/i/_DFFqccEM_pPuA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37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520</Words>
  <Application>Microsoft Office PowerPoint</Application>
  <PresentationFormat>Широкоэкранный</PresentationFormat>
  <Paragraphs>99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ТЕРРИТОРИАЛЬНОЕ ОБЩЕСТВЕННОЕ САМОУПРАВЛЕНИЕ  ГОРОДА КЕМЕРОВО</vt:lpstr>
      <vt:lpstr>ДЕЯТЕЛЬНОСТЬ  ЦЕНТРОВ ПО РАБОТЕ С НАСЕЛЕНИЕМ</vt:lpstr>
      <vt:lpstr>РЕАЛИЗАЦИЯ ТЕМАТИЧЕСКИХ ПРОЕКТОВ</vt:lpstr>
      <vt:lpstr>РЕАЛИЗАЦИЯ ТЕМАТИЧЕСКИХ ПРОЕКТОВ</vt:lpstr>
      <vt:lpstr>РЕАЛИЗАЦИЯ ТЕМАТИЧЕСКИХ ПРОЕКТОВ</vt:lpstr>
      <vt:lpstr>РЕАЛИЗАЦИЯ ТЕМАТИЧЕСКИХ ПРОЕКТОВ</vt:lpstr>
      <vt:lpstr>РЕАЛИЗАЦИЯ ТЕМАТИЧЕСКИХ ПРОЕКТОВ</vt:lpstr>
      <vt:lpstr>РЕАЛИЗАЦИЯ ТЕМАТИЧЕСКИХ ПРОЕКТОВ</vt:lpstr>
      <vt:lpstr>ОРГАНИЗАЦИЯ МЕРОПРИЯТИЙ И АКЦИЙ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Org4</dc:creator>
  <cp:lastModifiedBy>Org4</cp:lastModifiedBy>
  <cp:revision>51</cp:revision>
  <dcterms:created xsi:type="dcterms:W3CDTF">2023-12-06T07:33:29Z</dcterms:created>
  <dcterms:modified xsi:type="dcterms:W3CDTF">2023-12-08T05:09:03Z</dcterms:modified>
</cp:coreProperties>
</file>