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95" r:id="rId9"/>
    <p:sldId id="263" r:id="rId10"/>
    <p:sldId id="271" r:id="rId11"/>
    <p:sldId id="290" r:id="rId12"/>
    <p:sldId id="291" r:id="rId13"/>
    <p:sldId id="292" r:id="rId14"/>
    <p:sldId id="294" r:id="rId15"/>
  </p:sldIdLst>
  <p:sldSz cx="15125700" cy="106934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1B5"/>
    <a:srgbClr val="BED5B4"/>
    <a:srgbClr val="00B050"/>
    <a:srgbClr val="C5E0B4"/>
    <a:srgbClr val="568736"/>
    <a:srgbClr val="90BB7A"/>
    <a:srgbClr val="548235"/>
    <a:srgbClr val="385723"/>
    <a:srgbClr val="EAF4E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4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50147637795274E-2"/>
          <c:y val="0.23698453119245527"/>
          <c:w val="0.45852891240157478"/>
          <c:h val="0.586820991022098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промышленного производства по видам экономической жеятельности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71-4FFF-8E60-547322B39E84}"/>
              </c:ext>
            </c:extLst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71-4FFF-8E60-547322B39E84}"/>
              </c:ext>
            </c:extLst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71-4FFF-8E60-547322B39E84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71-4FFF-8E60-547322B39E84}"/>
              </c:ext>
            </c:extLst>
          </c:dPt>
          <c:dLbls>
            <c:dLbl>
              <c:idx val="0"/>
              <c:layout>
                <c:manualLayout>
                  <c:x val="3.1013041338582677E-2"/>
                  <c:y val="-1.80502788768858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71-4FFF-8E60-547322B39E84}"/>
                </c:ext>
              </c:extLst>
            </c:dLbl>
            <c:dLbl>
              <c:idx val="1"/>
              <c:layout>
                <c:manualLayout>
                  <c:x val="-0.14338668799212603"/>
                  <c:y val="-0.1961677303355384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904D22E2-9821-44BB-996C-ADDEEC8361C5}" type="VALUE">
                      <a:rPr lang="en-US" sz="18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800" b="1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371-4FFF-8E60-547322B39E84}"/>
                </c:ext>
              </c:extLst>
            </c:dLbl>
            <c:dLbl>
              <c:idx val="2"/>
              <c:layout>
                <c:manualLayout>
                  <c:x val="-8.8393208661417359E-3"/>
                  <c:y val="7.53816588852477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71-4FFF-8E60-547322B39E84}"/>
                </c:ext>
              </c:extLst>
            </c:dLbl>
            <c:dLbl>
              <c:idx val="3"/>
              <c:layout>
                <c:manualLayout>
                  <c:x val="-2.5500861220472442E-2"/>
                  <c:y val="-1.94978572834036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71-4FFF-8E60-547322B39E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Добыча полезных ископаемых</c:v>
                </c:pt>
                <c:pt idx="1">
                  <c:v>Обрабатывающие производства</c:v>
                </c:pt>
                <c:pt idx="2">
                  <c:v>Обеспечение электрической энергией, газом и паром; кондиционирование воздуха</c:v>
                </c:pt>
                <c:pt idx="3">
                  <c:v>Водоснабжение; водоотведение, организация сбора и утилизации отходов, деятельность по ликвидации загрязнений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1.5491059265526191E-2</c:v>
                </c:pt>
                <c:pt idx="1">
                  <c:v>0.78660252089995275</c:v>
                </c:pt>
                <c:pt idx="2">
                  <c:v>0.16853893915711887</c:v>
                </c:pt>
                <c:pt idx="3">
                  <c:v>2.936748067740224E-2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71-4FFF-8E60-547322B39E8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041670767716534"/>
          <c:y val="0.12351128842904949"/>
          <c:w val="0.43925947342519683"/>
          <c:h val="0.86137417844272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ln>
                <a:noFill/>
              </a:ln>
              <a:solidFill>
                <a:schemeClr val="tx1"/>
              </a:solidFill>
              <a:latin typeface="Tahoma" panose="020B060403050404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Tahoma" panose="020B060403050404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кв. 2021 г.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целом по городу</c:v>
                </c:pt>
                <c:pt idx="1">
                  <c:v>по крупным и средним предприятиям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13.8</c:v>
                </c:pt>
                <c:pt idx="1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A8-4724-A2E7-920EA120EF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кв. 2023 г.</c:v>
                </c:pt>
              </c:strCache>
            </c:strRef>
          </c:tx>
          <c:spPr>
            <a:solidFill>
              <a:srgbClr val="90BB7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целом по городу</c:v>
                </c:pt>
                <c:pt idx="1">
                  <c:v>по крупным и средним предприятиям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11.2</c:v>
                </c:pt>
                <c:pt idx="1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A8-4724-A2E7-920EA120EF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 кв. 2024 г.</c:v>
                </c:pt>
              </c:strCache>
            </c:strRef>
          </c:tx>
          <c:spPr>
            <a:solidFill>
              <a:srgbClr val="C5E0B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 целом по городу</c:v>
                </c:pt>
                <c:pt idx="1">
                  <c:v>по крупным и средним предприятиям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#\ ##0.0">
                  <c:v>11.6</c:v>
                </c:pt>
                <c:pt idx="1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A8-4724-A2E7-920EA120EF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5670248"/>
        <c:axId val="185670640"/>
      </c:barChart>
      <c:catAx>
        <c:axId val="18567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85670640"/>
        <c:crosses val="autoZero"/>
        <c:auto val="1"/>
        <c:lblAlgn val="ctr"/>
        <c:lblOffset val="100"/>
        <c:noMultiLvlLbl val="0"/>
      </c:catAx>
      <c:valAx>
        <c:axId val="185670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567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 b="1" baseline="0">
          <a:solidFill>
            <a:schemeClr val="tx1"/>
          </a:solidFill>
          <a:latin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80406884843586"/>
          <c:y val="0.11012223785340039"/>
          <c:w val="0.76698078843078266"/>
          <c:h val="0.69128440852178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763384352362326"/>
                  <c:y val="1.24528907064388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28-4227-ADAC-4427CAD4C60A}"/>
                </c:ext>
              </c:extLst>
            </c:dLbl>
            <c:dLbl>
              <c:idx val="1"/>
              <c:layout>
                <c:manualLayout>
                  <c:x val="-3.3767480321136793E-2"/>
                  <c:y val="-2.40251929931987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68-4E5F-AB55-518BD5CB543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45017</c:v>
                </c:pt>
                <c:pt idx="1">
                  <c:v>45383</c:v>
                </c:pt>
              </c:numCache>
            </c:num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5291.6</c:v>
                </c:pt>
                <c:pt idx="1">
                  <c:v>6336.1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8-4227-ADAC-4427CAD4C6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бюджета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0800" dir="5400000" algn="ctr" rotWithShape="0">
                  <a:srgbClr val="000000">
                    <a:alpha val="43137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728-4227-ADAC-4427CAD4C60A}"/>
              </c:ext>
            </c:extLst>
          </c:dPt>
          <c:dLbls>
            <c:dLbl>
              <c:idx val="0"/>
              <c:layout>
                <c:manualLayout>
                  <c:x val="-1.2662805120426307E-2"/>
                  <c:y val="-6.94338137205589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DB-4723-BE6C-41C5497A3067}"/>
                </c:ext>
              </c:extLst>
            </c:dLbl>
            <c:dLbl>
              <c:idx val="1"/>
              <c:layout>
                <c:manualLayout>
                  <c:x val="8.1162016769409318E-2"/>
                  <c:y val="-1.0415072058083846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60823075685682"/>
                      <c:h val="4.8360742376859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728-4227-ADAC-4427CAD4C6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45017</c:v>
                </c:pt>
                <c:pt idx="1">
                  <c:v>45383</c:v>
                </c:pt>
              </c:numCache>
            </c:num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5332.9</c:v>
                </c:pt>
                <c:pt idx="1">
                  <c:v>6752.5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28-4227-ADAC-4427CAD4C60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m/d/yyyy</c:formatCode>
                <c:ptCount val="2"/>
                <c:pt idx="0">
                  <c:v>45017</c:v>
                </c:pt>
                <c:pt idx="1">
                  <c:v>45383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5728-4227-ADAC-4427CAD4C6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5"/>
        <c:overlap val="-42"/>
        <c:axId val="187136384"/>
        <c:axId val="187134424"/>
      </c:barChart>
      <c:dateAx>
        <c:axId val="187136384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187134424"/>
        <c:crosses val="autoZero"/>
        <c:auto val="1"/>
        <c:lblOffset val="100"/>
        <c:baseTimeUnit val="years"/>
      </c:dateAx>
      <c:valAx>
        <c:axId val="18713442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87136384"/>
        <c:crosses val="autoZero"/>
        <c:crossBetween val="between"/>
      </c:valAx>
      <c:spPr>
        <a:solidFill>
          <a:schemeClr val="bg1"/>
        </a:solidFill>
        <a:ln>
          <a:noFill/>
        </a:ln>
        <a:effectLst>
          <a:softEdge rad="25400"/>
        </a:effectLst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 b="1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461083869819987E-2"/>
          <c:y val="4.911799326988063E-2"/>
          <c:w val="0.93691830403309206"/>
          <c:h val="0.862993668019159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'для графика'!$B$1</c:f>
              <c:strCache>
                <c:ptCount val="1"/>
                <c:pt idx="0">
                  <c:v>1 пол-е 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графика'!$B$2:$B$23</c:f>
            </c:numRef>
          </c:val>
          <c:extLst>
            <c:ext xmlns:c16="http://schemas.microsoft.com/office/drawing/2014/chart" uri="{C3380CC4-5D6E-409C-BE32-E72D297353CC}">
              <c16:uniqueId val="{00000000-228E-4896-980A-24F91C051E73}"/>
            </c:ext>
          </c:extLst>
        </c:ser>
        <c:ser>
          <c:idx val="1"/>
          <c:order val="1"/>
          <c:tx>
            <c:strRef>
              <c:f>'для графика'!$C$1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графика'!$C$2:$C$23</c:f>
            </c:numRef>
          </c:val>
          <c:extLst>
            <c:ext xmlns:c16="http://schemas.microsoft.com/office/drawing/2014/chart" uri="{C3380CC4-5D6E-409C-BE32-E72D297353CC}">
              <c16:uniqueId val="{00000001-228E-4896-980A-24F91C051E73}"/>
            </c:ext>
          </c:extLst>
        </c:ser>
        <c:ser>
          <c:idx val="2"/>
          <c:order val="2"/>
          <c:tx>
            <c:strRef>
              <c:f>'для графика'!$D$1</c:f>
              <c:strCache>
                <c:ptCount val="1"/>
                <c:pt idx="0">
                  <c:v>1 пол-е 2008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графика'!$D$2:$D$23</c:f>
            </c:numRef>
          </c:val>
          <c:extLst>
            <c:ext xmlns:c16="http://schemas.microsoft.com/office/drawing/2014/chart" uri="{C3380CC4-5D6E-409C-BE32-E72D297353CC}">
              <c16:uniqueId val="{00000002-228E-4896-980A-24F91C051E73}"/>
            </c:ext>
          </c:extLst>
        </c:ser>
        <c:ser>
          <c:idx val="7"/>
          <c:order val="3"/>
          <c:tx>
            <c:strRef>
              <c:f>'для графика'!$E$1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графика'!$E$2:$E$23</c:f>
            </c:numRef>
          </c:val>
          <c:extLst>
            <c:ext xmlns:c16="http://schemas.microsoft.com/office/drawing/2014/chart" uri="{C3380CC4-5D6E-409C-BE32-E72D297353CC}">
              <c16:uniqueId val="{00000003-228E-4896-980A-24F91C051E73}"/>
            </c:ext>
          </c:extLst>
        </c:ser>
        <c:ser>
          <c:idx val="3"/>
          <c:order val="4"/>
          <c:tx>
            <c:strRef>
              <c:f>'для графика'!$F$1</c:f>
              <c:strCache>
                <c:ptCount val="1"/>
                <c:pt idx="0">
                  <c:v>1 пол-е 2009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графика'!$F$2:$F$23</c:f>
            </c:numRef>
          </c:val>
          <c:extLst>
            <c:ext xmlns:c16="http://schemas.microsoft.com/office/drawing/2014/chart" uri="{C3380CC4-5D6E-409C-BE32-E72D297353CC}">
              <c16:uniqueId val="{00000004-228E-4896-980A-24F91C051E73}"/>
            </c:ext>
          </c:extLst>
        </c:ser>
        <c:ser>
          <c:idx val="4"/>
          <c:order val="5"/>
          <c:tx>
            <c:strRef>
              <c:f>'для графика'!$G$1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графика'!$G$2:$G$23</c:f>
            </c:numRef>
          </c:val>
          <c:extLst>
            <c:ext xmlns:c16="http://schemas.microsoft.com/office/drawing/2014/chart" uri="{C3380CC4-5D6E-409C-BE32-E72D297353CC}">
              <c16:uniqueId val="{00000005-228E-4896-980A-24F91C051E73}"/>
            </c:ext>
          </c:extLst>
        </c:ser>
        <c:ser>
          <c:idx val="5"/>
          <c:order val="6"/>
          <c:tx>
            <c:strRef>
              <c:f>'для графика'!$H$1</c:f>
              <c:strCache>
                <c:ptCount val="1"/>
                <c:pt idx="0">
                  <c:v>1 пол-е 2010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графика'!$H$2:$H$23</c:f>
            </c:numRef>
          </c:val>
          <c:extLst>
            <c:ext xmlns:c16="http://schemas.microsoft.com/office/drawing/2014/chart" uri="{C3380CC4-5D6E-409C-BE32-E72D297353CC}">
              <c16:uniqueId val="{00000006-228E-4896-980A-24F91C051E73}"/>
            </c:ext>
          </c:extLst>
        </c:ser>
        <c:ser>
          <c:idx val="6"/>
          <c:order val="7"/>
          <c:tx>
            <c:strRef>
              <c:f>'для графика'!$I$1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графика'!$I$2:$I$23</c:f>
            </c:numRef>
          </c:val>
          <c:extLst>
            <c:ext xmlns:c16="http://schemas.microsoft.com/office/drawing/2014/chart" uri="{C3380CC4-5D6E-409C-BE32-E72D297353CC}">
              <c16:uniqueId val="{00000007-228E-4896-980A-24F91C051E73}"/>
            </c:ext>
          </c:extLst>
        </c:ser>
        <c:ser>
          <c:idx val="8"/>
          <c:order val="8"/>
          <c:tx>
            <c:strRef>
              <c:f>'для графика'!$J$1</c:f>
              <c:strCache>
                <c:ptCount val="1"/>
                <c:pt idx="0">
                  <c:v>1 пол-е 2011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графика'!$J$2:$J$23</c:f>
            </c:numRef>
          </c:val>
          <c:extLst>
            <c:ext xmlns:c16="http://schemas.microsoft.com/office/drawing/2014/chart" uri="{C3380CC4-5D6E-409C-BE32-E72D297353CC}">
              <c16:uniqueId val="{00000008-228E-4896-980A-24F91C051E73}"/>
            </c:ext>
          </c:extLst>
        </c:ser>
        <c:ser>
          <c:idx val="9"/>
          <c:order val="9"/>
          <c:tx>
            <c:strRef>
              <c:f>'для графика'!$K$1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графика'!$K$2:$K$23</c:f>
            </c:numRef>
          </c:val>
          <c:extLst>
            <c:ext xmlns:c16="http://schemas.microsoft.com/office/drawing/2014/chart" uri="{C3380CC4-5D6E-409C-BE32-E72D297353CC}">
              <c16:uniqueId val="{00000009-228E-4896-980A-24F91C051E73}"/>
            </c:ext>
          </c:extLst>
        </c:ser>
        <c:ser>
          <c:idx val="10"/>
          <c:order val="10"/>
          <c:tx>
            <c:strRef>
              <c:f>'для графика'!$L$1</c:f>
              <c:strCache>
                <c:ptCount val="1"/>
                <c:pt idx="0">
                  <c:v>1 пол-е 2012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графика'!$L$2:$L$23</c:f>
            </c:numRef>
          </c:val>
          <c:extLst>
            <c:ext xmlns:c16="http://schemas.microsoft.com/office/drawing/2014/chart" uri="{C3380CC4-5D6E-409C-BE32-E72D297353CC}">
              <c16:uniqueId val="{0000000A-228E-4896-980A-24F91C051E73}"/>
            </c:ext>
          </c:extLst>
        </c:ser>
        <c:ser>
          <c:idx val="11"/>
          <c:order val="11"/>
          <c:tx>
            <c:strRef>
              <c:f>'для графика'!$M$1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графика'!$M$2:$M$23</c:f>
            </c:numRef>
          </c:val>
          <c:extLst>
            <c:ext xmlns:c16="http://schemas.microsoft.com/office/drawing/2014/chart" uri="{C3380CC4-5D6E-409C-BE32-E72D297353CC}">
              <c16:uniqueId val="{0000000B-228E-4896-980A-24F91C051E73}"/>
            </c:ext>
          </c:extLst>
        </c:ser>
        <c:ser>
          <c:idx val="12"/>
          <c:order val="12"/>
          <c:tx>
            <c:strRef>
              <c:f>'для графика'!$N$1</c:f>
              <c:strCache>
                <c:ptCount val="1"/>
                <c:pt idx="0">
                  <c:v>1 пол-е 2013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графика'!$N$2:$N$23</c:f>
            </c:numRef>
          </c:val>
          <c:extLst>
            <c:ext xmlns:c16="http://schemas.microsoft.com/office/drawing/2014/chart" uri="{C3380CC4-5D6E-409C-BE32-E72D297353CC}">
              <c16:uniqueId val="{0000000C-228E-4896-980A-24F91C051E73}"/>
            </c:ext>
          </c:extLst>
        </c:ser>
        <c:ser>
          <c:idx val="18"/>
          <c:order val="13"/>
          <c:tx>
            <c:strRef>
              <c:f>'для графика'!$O$1</c:f>
              <c:strCache>
                <c:ptCount val="1"/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графика'!$O$2:$O$23</c:f>
            </c:numRef>
          </c:val>
          <c:extLst>
            <c:ext xmlns:c16="http://schemas.microsoft.com/office/drawing/2014/chart" uri="{C3380CC4-5D6E-409C-BE32-E72D297353CC}">
              <c16:uniqueId val="{0000000D-228E-4896-980A-24F91C051E73}"/>
            </c:ext>
          </c:extLst>
        </c:ser>
        <c:ser>
          <c:idx val="19"/>
          <c:order val="14"/>
          <c:tx>
            <c:strRef>
              <c:f>'для графика'!$P$1</c:f>
              <c:strCache>
                <c:ptCount val="1"/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графика'!$P$2:$P$23</c:f>
            </c:numRef>
          </c:val>
          <c:extLst>
            <c:ext xmlns:c16="http://schemas.microsoft.com/office/drawing/2014/chart" uri="{C3380CC4-5D6E-409C-BE32-E72D297353CC}">
              <c16:uniqueId val="{0000000E-228E-4896-980A-24F91C051E73}"/>
            </c:ext>
          </c:extLst>
        </c:ser>
        <c:ser>
          <c:idx val="21"/>
          <c:order val="15"/>
          <c:tx>
            <c:strRef>
              <c:f>'для графика'!$Q$1</c:f>
              <c:strCache>
                <c:ptCount val="1"/>
                <c:pt idx="0">
                  <c:v>1 полугодие 2007 года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графика'!$Q$2:$Q$23</c:f>
            </c:numRef>
          </c:val>
          <c:extLst>
            <c:ext xmlns:c16="http://schemas.microsoft.com/office/drawing/2014/chart" uri="{C3380CC4-5D6E-409C-BE32-E72D297353CC}">
              <c16:uniqueId val="{0000000F-228E-4896-980A-24F91C051E73}"/>
            </c:ext>
          </c:extLst>
        </c:ser>
        <c:ser>
          <c:idx val="13"/>
          <c:order val="16"/>
          <c:tx>
            <c:strRef>
              <c:f>'для графика'!$R$1</c:f>
              <c:strCache>
                <c:ptCount val="1"/>
                <c:pt idx="0">
                  <c:v>1 полугодие 2008 года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графика'!$R$2:$R$23</c:f>
            </c:numRef>
          </c:val>
          <c:extLst>
            <c:ext xmlns:c16="http://schemas.microsoft.com/office/drawing/2014/chart" uri="{C3380CC4-5D6E-409C-BE32-E72D297353CC}">
              <c16:uniqueId val="{00000010-228E-4896-980A-24F91C051E73}"/>
            </c:ext>
          </c:extLst>
        </c:ser>
        <c:ser>
          <c:idx val="14"/>
          <c:order val="17"/>
          <c:tx>
            <c:strRef>
              <c:f>'для графика'!$S$1</c:f>
              <c:strCache>
                <c:ptCount val="1"/>
                <c:pt idx="0">
                  <c:v>1 полугодие 2009 года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графика'!$S$2:$S$23</c:f>
            </c:numRef>
          </c:val>
          <c:extLst>
            <c:ext xmlns:c16="http://schemas.microsoft.com/office/drawing/2014/chart" uri="{C3380CC4-5D6E-409C-BE32-E72D297353CC}">
              <c16:uniqueId val="{00000011-228E-4896-980A-24F91C051E73}"/>
            </c:ext>
          </c:extLst>
        </c:ser>
        <c:ser>
          <c:idx val="15"/>
          <c:order val="18"/>
          <c:tx>
            <c:strRef>
              <c:f>'для графика'!$T$1</c:f>
              <c:strCache>
                <c:ptCount val="1"/>
                <c:pt idx="0">
                  <c:v>1 полугодие 2010 года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графика'!$T$2:$T$23</c:f>
            </c:numRef>
          </c:val>
          <c:extLst>
            <c:ext xmlns:c16="http://schemas.microsoft.com/office/drawing/2014/chart" uri="{C3380CC4-5D6E-409C-BE32-E72D297353CC}">
              <c16:uniqueId val="{00000012-228E-4896-980A-24F91C051E73}"/>
            </c:ext>
          </c:extLst>
        </c:ser>
        <c:ser>
          <c:idx val="20"/>
          <c:order val="19"/>
          <c:tx>
            <c:strRef>
              <c:f>'для графика'!$U$1</c:f>
              <c:strCache>
                <c:ptCount val="1"/>
                <c:pt idx="0">
                  <c:v>1 полугодие 2011 года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графика'!$U$2:$U$23</c:f>
            </c:numRef>
          </c:val>
          <c:extLst>
            <c:ext xmlns:c16="http://schemas.microsoft.com/office/drawing/2014/chart" uri="{C3380CC4-5D6E-409C-BE32-E72D297353CC}">
              <c16:uniqueId val="{00000013-228E-4896-980A-24F91C051E73}"/>
            </c:ext>
          </c:extLst>
        </c:ser>
        <c:ser>
          <c:idx val="16"/>
          <c:order val="20"/>
          <c:tx>
            <c:strRef>
              <c:f>'для графика'!$V$1</c:f>
              <c:strCache>
                <c:ptCount val="1"/>
                <c:pt idx="0">
                  <c:v>1 полугодие 2012 года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графика'!$V$2:$V$23</c:f>
            </c:numRef>
          </c:val>
          <c:extLst>
            <c:ext xmlns:c16="http://schemas.microsoft.com/office/drawing/2014/chart" uri="{C3380CC4-5D6E-409C-BE32-E72D297353CC}">
              <c16:uniqueId val="{00000014-228E-4896-980A-24F91C051E73}"/>
            </c:ext>
          </c:extLst>
        </c:ser>
        <c:ser>
          <c:idx val="17"/>
          <c:order val="21"/>
          <c:tx>
            <c:strRef>
              <c:f>'для графика'!$W$1</c:f>
              <c:strCache>
                <c:ptCount val="1"/>
                <c:pt idx="0">
                  <c:v>1 квартал 2014 года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графика'!$W$2:$W$23</c:f>
            </c:numRef>
          </c:val>
          <c:extLst>
            <c:ext xmlns:c16="http://schemas.microsoft.com/office/drawing/2014/chart" uri="{C3380CC4-5D6E-409C-BE32-E72D297353CC}">
              <c16:uniqueId val="{00000015-228E-4896-980A-24F91C051E73}"/>
            </c:ext>
          </c:extLst>
        </c:ser>
        <c:ser>
          <c:idx val="22"/>
          <c:order val="22"/>
          <c:tx>
            <c:strRef>
              <c:f>'для графика'!$X$1</c:f>
              <c:strCache>
                <c:ptCount val="1"/>
                <c:pt idx="0">
                  <c:v>на 01.04.2023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2357098316358347E-3"/>
                  <c:y val="9.7920767716534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28E-4896-980A-24F91C051E73}"/>
                </c:ext>
              </c:extLst>
            </c:dLbl>
            <c:dLbl>
              <c:idx val="1"/>
              <c:layout>
                <c:manualLayout>
                  <c:x val="-6.4136825227151259E-3"/>
                  <c:y val="-8.9758245030838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28E-4896-980A-24F91C051E73}"/>
                </c:ext>
              </c:extLst>
            </c:dLbl>
            <c:dLbl>
              <c:idx val="2"/>
              <c:layout>
                <c:manualLayout>
                  <c:x val="-6.4137794457255924E-3"/>
                  <c:y val="1.27895341207349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28E-4896-980A-24F91C051E73}"/>
                </c:ext>
              </c:extLst>
            </c:dLbl>
            <c:dLbl>
              <c:idx val="3"/>
              <c:layout>
                <c:manualLayout>
                  <c:x val="-6.308807871490598E-3"/>
                  <c:y val="7.84066606301151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28E-4896-980A-24F91C051E73}"/>
                </c:ext>
              </c:extLst>
            </c:dLbl>
            <c:dLbl>
              <c:idx val="4"/>
              <c:layout>
                <c:manualLayout>
                  <c:x val="-5.119926724576263E-3"/>
                  <c:y val="5.6311490319066904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ru-RU" sz="1600" b="0" i="0" u="none" strike="noStrike" kern="1200" baseline="0">
                      <a:solidFill>
                        <a:sysClr val="windowText" lastClr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28E-4896-980A-24F91C051E73}"/>
                </c:ext>
              </c:extLst>
            </c:dLbl>
            <c:dLbl>
              <c:idx val="5"/>
              <c:layout>
                <c:manualLayout>
                  <c:x val="1.2961105901545356E-2"/>
                  <c:y val="2.33000772126293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28E-4896-980A-24F91C051E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графика'!$X$2:$X$23</c:f>
              <c:numCache>
                <c:formatCode>#\ ##0.0</c:formatCode>
                <c:ptCount val="6"/>
                <c:pt idx="0">
                  <c:v>304125.8</c:v>
                </c:pt>
                <c:pt idx="1">
                  <c:v>12646.6</c:v>
                </c:pt>
                <c:pt idx="2">
                  <c:v>591865.69999999995</c:v>
                </c:pt>
                <c:pt idx="3">
                  <c:v>841584.6</c:v>
                </c:pt>
                <c:pt idx="4">
                  <c:v>3579987.1</c:v>
                </c:pt>
                <c:pt idx="5">
                  <c:v>2745.6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28E-4896-980A-24F91C051E73}"/>
            </c:ext>
          </c:extLst>
        </c:ser>
        <c:ser>
          <c:idx val="23"/>
          <c:order val="23"/>
          <c:tx>
            <c:strRef>
              <c:f>'для графика'!$Y$1</c:f>
              <c:strCache>
                <c:ptCount val="1"/>
                <c:pt idx="0">
                  <c:v>на 01.04.2024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571398877572234E-3"/>
                  <c:y val="-9.79207677165354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28E-4896-980A-24F91C051E73}"/>
                </c:ext>
              </c:extLst>
            </c:dLbl>
            <c:dLbl>
              <c:idx val="1"/>
              <c:layout>
                <c:manualLayout>
                  <c:x val="-3.9792339405921801E-3"/>
                  <c:y val="-1.98962434383202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28E-4896-980A-24F91C051E73}"/>
                </c:ext>
              </c:extLst>
            </c:dLbl>
            <c:dLbl>
              <c:idx val="2"/>
              <c:layout>
                <c:manualLayout>
                  <c:x val="-6.2357098316358347E-3"/>
                  <c:y val="-1.56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28E-4896-980A-24F91C051E73}"/>
                </c:ext>
              </c:extLst>
            </c:dLbl>
            <c:dLbl>
              <c:idx val="3"/>
              <c:layout>
                <c:manualLayout>
                  <c:x val="-4.3667972183169474E-3"/>
                  <c:y val="-1.27895731970539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28E-4896-980A-24F91C051E73}"/>
                </c:ext>
              </c:extLst>
            </c:dLbl>
            <c:dLbl>
              <c:idx val="4"/>
              <c:layout>
                <c:manualLayout>
                  <c:x val="-1.5809386337475723E-2"/>
                  <c:y val="-6.8250879715513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28E-4896-980A-24F91C051E73}"/>
                </c:ext>
              </c:extLst>
            </c:dLbl>
            <c:dLbl>
              <c:idx val="5"/>
              <c:layout>
                <c:manualLayout>
                  <c:x val="8.701621341824348E-3"/>
                  <c:y val="-2.45874785542315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28E-4896-980A-24F91C051E7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'для графика'!$A$2:$A$23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сфера</c:v>
                </c:pt>
                <c:pt idx="5">
                  <c:v>Прочие расходы</c:v>
                </c:pt>
              </c:strCache>
            </c:strRef>
          </c:cat>
          <c:val>
            <c:numRef>
              <c:f>'для графика'!$Y$2:$Y$23</c:f>
              <c:numCache>
                <c:formatCode>#\ ##0.0</c:formatCode>
                <c:ptCount val="6"/>
                <c:pt idx="0">
                  <c:v>361753.8</c:v>
                </c:pt>
                <c:pt idx="1">
                  <c:v>16279.2</c:v>
                </c:pt>
                <c:pt idx="2">
                  <c:v>2035589.7</c:v>
                </c:pt>
                <c:pt idx="3">
                  <c:v>540454</c:v>
                </c:pt>
                <c:pt idx="4">
                  <c:v>3786990.7</c:v>
                </c:pt>
                <c:pt idx="5">
                  <c:v>11461.4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228E-4896-980A-24F91C051E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7137560"/>
        <c:axId val="187137952"/>
      </c:barChart>
      <c:catAx>
        <c:axId val="1871375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210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 rtl="0">
              <a:defRPr sz="16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87137952"/>
        <c:crossesAt val="0"/>
        <c:auto val="0"/>
        <c:lblAlgn val="ctr"/>
        <c:lblOffset val="0"/>
        <c:noMultiLvlLbl val="0"/>
      </c:catAx>
      <c:valAx>
        <c:axId val="187137952"/>
        <c:scaling>
          <c:orientation val="minMax"/>
        </c:scaling>
        <c:delete val="0"/>
        <c:axPos val="b"/>
        <c:majorGridlines>
          <c:spPr>
            <a:ln w="2100" cap="flat" cmpd="sng" algn="ctr">
              <a:noFill/>
              <a:prstDash val="solid"/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 w="2100" cap="flat" cmpd="sng" algn="ctr">
            <a:solidFill>
              <a:schemeClr val="bg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87137560"/>
        <c:crosses val="autoZero"/>
        <c:crossBetween val="between"/>
        <c:minorUnit val="17.862599999999997"/>
      </c:valAx>
      <c:spPr>
        <a:solidFill>
          <a:srgbClr val="FFFFFF"/>
        </a:solidFill>
        <a:ln w="16799">
          <a:noFill/>
        </a:ln>
        <a:effectLst>
          <a:glow rad="12700">
            <a:schemeClr val="bg1">
              <a:alpha val="40000"/>
            </a:schemeClr>
          </a:glow>
        </a:effectLst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600" b="0" i="0" u="none" strike="noStrike" baseline="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52257988379207E-2"/>
          <c:y val="3.449226599028838E-2"/>
          <c:w val="0.87343749999999998"/>
          <c:h val="0.805468761966734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B4D-4E30-9C74-55EE8862E0A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4D-4E30-9C74-55EE8862E0A3}"/>
              </c:ext>
            </c:extLst>
          </c:dPt>
          <c:dLbls>
            <c:dLbl>
              <c:idx val="0"/>
              <c:layout>
                <c:manualLayout>
                  <c:x val="4.5615414499438293E-3"/>
                  <c:y val="-0.20712363856129537"/>
                </c:manualLayout>
              </c:layout>
              <c:tx>
                <c:rich>
                  <a:bodyPr/>
                  <a:lstStyle/>
                  <a:p>
                    <a:fld id="{9B280DDF-3B01-4757-A7EF-6AC47B440F59}" type="VALUE">
                      <a:rPr lang="en-US" sz="1800" b="1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/>
                      <a:t>[ЗНАЧЕНИЕ]</a:t>
                    </a:fld>
                    <a:r>
                      <a:rPr lang="en-US" sz="18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098100592389504"/>
                      <c:h val="0.108872560060060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B4D-4E30-9C74-55EE8862E0A3}"/>
                </c:ext>
              </c:extLst>
            </c:dLbl>
            <c:dLbl>
              <c:idx val="1"/>
              <c:layout>
                <c:manualLayout>
                  <c:x val="-2.2301212988035687E-4"/>
                  <c:y val="-0.3911925838193442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fld id="{6C0A9B8C-BFF3-4903-BAEF-F2C1B0F777C1}" type="VALUE">
                      <a:rPr lang="en-US" sz="18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pPr>
                        <a:defRPr sz="1800" b="1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2911636045494"/>
                      <c:h val="0.126909341250376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4D-4E30-9C74-55EE8862E0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кв. 2023 г.</c:v>
                </c:pt>
                <c:pt idx="1">
                  <c:v>1 кв. 2024 г.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58.572000000000003</c:v>
                </c:pt>
                <c:pt idx="1">
                  <c:v>69.736999999999995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4D-4E30-9C74-55EE8862E0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840328"/>
        <c:axId val="129840712"/>
      </c:barChart>
      <c:catAx>
        <c:axId val="129840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29840712"/>
        <c:crosses val="autoZero"/>
        <c:auto val="1"/>
        <c:lblAlgn val="ctr"/>
        <c:lblOffset val="100"/>
        <c:noMultiLvlLbl val="0"/>
      </c:catAx>
      <c:valAx>
        <c:axId val="12984071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29840328"/>
        <c:crosses val="autoZero"/>
        <c:crossBetween val="between"/>
      </c:valAx>
      <c:spPr>
        <a:noFill/>
        <a:ln w="25400">
          <a:noFill/>
        </a:ln>
        <a:effectLst>
          <a:outerShdw blurRad="12700" dir="5400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123749563373005E-2"/>
          <c:y val="7.0169614866887373E-2"/>
          <c:w val="0.83080890677013852"/>
          <c:h val="0.603676727909011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Лист2!$A$2</c:f>
              <c:strCache>
                <c:ptCount val="1"/>
                <c:pt idx="0">
                  <c:v>Объем работ выполненных по виду деятельности "Строительство", млн рублей</c:v>
                </c:pt>
              </c:strCache>
            </c:strRef>
          </c:tx>
          <c:spPr>
            <a:solidFill>
              <a:srgbClr val="C5E1B5"/>
            </a:solidFill>
            <a:ln>
              <a:solidFill>
                <a:schemeClr val="bg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9528905834295908E-3"/>
                  <c:y val="-2.4742580254391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7B-4FE5-B274-EC826B35C4E5}"/>
                </c:ext>
              </c:extLst>
            </c:dLbl>
            <c:dLbl>
              <c:idx val="1"/>
              <c:layout>
                <c:manualLayout>
                  <c:x val="2.8343099379532586E-4"/>
                  <c:y val="-7.8910328516627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7B-4FE5-B274-EC826B35C4E5}"/>
                </c:ext>
              </c:extLst>
            </c:dLbl>
            <c:dLbl>
              <c:idx val="2"/>
              <c:layout>
                <c:manualLayout>
                  <c:x val="1.3990772333181776E-3"/>
                  <c:y val="-4.99307778835338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37710437710437"/>
                      <c:h val="4.52262828729853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87B-4FE5-B274-EC826B35C4E5}"/>
                </c:ext>
              </c:extLst>
            </c:dLbl>
            <c:dLbl>
              <c:idx val="3"/>
              <c:layout>
                <c:manualLayout>
                  <c:x val="-4.6133248495454455E-3"/>
                  <c:y val="4.235206185596349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7B-4FE5-B274-EC826B35C4E5}"/>
                </c:ext>
              </c:extLst>
            </c:dLbl>
            <c:dLbl>
              <c:idx val="4"/>
              <c:layout>
                <c:manualLayout>
                  <c:x val="-1.5677709500843434E-16"/>
                  <c:y val="2.56869908552490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7B-4FE5-B274-EC826B35C4E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Лист2!$B$1:$N$1</c:f>
              <c:strCache>
                <c:ptCount val="5"/>
                <c:pt idx="0">
                  <c:v>1 кв. 2020 г.</c:v>
                </c:pt>
                <c:pt idx="1">
                  <c:v>1 кв. 2021 г.</c:v>
                </c:pt>
                <c:pt idx="2">
                  <c:v>1 кв. 2022 г.</c:v>
                </c:pt>
                <c:pt idx="3">
                  <c:v>1 кв. 2023 г.</c:v>
                </c:pt>
                <c:pt idx="4">
                  <c:v>1 кв. 2024 г.</c:v>
                </c:pt>
              </c:strCache>
            </c:strRef>
          </c:cat>
          <c:val>
            <c:numRef>
              <c:f>Лист2!$B$2:$N$2</c:f>
              <c:numCache>
                <c:formatCode>#\ ##0.0</c:formatCode>
                <c:ptCount val="5"/>
                <c:pt idx="0">
                  <c:v>6822.7</c:v>
                </c:pt>
                <c:pt idx="1">
                  <c:v>5434.4</c:v>
                </c:pt>
                <c:pt idx="2">
                  <c:v>8825.4</c:v>
                </c:pt>
                <c:pt idx="3">
                  <c:v>8770.7999999999993</c:v>
                </c:pt>
                <c:pt idx="4">
                  <c:v>7651.2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7B-4FE5-B274-EC826B35C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85944976"/>
        <c:axId val="185961752"/>
      </c:barChart>
      <c:lineChart>
        <c:grouping val="standard"/>
        <c:varyColors val="0"/>
        <c:ser>
          <c:idx val="2"/>
          <c:order val="1"/>
          <c:tx>
            <c:strRef>
              <c:f>Лист2!$A$3</c:f>
              <c:strCache>
                <c:ptCount val="1"/>
                <c:pt idx="0">
                  <c:v>Индекс физического объема, %</c:v>
                </c:pt>
              </c:strCache>
            </c:strRef>
          </c:tx>
          <c:spPr>
            <a:ln w="34925" cap="rnd">
              <a:solidFill>
                <a:srgbClr val="006BBD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bg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Pt>
            <c:idx val="1"/>
            <c:marker>
              <c:symbol val="circle"/>
              <c:size val="6"/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</c:marker>
            <c:bubble3D val="0"/>
            <c:spPr>
              <a:ln w="34925" cap="rnd">
                <a:solidFill>
                  <a:schemeClr val="accent6">
                    <a:lumMod val="5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87B-4FE5-B274-EC826B35C4E5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</c:marker>
            <c:bubble3D val="0"/>
            <c:spPr>
              <a:ln w="34925" cap="rnd">
                <a:solidFill>
                  <a:schemeClr val="accent6">
                    <a:lumMod val="5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287B-4FE5-B274-EC826B35C4E5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</c:marker>
            <c:bubble3D val="0"/>
            <c:spPr>
              <a:ln w="34925" cap="rnd">
                <a:solidFill>
                  <a:schemeClr val="accent6">
                    <a:lumMod val="5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87B-4FE5-B274-EC826B35C4E5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bg1"/>
                  </a:solidFill>
                  <a:round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</c:marker>
            <c:bubble3D val="0"/>
            <c:spPr>
              <a:ln w="34925" cap="rnd">
                <a:solidFill>
                  <a:schemeClr val="accent6">
                    <a:lumMod val="5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287B-4FE5-B274-EC826B35C4E5}"/>
              </c:ext>
            </c:extLst>
          </c:dPt>
          <c:dLbls>
            <c:dLbl>
              <c:idx val="0"/>
              <c:layout>
                <c:manualLayout>
                  <c:x val="-4.4891567039188562E-2"/>
                  <c:y val="-3.77403788337622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7B-4FE5-B274-EC826B35C4E5}"/>
                </c:ext>
              </c:extLst>
            </c:dLbl>
            <c:dLbl>
              <c:idx val="1"/>
              <c:layout>
                <c:manualLayout>
                  <c:x val="-4.9806079955209068E-2"/>
                  <c:y val="-3.8552536702143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7B-4FE5-B274-EC826B35C4E5}"/>
                </c:ext>
              </c:extLst>
            </c:dLbl>
            <c:dLbl>
              <c:idx val="2"/>
              <c:layout>
                <c:manualLayout>
                  <c:x val="-4.4403801509485114E-2"/>
                  <c:y val="-3.4301000836433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7B-4FE5-B274-EC826B35C4E5}"/>
                </c:ext>
              </c:extLst>
            </c:dLbl>
            <c:dLbl>
              <c:idx val="3"/>
              <c:layout>
                <c:manualLayout>
                  <c:x val="-2.7568605006823618E-2"/>
                  <c:y val="-4.2608808514320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7B-4FE5-B274-EC826B35C4E5}"/>
                </c:ext>
              </c:extLst>
            </c:dLbl>
            <c:dLbl>
              <c:idx val="4"/>
              <c:layout>
                <c:manualLayout>
                  <c:x val="-9.4137919288664936E-3"/>
                  <c:y val="-3.6487554440310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87B-4FE5-B274-EC826B35C4E5}"/>
                </c:ext>
              </c:extLst>
            </c:dLbl>
            <c:numFmt formatCode="#,##0.0" sourceLinked="0"/>
            <c:spPr>
              <a:pattFill prst="pct5">
                <a:fgClr>
                  <a:schemeClr val="bg1"/>
                </a:fgClr>
                <a:bgClr>
                  <a:prstClr val="white"/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Лист2!$B$1:$N$1</c:f>
              <c:strCache>
                <c:ptCount val="5"/>
                <c:pt idx="0">
                  <c:v>1 кв. 2020 г.</c:v>
                </c:pt>
                <c:pt idx="1">
                  <c:v>1 кв. 2021 г.</c:v>
                </c:pt>
                <c:pt idx="2">
                  <c:v>1 кв. 2022 г.</c:v>
                </c:pt>
                <c:pt idx="3">
                  <c:v>1 кв. 2023 г.</c:v>
                </c:pt>
                <c:pt idx="4">
                  <c:v>1 кв. 2024 г.</c:v>
                </c:pt>
              </c:strCache>
            </c:strRef>
          </c:cat>
          <c:val>
            <c:numRef>
              <c:f>Лист2!$B$3:$N$3</c:f>
              <c:numCache>
                <c:formatCode>0.0</c:formatCode>
                <c:ptCount val="5"/>
                <c:pt idx="0">
                  <c:v>91.2</c:v>
                </c:pt>
                <c:pt idx="1">
                  <c:v>98.7</c:v>
                </c:pt>
                <c:pt idx="2">
                  <c:v>107.3</c:v>
                </c:pt>
                <c:pt idx="3">
                  <c:v>94.8</c:v>
                </c:pt>
                <c:pt idx="4">
                  <c:v>77.3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87B-4FE5-B274-EC826B35C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962520"/>
        <c:axId val="185962136"/>
      </c:lineChart>
      <c:catAx>
        <c:axId val="18594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859617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5961752"/>
        <c:scaling>
          <c:orientation val="minMax"/>
          <c:max val="20000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85944976"/>
        <c:crosses val="autoZero"/>
        <c:crossBetween val="between"/>
        <c:majorUnit val="500"/>
      </c:valAx>
      <c:valAx>
        <c:axId val="18596213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85962520"/>
        <c:crosses val="max"/>
        <c:crossBetween val="between"/>
      </c:valAx>
      <c:catAx>
        <c:axId val="185962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5962136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 b="1" i="0" baseline="0">
          <a:solidFill>
            <a:schemeClr val="tx1"/>
          </a:solidFill>
          <a:latin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/>
              <a:t>Динамика ввода жилья,</a:t>
            </a:r>
          </a:p>
          <a:p>
            <a:pPr>
              <a:defRPr/>
            </a:pPr>
            <a:r>
              <a:rPr lang="ru-RU"/>
              <a:t> тыс. кв. м</a:t>
            </a:r>
          </a:p>
        </c:rich>
      </c:tx>
      <c:layout>
        <c:manualLayout>
          <c:xMode val="edge"/>
          <c:yMode val="edge"/>
          <c:x val="0.32697717870012011"/>
          <c:y val="1.6991693242645746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baseline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view3D>
      <c:rotX val="15"/>
      <c:hPercent val="25"/>
      <c:rotY val="20"/>
      <c:depthPercent val="100"/>
      <c:rAngAx val="1"/>
    </c:view3D>
    <c:floor>
      <c:thickness val="0"/>
      <c:spPr>
        <a:solidFill>
          <a:srgbClr val="C0C0C0"/>
        </a:solidFill>
        <a:ln w="3175" cap="flat" cmpd="sng" algn="ctr">
          <a:solidFill>
            <a:srgbClr val="000000"/>
          </a:solidFill>
          <a:prstDash val="solid"/>
          <a:round/>
        </a:ln>
        <a:effectLst/>
        <a:sp3d contourW="3175"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65828321487151E-2"/>
          <c:y val="6.5209268196314174E-2"/>
          <c:w val="0.8748106619975482"/>
          <c:h val="0.766721775078214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Ввод многоквартирных жилых домов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prstClr val="black"/>
              </a:solidFill>
            </a:ln>
            <a:effectLst/>
            <a:sp3d>
              <a:contourClr>
                <a:prstClr val="black"/>
              </a:contourClr>
            </a:sp3d>
          </c:spPr>
          <c:invertIfNegative val="0"/>
          <c:dLbls>
            <c:dLbl>
              <c:idx val="0"/>
              <c:layout>
                <c:manualLayout>
                  <c:x val="1.3327410039982231E-2"/>
                  <c:y val="-4.82625482625473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91-4C91-9E85-95352E8B0C07}"/>
                </c:ext>
              </c:extLst>
            </c:dLbl>
            <c:dLbl>
              <c:idx val="1"/>
              <c:layout>
                <c:manualLayout>
                  <c:x val="8.9602622727138308E-3"/>
                  <c:y val="-5.7335761774093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91-4C91-9E85-95352E8B0C07}"/>
                </c:ext>
              </c:extLst>
            </c:dLbl>
            <c:dLbl>
              <c:idx val="2"/>
              <c:layout>
                <c:manualLayout>
                  <c:x val="1.3327410039982231E-2"/>
                  <c:y val="-9.6525096525096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91-4C91-9E85-95352E8B0C07}"/>
                </c:ext>
              </c:extLst>
            </c:dLbl>
            <c:dLbl>
              <c:idx val="3"/>
              <c:layout>
                <c:manualLayout>
                  <c:x val="1.2827365045430094E-2"/>
                  <c:y val="-4.9321824907521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91-4C91-9E85-95352E8B0C07}"/>
                </c:ext>
              </c:extLst>
            </c:dLbl>
            <c:dLbl>
              <c:idx val="4"/>
              <c:layout>
                <c:manualLayout>
                  <c:x val="2.1869874248222912E-2"/>
                  <c:y val="-1.88457008244994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91-4C91-9E85-95352E8B0C07}"/>
                </c:ext>
              </c:extLst>
            </c:dLbl>
            <c:numFmt formatCode="0.0" sourceLinked="0"/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Sheet1!$B$1:$N$1</c:f>
              <c:strCache>
                <c:ptCount val="5"/>
                <c:pt idx="0">
                  <c:v>1 кв. 2020 г.</c:v>
                </c:pt>
                <c:pt idx="1">
                  <c:v>1 кв. 2021 г.</c:v>
                </c:pt>
                <c:pt idx="2">
                  <c:v>1 кв. 2022 г.</c:v>
                </c:pt>
                <c:pt idx="3">
                  <c:v>1 кв. 2023 г.</c:v>
                </c:pt>
                <c:pt idx="4">
                  <c:v>1 кв. 2024 г.</c:v>
                </c:pt>
              </c:strCache>
            </c:strRef>
          </c:cat>
          <c:val>
            <c:numRef>
              <c:f>Sheet1!$B$2:$N$2</c:f>
              <c:numCache>
                <c:formatCode>General</c:formatCode>
                <c:ptCount val="5"/>
                <c:pt idx="0" formatCode="0.0">
                  <c:v>25.6</c:v>
                </c:pt>
                <c:pt idx="1">
                  <c:v>18.2</c:v>
                </c:pt>
                <c:pt idx="2" formatCode="0.0">
                  <c:v>47.1</c:v>
                </c:pt>
                <c:pt idx="3" formatCode="0.0">
                  <c:v>45.5</c:v>
                </c:pt>
                <c:pt idx="4" formatCode="0.0">
                  <c:v>50.2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91-4C91-9E85-95352E8B0C0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Ввод индивидуального жилья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prstClr val="black"/>
              </a:solidFill>
            </a:ln>
            <a:effectLst/>
            <a:sp3d>
              <a:contourClr>
                <a:prstClr val="black"/>
              </a:contourClr>
            </a:sp3d>
          </c:spPr>
          <c:invertIfNegative val="0"/>
          <c:dLbls>
            <c:dLbl>
              <c:idx val="0"/>
              <c:layout>
                <c:manualLayout>
                  <c:x val="1.4829668981371821E-2"/>
                  <c:y val="-1.3391947914637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91-4C91-9E85-95352E8B0C07}"/>
                </c:ext>
              </c:extLst>
            </c:dLbl>
            <c:dLbl>
              <c:idx val="1"/>
              <c:layout>
                <c:manualLayout>
                  <c:x val="2.6654867512253631E-2"/>
                  <c:y val="-1.0106146732450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91-4C91-9E85-95352E8B0C07}"/>
                </c:ext>
              </c:extLst>
            </c:dLbl>
            <c:dLbl>
              <c:idx val="2"/>
              <c:layout>
                <c:manualLayout>
                  <c:x val="2.2212303627294355E-2"/>
                  <c:y val="-6.1873594838300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91-4C91-9E85-95352E8B0C07}"/>
                </c:ext>
              </c:extLst>
            </c:dLbl>
            <c:dLbl>
              <c:idx val="3"/>
              <c:layout>
                <c:manualLayout>
                  <c:x val="2.3516835916622129E-2"/>
                  <c:y val="-4.93218249075215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91-4C91-9E85-95352E8B0C07}"/>
                </c:ext>
              </c:extLst>
            </c:dLbl>
            <c:dLbl>
              <c:idx val="4"/>
              <c:layout>
                <c:manualLayout>
                  <c:x val="2.6243849097867686E-2"/>
                  <c:y val="-1.4134275618374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91-4C91-9E85-95352E8B0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5"/>
                <c:pt idx="0">
                  <c:v>1 кв. 2020 г.</c:v>
                </c:pt>
                <c:pt idx="1">
                  <c:v>1 кв. 2021 г.</c:v>
                </c:pt>
                <c:pt idx="2">
                  <c:v>1 кв. 2022 г.</c:v>
                </c:pt>
                <c:pt idx="3">
                  <c:v>1 кв. 2023 г.</c:v>
                </c:pt>
                <c:pt idx="4">
                  <c:v>1 кв. 2024 г.</c:v>
                </c:pt>
              </c:strCache>
            </c:strRef>
          </c:cat>
          <c:val>
            <c:numRef>
              <c:f>Sheet1!$B$3:$N$3</c:f>
              <c:numCache>
                <c:formatCode>0.0</c:formatCode>
                <c:ptCount val="5"/>
                <c:pt idx="0">
                  <c:v>7</c:v>
                </c:pt>
                <c:pt idx="1">
                  <c:v>4.9000000000000004</c:v>
                </c:pt>
                <c:pt idx="2">
                  <c:v>10</c:v>
                </c:pt>
                <c:pt idx="3">
                  <c:v>16.7</c:v>
                </c:pt>
                <c:pt idx="4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691-4C91-9E85-95352E8B0C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741104"/>
        <c:axId val="87739928"/>
        <c:axId val="0"/>
      </c:bar3DChart>
      <c:catAx>
        <c:axId val="87741104"/>
        <c:scaling>
          <c:orientation val="minMax"/>
        </c:scaling>
        <c:delete val="0"/>
        <c:axPos val="b"/>
        <c:numFmt formatCode="_-* #,##0.00\р._-;\-* #,##0.00\р._-;_-* &quot;-&quot;??\р._-;_-@_-" sourceLinked="0"/>
        <c:majorTickMark val="out"/>
        <c:minorTickMark val="none"/>
        <c:tickLblPos val="nextTo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87739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739928"/>
        <c:scaling>
          <c:orientation val="minMax"/>
          <c:min val="0"/>
        </c:scaling>
        <c:delete val="0"/>
        <c:axPos val="l"/>
        <c:majorGridlines>
          <c:spPr>
            <a:ln w="12700" cap="flat" cmpd="sng" algn="ctr">
              <a:solidFill>
                <a:srgbClr val="C0C0C0"/>
              </a:solidFill>
              <a:prstDash val="solid"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87741104"/>
        <c:crosses val="autoZero"/>
        <c:crossBetween val="between"/>
      </c:valAx>
      <c:spPr>
        <a:solidFill>
          <a:srgbClr val="FFFFFF"/>
        </a:solidFill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5476380105302588E-2"/>
          <c:y val="0.85572688572938982"/>
          <c:w val="0.9231809171902684"/>
          <c:h val="7.7288853073390493E-2"/>
        </c:manualLayout>
      </c:layout>
      <c:overlay val="0"/>
      <c:spPr>
        <a:noFill/>
        <a:ln w="3175">
          <a:solidFill>
            <a:schemeClr val="bg1"/>
          </a:solidFill>
          <a:prstDash val="solid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miter lim="800000"/>
    </a:ln>
    <a:effectLst/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852752831093166E-3"/>
          <c:y val="0.35124296979049169"/>
          <c:w val="0.87343749999999998"/>
          <c:h val="0.502780612553014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4040536650400471E-3"/>
                  <c:y val="-0.2160458806599980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17-4F95-A4BE-3D93615B45F6}"/>
                </c:ext>
              </c:extLst>
            </c:dLbl>
            <c:dLbl>
              <c:idx val="1"/>
              <c:layout>
                <c:manualLayout>
                  <c:x val="8.5101341626001182E-3"/>
                  <c:y val="-0.2182063394665980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D6-4D3D-9FC6-067069E20E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5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1 квартал 2023 г.</c:v>
                </c:pt>
                <c:pt idx="1">
                  <c:v>1 квартал 2024 г.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1.081</c:v>
                </c:pt>
                <c:pt idx="1">
                  <c:v>1.0860000000000001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17-4F95-A4BE-3D93615B45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0336192"/>
        <c:axId val="185898504"/>
      </c:barChart>
      <c:catAx>
        <c:axId val="9033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85898504"/>
        <c:crosses val="autoZero"/>
        <c:auto val="1"/>
        <c:lblAlgn val="ctr"/>
        <c:lblOffset val="100"/>
        <c:noMultiLvlLbl val="0"/>
      </c:catAx>
      <c:valAx>
        <c:axId val="185898504"/>
        <c:scaling>
          <c:orientation val="minMax"/>
          <c:max val="1.5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903361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350" b="1" i="0" baseline="0">
          <a:solidFill>
            <a:schemeClr val="tx1"/>
          </a:solidFill>
          <a:latin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ru-RU"/>
              <a:t>Зарегистрированный </a:t>
            </a:r>
          </a:p>
          <a:p>
            <a:pPr>
              <a:defRPr/>
            </a:pPr>
            <a:r>
              <a:rPr lang="ru-RU"/>
              <a:t>рынок труда</a:t>
            </a:r>
          </a:p>
          <a:p>
            <a:pPr>
              <a:defRPr/>
            </a:pPr>
            <a:r>
              <a:rPr lang="ru-RU"/>
              <a:t>(на конец отчетного месяца)</a:t>
            </a:r>
          </a:p>
        </c:rich>
      </c:tx>
      <c:layout>
        <c:manualLayout>
          <c:xMode val="edge"/>
          <c:yMode val="edge"/>
          <c:x val="0.34591026294419919"/>
          <c:y val="2.8714255527151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5417010734929812E-2"/>
          <c:y val="0.30211574754634413"/>
          <c:w val="0.90916597853014036"/>
          <c:h val="0.38712503820571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безработных, чел.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3663657705671544E-3"/>
                  <c:y val="1.2769582815594897E-2"/>
                </c:manualLayout>
              </c:layout>
              <c:tx>
                <c:rich>
                  <a:bodyPr/>
                  <a:lstStyle/>
                  <a:p>
                    <a:fld id="{734AA915-7A15-4C91-87F2-74E8727C9957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0D-46DC-B7F6-4F31EA91F6D7}"/>
                </c:ext>
              </c:extLst>
            </c:dLbl>
            <c:dLbl>
              <c:idx val="1"/>
              <c:layout>
                <c:manualLayout>
                  <c:x val="-2.3952880836146688E-3"/>
                  <c:y val="-1.8054205676463713E-4"/>
                </c:manualLayout>
              </c:layout>
              <c:tx>
                <c:rich>
                  <a:bodyPr/>
                  <a:lstStyle/>
                  <a:p>
                    <a:fld id="{3347AA5D-6F6C-46F0-804E-D10F4BDC2766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0D-46DC-B7F6-4F31EA91F6D7}"/>
                </c:ext>
              </c:extLst>
            </c:dLbl>
            <c:dLbl>
              <c:idx val="2"/>
              <c:layout>
                <c:manualLayout>
                  <c:x val="0"/>
                  <c:y val="2.7425153186720421E-2"/>
                </c:manualLayout>
              </c:layout>
              <c:tx>
                <c:rich>
                  <a:bodyPr/>
                  <a:lstStyle/>
                  <a:p>
                    <a:fld id="{30D685FE-C03B-4267-8D61-53BB2F919665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0D-46DC-B7F6-4F31EA91F6D7}"/>
                </c:ext>
              </c:extLst>
            </c:dLbl>
            <c:dLbl>
              <c:idx val="3"/>
              <c:layout>
                <c:manualLayout>
                  <c:x val="-2.421184867761226E-3"/>
                  <c:y val="7.44087803965081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0D-46DC-B7F6-4F31EA91F6D7}"/>
                </c:ext>
              </c:extLst>
            </c:dLbl>
            <c:dLbl>
              <c:idx val="4"/>
              <c:layout>
                <c:manualLayout>
                  <c:x val="9.0619060548465923E-4"/>
                  <c:y val="2.5086720906651861E-2"/>
                </c:manualLayout>
              </c:layout>
              <c:tx>
                <c:rich>
                  <a:bodyPr/>
                  <a:lstStyle/>
                  <a:p>
                    <a:fld id="{2528255B-E9A0-4D09-8F0D-7B1DB4F86E88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0D-46DC-B7F6-4F31EA91F6D7}"/>
                </c:ext>
              </c:extLst>
            </c:dLbl>
            <c:dLbl>
              <c:idx val="5"/>
              <c:layout>
                <c:manualLayout>
                  <c:x val="-2.9498978235706018E-3"/>
                  <c:y val="1.0276002930317685E-2"/>
                </c:manualLayout>
              </c:layout>
              <c:tx>
                <c:rich>
                  <a:bodyPr/>
                  <a:lstStyle/>
                  <a:p>
                    <a:fld id="{C7347984-028A-417D-895D-CE3F60B49C5E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F0D-46DC-B7F6-4F31EA91F6D7}"/>
                </c:ext>
              </c:extLst>
            </c:dLbl>
            <c:dLbl>
              <c:idx val="6"/>
              <c:layout>
                <c:manualLayout>
                  <c:x val="-3.8393129289060611E-3"/>
                  <c:y val="2.4299932416061406E-3"/>
                </c:manualLayout>
              </c:layout>
              <c:tx>
                <c:rich>
                  <a:bodyPr/>
                  <a:lstStyle/>
                  <a:p>
                    <a:fld id="{18CFB092-F62E-4C2F-9F7F-1A2008C8D9C5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F0D-46DC-B7F6-4F31EA91F6D7}"/>
                </c:ext>
              </c:extLst>
            </c:dLbl>
            <c:dLbl>
              <c:idx val="7"/>
              <c:layout>
                <c:manualLayout>
                  <c:x val="-2.2686202313225239E-3"/>
                  <c:y val="-7.9203912217390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0D-46DC-B7F6-4F31EA91F6D7}"/>
                </c:ext>
              </c:extLst>
            </c:dLbl>
            <c:dLbl>
              <c:idx val="8"/>
              <c:layout>
                <c:manualLayout>
                  <c:x val="1.2047953892195856E-3"/>
                  <c:y val="-1.6871278101528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0D-46DC-B7F6-4F31EA91F6D7}"/>
                </c:ext>
              </c:extLst>
            </c:dLbl>
            <c:dLbl>
              <c:idx val="9"/>
              <c:layout>
                <c:manualLayout>
                  <c:x val="2.9360958501042315E-4"/>
                  <c:y val="-2.709945890343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0D-46DC-B7F6-4F31EA91F6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Лист1!$A$2:$A$15</c:f>
              <c:numCache>
                <c:formatCode>mmm\-yy</c:formatCode>
                <c:ptCount val="12"/>
                <c:pt idx="0">
                  <c:v>44348</c:v>
                </c:pt>
                <c:pt idx="1">
                  <c:v>44440</c:v>
                </c:pt>
                <c:pt idx="2">
                  <c:v>44531</c:v>
                </c:pt>
                <c:pt idx="3">
                  <c:v>44621</c:v>
                </c:pt>
                <c:pt idx="4">
                  <c:v>44713</c:v>
                </c:pt>
                <c:pt idx="5">
                  <c:v>44805</c:v>
                </c:pt>
                <c:pt idx="6">
                  <c:v>44896</c:v>
                </c:pt>
                <c:pt idx="7">
                  <c:v>44986</c:v>
                </c:pt>
                <c:pt idx="8">
                  <c:v>45078</c:v>
                </c:pt>
                <c:pt idx="9">
                  <c:v>45170</c:v>
                </c:pt>
                <c:pt idx="10">
                  <c:v>45261</c:v>
                </c:pt>
                <c:pt idx="11">
                  <c:v>45352</c:v>
                </c:pt>
              </c:numCache>
            </c:numRef>
          </c:cat>
          <c:val>
            <c:numRef>
              <c:f>Лист1!$B$2:$B$15</c:f>
              <c:numCache>
                <c:formatCode>#,##0</c:formatCode>
                <c:ptCount val="12"/>
                <c:pt idx="0">
                  <c:v>2979</c:v>
                </c:pt>
                <c:pt idx="1">
                  <c:v>2376</c:v>
                </c:pt>
                <c:pt idx="2">
                  <c:v>1734</c:v>
                </c:pt>
                <c:pt idx="3">
                  <c:v>1579</c:v>
                </c:pt>
                <c:pt idx="4">
                  <c:v>1884</c:v>
                </c:pt>
                <c:pt idx="5">
                  <c:v>1726</c:v>
                </c:pt>
                <c:pt idx="6">
                  <c:v>1541</c:v>
                </c:pt>
                <c:pt idx="7">
                  <c:v>1421</c:v>
                </c:pt>
                <c:pt idx="8">
                  <c:v>1304</c:v>
                </c:pt>
                <c:pt idx="9">
                  <c:v>1166</c:v>
                </c:pt>
                <c:pt idx="10">
                  <c:v>1026</c:v>
                </c:pt>
                <c:pt idx="11">
                  <c:v>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0D-46DC-B7F6-4F31EA91F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86530200"/>
        <c:axId val="18653098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безработицы, %</c:v>
                </c:pt>
              </c:strCache>
            </c:strRef>
          </c:tx>
          <c:spPr>
            <a:ln w="34925" cap="rnd">
              <a:solidFill>
                <a:schemeClr val="accent6">
                  <a:lumMod val="5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20000"/>
                    <a:lumOff val="8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2.657801849179018E-2"/>
                  <c:y val="-4.6116116261807387E-2"/>
                </c:manualLayout>
              </c:layout>
              <c:tx>
                <c:rich>
                  <a:bodyPr/>
                  <a:lstStyle/>
                  <a:p>
                    <a:fld id="{5DB42193-2D45-4236-BB04-E074E078F63C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F0D-46DC-B7F6-4F31EA91F6D7}"/>
                </c:ext>
              </c:extLst>
            </c:dLbl>
            <c:dLbl>
              <c:idx val="1"/>
              <c:layout>
                <c:manualLayout>
                  <c:x val="-4.0082098403761236E-2"/>
                  <c:y val="3.4729115422494551E-2"/>
                </c:manualLayout>
              </c:layout>
              <c:tx>
                <c:rich>
                  <a:bodyPr/>
                  <a:lstStyle/>
                  <a:p>
                    <a:fld id="{8E7F1E80-7DC3-4131-80B2-7018CB1A1B80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CF0D-46DC-B7F6-4F31EA91F6D7}"/>
                </c:ext>
              </c:extLst>
            </c:dLbl>
            <c:dLbl>
              <c:idx val="2"/>
              <c:layout>
                <c:manualLayout>
                  <c:x val="-3.9857381711133656E-2"/>
                  <c:y val="4.754974020114399E-2"/>
                </c:manualLayout>
              </c:layout>
              <c:tx>
                <c:rich>
                  <a:bodyPr/>
                  <a:lstStyle/>
                  <a:p>
                    <a:fld id="{A83A5BCA-65C3-4312-8516-FE9242F7243E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F0D-46DC-B7F6-4F31EA91F6D7}"/>
                </c:ext>
              </c:extLst>
            </c:dLbl>
            <c:dLbl>
              <c:idx val="3"/>
              <c:layout>
                <c:manualLayout>
                  <c:x val="-4.4247752833073722E-2"/>
                  <c:y val="3.8062594301405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F0D-46DC-B7F6-4F31EA91F6D7}"/>
                </c:ext>
              </c:extLst>
            </c:dLbl>
            <c:dLbl>
              <c:idx val="4"/>
              <c:layout>
                <c:manualLayout>
                  <c:x val="-3.8579640453291798E-2"/>
                  <c:y val="4.2085474066203832E-2"/>
                </c:manualLayout>
              </c:layout>
              <c:tx>
                <c:rich>
                  <a:bodyPr/>
                  <a:lstStyle/>
                  <a:p>
                    <a:fld id="{7F25A6D5-36DC-43EB-BB4B-6CD8BA3E3CFF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F0D-46DC-B7F6-4F31EA91F6D7}"/>
                </c:ext>
              </c:extLst>
            </c:dLbl>
            <c:dLbl>
              <c:idx val="5"/>
              <c:layout>
                <c:manualLayout>
                  <c:x val="-3.8804535776040615E-2"/>
                  <c:y val="4.6711882826106998E-2"/>
                </c:manualLayout>
              </c:layout>
              <c:tx>
                <c:rich>
                  <a:bodyPr/>
                  <a:lstStyle/>
                  <a:p>
                    <a:fld id="{2A45D581-0DCC-4027-B878-3F460F3C630A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CF0D-46DC-B7F6-4F31EA91F6D7}"/>
                </c:ext>
              </c:extLst>
            </c:dLbl>
            <c:dLbl>
              <c:idx val="6"/>
              <c:layout>
                <c:manualLayout>
                  <c:x val="-3.8123240493304941E-2"/>
                  <c:y val="4.0038618093255901E-2"/>
                </c:manualLayout>
              </c:layout>
              <c:tx>
                <c:rich>
                  <a:bodyPr/>
                  <a:lstStyle/>
                  <a:p>
                    <a:fld id="{10366DC0-9914-44B3-BA7E-8BBDBF0C66AE}" type="VALUE">
                      <a:rPr lang="en-US" sz="1400" baseline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CF0D-46DC-B7F6-4F31EA91F6D7}"/>
                </c:ext>
              </c:extLst>
            </c:dLbl>
            <c:dLbl>
              <c:idx val="7"/>
              <c:layout>
                <c:manualLayout>
                  <c:x val="-3.8566243194192378E-2"/>
                  <c:y val="4.9291435613062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F0D-46DC-B7F6-4F31EA91F6D7}"/>
                </c:ext>
              </c:extLst>
            </c:dLbl>
            <c:dLbl>
              <c:idx val="8"/>
              <c:layout>
                <c:manualLayout>
                  <c:x val="-4.0201316463996828E-2"/>
                  <c:y val="5.658416962062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F0D-46DC-B7F6-4F31EA91F6D7}"/>
                </c:ext>
              </c:extLst>
            </c:dLbl>
            <c:dLbl>
              <c:idx val="9"/>
              <c:layout>
                <c:manualLayout>
                  <c:x val="-3.3855268726195667E-2"/>
                  <c:y val="5.6593095642331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F0D-46DC-B7F6-4F31EA91F6D7}"/>
                </c:ext>
              </c:extLst>
            </c:dLbl>
            <c:dLbl>
              <c:idx val="10"/>
              <c:layout>
                <c:manualLayout>
                  <c:x val="-3.1044350417111663E-2"/>
                  <c:y val="6.1411992263056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FC-405B-B549-AAFDB64760EC}"/>
                </c:ext>
              </c:extLst>
            </c:dLbl>
            <c:dLbl>
              <c:idx val="11"/>
              <c:layout>
                <c:manualLayout>
                  <c:x val="-2.7594978148543552E-2"/>
                  <c:y val="5.848761167910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C6-4D33-890B-E0DBCB6892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Лист1!$A$2:$A$15</c:f>
              <c:numCache>
                <c:formatCode>mmm\-yy</c:formatCode>
                <c:ptCount val="12"/>
                <c:pt idx="0">
                  <c:v>44348</c:v>
                </c:pt>
                <c:pt idx="1">
                  <c:v>44440</c:v>
                </c:pt>
                <c:pt idx="2">
                  <c:v>44531</c:v>
                </c:pt>
                <c:pt idx="3">
                  <c:v>44621</c:v>
                </c:pt>
                <c:pt idx="4">
                  <c:v>44713</c:v>
                </c:pt>
                <c:pt idx="5">
                  <c:v>44805</c:v>
                </c:pt>
                <c:pt idx="6">
                  <c:v>44896</c:v>
                </c:pt>
                <c:pt idx="7">
                  <c:v>44986</c:v>
                </c:pt>
                <c:pt idx="8">
                  <c:v>45078</c:v>
                </c:pt>
                <c:pt idx="9">
                  <c:v>45170</c:v>
                </c:pt>
                <c:pt idx="10">
                  <c:v>45261</c:v>
                </c:pt>
                <c:pt idx="11">
                  <c:v>45352</c:v>
                </c:pt>
              </c:numCache>
            </c:numRef>
          </c:cat>
          <c:val>
            <c:numRef>
              <c:f>Лист1!$C$2:$C$15</c:f>
              <c:numCache>
                <c:formatCode>General</c:formatCode>
                <c:ptCount val="12"/>
                <c:pt idx="0">
                  <c:v>0.91</c:v>
                </c:pt>
                <c:pt idx="1">
                  <c:v>0.73</c:v>
                </c:pt>
                <c:pt idx="2">
                  <c:v>0.54</c:v>
                </c:pt>
                <c:pt idx="3">
                  <c:v>0.49</c:v>
                </c:pt>
                <c:pt idx="4">
                  <c:v>0.57999999999999996</c:v>
                </c:pt>
                <c:pt idx="5">
                  <c:v>0.53</c:v>
                </c:pt>
                <c:pt idx="6">
                  <c:v>0.45</c:v>
                </c:pt>
                <c:pt idx="7">
                  <c:v>0.42</c:v>
                </c:pt>
                <c:pt idx="8">
                  <c:v>0.39</c:v>
                </c:pt>
                <c:pt idx="9">
                  <c:v>0.36</c:v>
                </c:pt>
                <c:pt idx="10">
                  <c:v>0.32</c:v>
                </c:pt>
                <c:pt idx="11">
                  <c:v>0.28999999999999998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CF0D-46DC-B7F6-4F31EA91F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27064"/>
        <c:axId val="186523536"/>
      </c:lineChart>
      <c:catAx>
        <c:axId val="1865302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86530984"/>
        <c:crosses val="autoZero"/>
        <c:auto val="0"/>
        <c:lblAlgn val="ctr"/>
        <c:lblOffset val="100"/>
        <c:noMultiLvlLbl val="0"/>
      </c:catAx>
      <c:valAx>
        <c:axId val="186530984"/>
        <c:scaling>
          <c:orientation val="minMax"/>
          <c:max val="5000"/>
          <c:min val="3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86530200"/>
        <c:crosses val="autoZero"/>
        <c:crossBetween val="between"/>
      </c:valAx>
      <c:valAx>
        <c:axId val="186523536"/>
        <c:scaling>
          <c:orientation val="minMax"/>
          <c:max val="6"/>
          <c:min val="-2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  <c:crossAx val="186527064"/>
        <c:crosses val="max"/>
        <c:crossBetween val="between"/>
        <c:minorUnit val="0.30000000000000004"/>
      </c:valAx>
      <c:dateAx>
        <c:axId val="18652706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8652353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 b="0" i="0" baseline="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ysClr val="windowText" lastClr="000000"/>
                </a:solidFill>
                <a:latin typeface="Tahoma" panose="020B0604030504040204" pitchFamily="34" charset="0"/>
                <a:ea typeface="+mn-ea"/>
                <a:cs typeface="+mn-cs"/>
              </a:defRPr>
            </a:pPr>
            <a:r>
              <a:rPr lang="ru-RU"/>
              <a:t>Нагрузка незанятого населения </a:t>
            </a:r>
          </a:p>
        </c:rich>
      </c:tx>
      <c:layout>
        <c:manualLayout>
          <c:xMode val="edge"/>
          <c:yMode val="edge"/>
          <c:x val="0.35570559610705599"/>
          <c:y val="5.7353773429063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ysClr val="windowText" lastClr="000000"/>
              </a:solidFill>
              <a:latin typeface="Tahoma" panose="020B060403050404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0451175354905457E-2"/>
          <c:y val="0.16225841238194999"/>
          <c:w val="0.8643774546429871"/>
          <c:h val="0.6251630232878188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Количество вакансий, единиц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42-40EA-BEEA-FDD909ADB24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42-40EA-BEEA-FDD909ADB24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42-40EA-BEEA-FDD909ADB24E}"/>
              </c:ext>
            </c:extLst>
          </c:dPt>
          <c:dLbls>
            <c:dLbl>
              <c:idx val="0"/>
              <c:layout>
                <c:manualLayout>
                  <c:x val="-4.8661800486618006E-3"/>
                  <c:y val="5.69421172266845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42-40EA-BEEA-FDD909ADB24E}"/>
                </c:ext>
              </c:extLst>
            </c:dLbl>
            <c:dLbl>
              <c:idx val="1"/>
              <c:layout>
                <c:manualLayout>
                  <c:x val="-3.2749966473168955E-3"/>
                  <c:y val="1.36189903236046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42-40EA-BEEA-FDD909ADB24E}"/>
                </c:ext>
              </c:extLst>
            </c:dLbl>
            <c:dLbl>
              <c:idx val="2"/>
              <c:layout>
                <c:manualLayout>
                  <c:x val="2.4330900243308914E-2"/>
                  <c:y val="-3.49351745487109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42-40EA-BEEA-FDD909ADB2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 на 01.01.2022</c:v>
                </c:pt>
                <c:pt idx="1">
                  <c:v>на 01.04.2023</c:v>
                </c:pt>
                <c:pt idx="2">
                  <c:v>на 01.04.2024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9852</c:v>
                </c:pt>
                <c:pt idx="1">
                  <c:v>7484</c:v>
                </c:pt>
                <c:pt idx="2">
                  <c:v>9871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42-40EA-BEEA-FDD909ADB2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86526280"/>
        <c:axId val="186523928"/>
      </c:barChart>
      <c:lineChart>
        <c:grouping val="standard"/>
        <c:varyColors val="0"/>
        <c:ser>
          <c:idx val="2"/>
          <c:order val="1"/>
          <c:tx>
            <c:strRef>
              <c:f>Лист1!$C$1</c:f>
              <c:strCache>
                <c:ptCount val="1"/>
                <c:pt idx="0">
                  <c:v>Напряженность на рынке труда, чел./вакансию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0876904075751339E-2"/>
                  <c:y val="-4.3562439496611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42-40EA-BEEA-FDD909ADB24E}"/>
                </c:ext>
              </c:extLst>
            </c:dLbl>
            <c:dLbl>
              <c:idx val="1"/>
              <c:layout>
                <c:manualLayout>
                  <c:x val="-1.4409221902017291E-2"/>
                  <c:y val="-4.3562439496611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B42-40EA-BEEA-FDD909ADB24E}"/>
                </c:ext>
              </c:extLst>
            </c:dLbl>
            <c:dLbl>
              <c:idx val="2"/>
              <c:layout>
                <c:manualLayout>
                  <c:x val="-2.6385328658735177E-2"/>
                  <c:y val="-9.9719268372163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42-40EA-BEEA-FDD909ADB2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ahoma" panose="020B060403050404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 на 01.01.2022</c:v>
                </c:pt>
                <c:pt idx="1">
                  <c:v>на 01.04.2023</c:v>
                </c:pt>
                <c:pt idx="2">
                  <c:v>на 01.04.2024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>
                  <c:v>0.22</c:v>
                </c:pt>
                <c:pt idx="1">
                  <c:v>0.24</c:v>
                </c:pt>
                <c:pt idx="2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B42-40EA-BEEA-FDD909ADB2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526672"/>
        <c:axId val="186527848"/>
      </c:lineChart>
      <c:catAx>
        <c:axId val="186526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6523928"/>
        <c:crosses val="autoZero"/>
        <c:auto val="1"/>
        <c:lblAlgn val="ctr"/>
        <c:lblOffset val="100"/>
        <c:noMultiLvlLbl val="1"/>
      </c:catAx>
      <c:valAx>
        <c:axId val="186523928"/>
        <c:scaling>
          <c:orientation val="minMax"/>
          <c:max val="3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noFill/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86526280"/>
        <c:crosses val="autoZero"/>
        <c:crossBetween val="between"/>
      </c:valAx>
      <c:valAx>
        <c:axId val="186527848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noFill/>
                <a:latin typeface="Tahoma" panose="020B0604030504040204" pitchFamily="34" charset="0"/>
                <a:ea typeface="+mn-ea"/>
                <a:cs typeface="+mn-cs"/>
              </a:defRPr>
            </a:pPr>
            <a:endParaRPr lang="ru-RU"/>
          </a:p>
        </c:txPr>
        <c:crossAx val="186526672"/>
        <c:crosses val="max"/>
        <c:crossBetween val="between"/>
      </c:valAx>
      <c:catAx>
        <c:axId val="186526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527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992700729927005E-3"/>
          <c:y val="0.9100784104281664"/>
          <c:w val="0.98755272778402714"/>
          <c:h val="5.6716728935849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ahoma" panose="020B060403050404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 baseline="0">
          <a:solidFill>
            <a:sysClr val="windowText" lastClr="000000"/>
          </a:solidFill>
          <a:latin typeface="Tahoma" panose="020B060403050404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459496032018616E-2"/>
          <c:y val="7.725157206133941E-2"/>
          <c:w val="0.90830312098838117"/>
          <c:h val="0.70700740480587221"/>
        </c:manualLayout>
      </c:layout>
      <c:lineChart>
        <c:grouping val="standar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31750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339108083001826E-2"/>
                  <c:y val="9.6630141731614841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60-40F9-94A3-F6A5CE11A25F}"/>
                </c:ext>
              </c:extLst>
            </c:dLbl>
            <c:dLbl>
              <c:idx val="1"/>
              <c:layout>
                <c:manualLayout>
                  <c:x val="-6.4910494926268214E-2"/>
                  <c:y val="0.1097315418265694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dirty="0"/>
                      <a:t>60 697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D4-444F-8155-35F099F65DE4}"/>
                </c:ext>
              </c:extLst>
            </c:dLbl>
            <c:dLbl>
              <c:idx val="2"/>
              <c:layout>
                <c:manualLayout>
                  <c:x val="-9.6852739305845245E-2"/>
                  <c:y val="0.1265874617490148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D4-444F-8155-35F099F65DE4}"/>
                </c:ext>
              </c:extLst>
            </c:dLbl>
            <c:dLbl>
              <c:idx val="3"/>
              <c:layout>
                <c:manualLayout>
                  <c:x val="-5.1404030854140734E-2"/>
                  <c:y val="8.7645366977947795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D4-444F-8155-35F099F65DE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2520000" spcFirstLastPara="1" vertOverflow="ellipsis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4"/>
                <c:pt idx="0">
                  <c:v>январь-март 
2021 г.</c:v>
                </c:pt>
                <c:pt idx="1">
                  <c:v>январь-март 
2022 г.</c:v>
                </c:pt>
                <c:pt idx="2">
                  <c:v>январь-март 
2023 г.</c:v>
                </c:pt>
                <c:pt idx="3">
                  <c:v>январь-март 
2024 г.</c:v>
                </c:pt>
              </c:strCache>
            </c:strRef>
          </c:cat>
          <c:val>
            <c:numRef>
              <c:f>Лист1!$B$2:$B$19</c:f>
              <c:numCache>
                <c:formatCode>#,##0</c:formatCode>
                <c:ptCount val="4"/>
                <c:pt idx="0">
                  <c:v>51937</c:v>
                </c:pt>
                <c:pt idx="1">
                  <c:v>60697</c:v>
                </c:pt>
                <c:pt idx="2">
                  <c:v>71439</c:v>
                </c:pt>
                <c:pt idx="3">
                  <c:v>80656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D4-444F-8155-35F099F65DE4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6524712"/>
        <c:axId val="186524320"/>
      </c:lineChart>
      <c:catAx>
        <c:axId val="186524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524320"/>
        <c:crosses val="autoZero"/>
        <c:auto val="0"/>
        <c:lblAlgn val="ctr"/>
        <c:lblOffset val="100"/>
        <c:noMultiLvlLbl val="0"/>
      </c:catAx>
      <c:valAx>
        <c:axId val="186524320"/>
        <c:scaling>
          <c:orientation val="minMax"/>
        </c:scaling>
        <c:delete val="0"/>
        <c:axPos val="r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524712"/>
        <c:crosses val="max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январь-март 2022 г.</c:v>
                </c:pt>
              </c:strCache>
            </c:strRef>
          </c:tx>
          <c:spPr>
            <a:solidFill>
              <a:srgbClr val="C5E0B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65596.800000000003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CB-4694-9622-841FF5E6736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январь-март 2023 г.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5E0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D6F-4E3C-B9EB-E0346457CA9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72591.600000000006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CB-4694-9622-841FF5E6736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январь-март 2024 г.</c:v>
                </c:pt>
              </c:strCache>
            </c:strRef>
          </c:tx>
          <c:spPr>
            <a:solidFill>
              <a:srgbClr val="C5E0B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#\ ##0.0</c:formatCode>
                <c:ptCount val="1"/>
                <c:pt idx="0">
                  <c:v>18775.2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CB-4694-9622-841FF5E673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528632"/>
        <c:axId val="186529416"/>
      </c:barChart>
      <c:catAx>
        <c:axId val="1865286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6529416"/>
        <c:crosses val="autoZero"/>
        <c:auto val="1"/>
        <c:lblAlgn val="ctr"/>
        <c:lblOffset val="100"/>
        <c:noMultiLvlLbl val="0"/>
      </c:catAx>
      <c:valAx>
        <c:axId val="1865294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186528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bg1"/>
      </a:solidFill>
    </a:ln>
    <a:effectLst/>
  </c:spPr>
  <c:txPr>
    <a:bodyPr/>
    <a:lstStyle/>
    <a:p>
      <a:pPr>
        <a:defRPr sz="1800" b="1">
          <a:solidFill>
            <a:schemeClr val="tx1"/>
          </a:solidFill>
          <a:latin typeface="Times New Roman" panose="02020603050405020304" pitchFamily="18" charset="0"/>
          <a:ea typeface="Tahoma" panose="020B0604030504040204" pitchFamily="34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0.56788</cdr:x>
      <cdr:y>0.16391</cdr:y>
    </cdr:from>
    <cdr:to>
      <cdr:x>0.60214</cdr:x>
      <cdr:y>0.20092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F6C4A4DE-7413-44F1-AE5A-7671EC758911}"/>
            </a:ext>
          </a:extLst>
        </cdr:cNvPr>
        <cdr:cNvSpPr/>
      </cdr:nvSpPr>
      <cdr:spPr>
        <a:xfrm xmlns:a="http://schemas.openxmlformats.org/drawingml/2006/main">
          <a:off x="4615711" y="1167037"/>
          <a:ext cx="278465" cy="263518"/>
        </a:xfrm>
        <a:prstGeom xmlns:a="http://schemas.openxmlformats.org/drawingml/2006/main" prst="rect">
          <a:avLst/>
        </a:prstGeom>
        <a:solidFill xmlns:a="http://schemas.openxmlformats.org/drawingml/2006/main">
          <a:srgbClr val="E2F0D9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0.56788</cdr:x>
      <cdr:y>0.3799</cdr:y>
    </cdr:from>
    <cdr:to>
      <cdr:x>0.60214</cdr:x>
      <cdr:y>0.41691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:a16="http://schemas.microsoft.com/office/drawing/2014/main" id="{4288FD9A-3A24-4AFE-88B3-1D3D0297FDC0}"/>
            </a:ext>
          </a:extLst>
        </cdr:cNvPr>
        <cdr:cNvSpPr/>
      </cdr:nvSpPr>
      <cdr:spPr>
        <a:xfrm xmlns:a="http://schemas.openxmlformats.org/drawingml/2006/main">
          <a:off x="4615711" y="2704943"/>
          <a:ext cx="278465" cy="263518"/>
        </a:xfrm>
        <a:prstGeom xmlns:a="http://schemas.openxmlformats.org/drawingml/2006/main" prst="rect">
          <a:avLst/>
        </a:prstGeom>
        <a:solidFill xmlns:a="http://schemas.openxmlformats.org/drawingml/2006/main">
          <a:srgbClr val="C5E0B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0.56788</cdr:x>
      <cdr:y>0.6002</cdr:y>
    </cdr:from>
    <cdr:to>
      <cdr:x>0.60214</cdr:x>
      <cdr:y>0.63721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a16="http://schemas.microsoft.com/office/drawing/2014/main" id="{4288FD9A-3A24-4AFE-88B3-1D3D0297FDC0}"/>
            </a:ext>
          </a:extLst>
        </cdr:cNvPr>
        <cdr:cNvSpPr/>
      </cdr:nvSpPr>
      <cdr:spPr>
        <a:xfrm xmlns:a="http://schemas.openxmlformats.org/drawingml/2006/main">
          <a:off x="4615711" y="4273547"/>
          <a:ext cx="278465" cy="263518"/>
        </a:xfrm>
        <a:prstGeom xmlns:a="http://schemas.openxmlformats.org/drawingml/2006/main" prst="rect">
          <a:avLst/>
        </a:prstGeom>
        <a:solidFill xmlns:a="http://schemas.openxmlformats.org/drawingml/2006/main">
          <a:srgbClr val="385723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0.56788</cdr:x>
      <cdr:y>0.80798</cdr:y>
    </cdr:from>
    <cdr:to>
      <cdr:x>0.60214</cdr:x>
      <cdr:y>0.84499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:a16="http://schemas.microsoft.com/office/drawing/2014/main" id="{4288FD9A-3A24-4AFE-88B3-1D3D0297FDC0}"/>
            </a:ext>
          </a:extLst>
        </cdr:cNvPr>
        <cdr:cNvSpPr/>
      </cdr:nvSpPr>
      <cdr:spPr>
        <a:xfrm xmlns:a="http://schemas.openxmlformats.org/drawingml/2006/main">
          <a:off x="4615711" y="5752943"/>
          <a:ext cx="278466" cy="263518"/>
        </a:xfrm>
        <a:prstGeom xmlns:a="http://schemas.openxmlformats.org/drawingml/2006/main" prst="rect">
          <a:avLst/>
        </a:prstGeom>
        <a:solidFill xmlns:a="http://schemas.openxmlformats.org/drawingml/2006/main">
          <a:srgbClr val="548235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0.43508</cdr:x>
      <cdr:y>0.80809</cdr:y>
    </cdr:from>
    <cdr:to>
      <cdr:x>0.72044</cdr:x>
      <cdr:y>0.94495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0B65A35-25B8-46FD-B343-95E22CD823A3}"/>
            </a:ext>
          </a:extLst>
        </cdr:cNvPr>
        <cdr:cNvSpPr txBox="1"/>
      </cdr:nvSpPr>
      <cdr:spPr>
        <a:xfrm xmlns:a="http://schemas.openxmlformats.org/drawingml/2006/main">
          <a:off x="4542016" y="3399812"/>
          <a:ext cx="2978987" cy="57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01.04.2023</a:t>
          </a:r>
        </a:p>
      </cdr:txBody>
    </cdr:sp>
  </cdr:relSizeAnchor>
  <cdr:relSizeAnchor xmlns:cdr="http://schemas.openxmlformats.org/drawingml/2006/chartDrawing">
    <cdr:from>
      <cdr:x>0.73417</cdr:x>
      <cdr:y>0.80809</cdr:y>
    </cdr:from>
    <cdr:to>
      <cdr:x>0.96895</cdr:x>
      <cdr:y>0.94495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43FC334-B799-45C3-A249-CDFFABF94351}"/>
            </a:ext>
          </a:extLst>
        </cdr:cNvPr>
        <cdr:cNvSpPr txBox="1"/>
      </cdr:nvSpPr>
      <cdr:spPr>
        <a:xfrm xmlns:a="http://schemas.openxmlformats.org/drawingml/2006/main">
          <a:off x="7664337" y="3399812"/>
          <a:ext cx="2450962" cy="57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01.04.2024</a:t>
          </a:r>
        </a:p>
      </cdr:txBody>
    </cdr:sp>
  </cdr:relSizeAnchor>
  <cdr:relSizeAnchor xmlns:cdr="http://schemas.openxmlformats.org/drawingml/2006/chartDrawing">
    <cdr:from>
      <cdr:x>0.15328</cdr:x>
      <cdr:y>0.80809</cdr:y>
    </cdr:from>
    <cdr:to>
      <cdr:x>0.43864</cdr:x>
      <cdr:y>0.94495</cdr:y>
    </cdr:to>
    <cdr:sp macro="" textlink="">
      <cdr:nvSpPr>
        <cdr:cNvPr id="4" name="TextBox 1">
          <a:extLst xmlns:a="http://schemas.openxmlformats.org/drawingml/2006/main"/>
        </cdr:cNvPr>
        <cdr:cNvSpPr txBox="1"/>
      </cdr:nvSpPr>
      <cdr:spPr>
        <a:xfrm xmlns:a="http://schemas.openxmlformats.org/drawingml/2006/main">
          <a:off x="1600200" y="3399812"/>
          <a:ext cx="2978987" cy="57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На 01.04.2022</a:t>
          </a:r>
        </a:p>
        <a:p xmlns:a="http://schemas.openxmlformats.org/drawingml/2006/main">
          <a:endParaRPr lang="ru-RU" sz="1200" dirty="0">
            <a:solidFill>
              <a:schemeClr val="accent3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4301752" cy="341095"/>
          </a:xfrm>
          <a:prstGeom prst="rect">
            <a:avLst/>
          </a:prstGeom>
        </p:spPr>
        <p:txBody>
          <a:bodyPr vert="horz" lIns="58773" tIns="29386" rIns="58773" bIns="29386" rtlCol="0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9" y="6"/>
            <a:ext cx="4301751" cy="341095"/>
          </a:xfrm>
          <a:prstGeom prst="rect">
            <a:avLst/>
          </a:prstGeom>
        </p:spPr>
        <p:txBody>
          <a:bodyPr vert="horz" lIns="58773" tIns="29386" rIns="58773" bIns="29386" rtlCol="0"/>
          <a:lstStyle>
            <a:lvl1pPr algn="r">
              <a:defRPr sz="800"/>
            </a:lvl1pPr>
          </a:lstStyle>
          <a:p>
            <a:fld id="{6FC3F93D-944F-48D1-B7A5-E0D3293BBFF7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32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8773" tIns="29386" rIns="58773" bIns="293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78" y="3271688"/>
            <a:ext cx="7940892" cy="2676282"/>
          </a:xfrm>
          <a:prstGeom prst="rect">
            <a:avLst/>
          </a:prstGeom>
        </p:spPr>
        <p:txBody>
          <a:bodyPr vert="horz" lIns="58773" tIns="29386" rIns="58773" bIns="2938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586"/>
            <a:ext cx="4301752" cy="341095"/>
          </a:xfrm>
          <a:prstGeom prst="rect">
            <a:avLst/>
          </a:prstGeom>
        </p:spPr>
        <p:txBody>
          <a:bodyPr vert="horz" lIns="58773" tIns="29386" rIns="58773" bIns="29386" rtlCol="0" anchor="b"/>
          <a:lstStyle>
            <a:lvl1pPr algn="l">
              <a:defRPr sz="8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9" y="6456586"/>
            <a:ext cx="4301751" cy="341095"/>
          </a:xfrm>
          <a:prstGeom prst="rect">
            <a:avLst/>
          </a:prstGeom>
        </p:spPr>
        <p:txBody>
          <a:bodyPr vert="horz" lIns="58773" tIns="29386" rIns="58773" bIns="29386" rtlCol="0" anchor="b"/>
          <a:lstStyle>
            <a:lvl1pPr algn="r">
              <a:defRPr sz="800"/>
            </a:lvl1pPr>
          </a:lstStyle>
          <a:p>
            <a:fld id="{911A3EA8-4457-48F3-85DA-F36391745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1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A3EA8-4457-48F3-85DA-F363917452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4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6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1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8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4ED45-C62B-460D-A602-433B5922AB9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89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BBA41-979C-4540-8003-135D1DF61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713" y="1750055"/>
            <a:ext cx="11344275" cy="3722887"/>
          </a:xfrm>
        </p:spPr>
        <p:txBody>
          <a:bodyPr anchor="b"/>
          <a:lstStyle>
            <a:lvl1pPr algn="ctr">
              <a:defRPr sz="74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E92EC4-DE2C-45EA-B918-D04F376F2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0713" y="5616511"/>
            <a:ext cx="11344275" cy="2581762"/>
          </a:xfrm>
        </p:spPr>
        <p:txBody>
          <a:bodyPr/>
          <a:lstStyle>
            <a:lvl1pPr marL="0" indent="0" algn="ctr">
              <a:buNone/>
              <a:defRPr sz="2977"/>
            </a:lvl1pPr>
            <a:lvl2pPr marL="567202" indent="0" algn="ctr">
              <a:buNone/>
              <a:defRPr sz="2481"/>
            </a:lvl2pPr>
            <a:lvl3pPr marL="1134405" indent="0" algn="ctr">
              <a:buNone/>
              <a:defRPr sz="2233"/>
            </a:lvl3pPr>
            <a:lvl4pPr marL="1701607" indent="0" algn="ctr">
              <a:buNone/>
              <a:defRPr sz="1985"/>
            </a:lvl4pPr>
            <a:lvl5pPr marL="2268809" indent="0" algn="ctr">
              <a:buNone/>
              <a:defRPr sz="1985"/>
            </a:lvl5pPr>
            <a:lvl6pPr marL="2836012" indent="0" algn="ctr">
              <a:buNone/>
              <a:defRPr sz="1985"/>
            </a:lvl6pPr>
            <a:lvl7pPr marL="3403214" indent="0" algn="ctr">
              <a:buNone/>
              <a:defRPr sz="1985"/>
            </a:lvl7pPr>
            <a:lvl8pPr marL="3970416" indent="0" algn="ctr">
              <a:buNone/>
              <a:defRPr sz="1985"/>
            </a:lvl8pPr>
            <a:lvl9pPr marL="4537619" indent="0" algn="ctr">
              <a:buNone/>
              <a:defRPr sz="1985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2531A-9A53-400B-B700-3695BE89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D2463-6BE4-42A5-9C68-4EF5E45D9988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A6ED9E-909C-418E-803A-06DF49146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59D5A2-57EE-41B9-B541-EA500F20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2D8F1-A009-45DB-AB56-BFF8E0073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05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CCED3-7CD1-4548-A81E-E093D6EB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65298E-6F32-4710-B26B-8C7B37D0C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29218-489D-4BFA-BABD-9BD72EBD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99951E-D87E-48AC-81FC-EB0320B5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89666C-FE94-463C-B8CE-FE0BF44C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4250266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9C7108-3CF3-4F51-8703-0CEFB1B33E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824329" y="569325"/>
            <a:ext cx="3261479" cy="90621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E2308D-A4C7-4FB6-A01D-13A89AA59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39892" y="569325"/>
            <a:ext cx="9595366" cy="90621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144A5-4C53-43F6-A19A-2F95CF0B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76C248-F52B-4F6F-8D65-DC5B5DDC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EE4302-BE89-4FB0-8C34-E9006F8E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130588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03643-5307-487C-9E79-20055A36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0B31EF-0096-4689-A81F-791CC3DA3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AC0209-D415-4893-96CD-D39370FFF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B8F69F-059A-4386-917F-A1400EEBD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340E80-2D55-451B-BA26-869B366E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216030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CEAEC-E431-41D1-B544-F91531FE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014" y="2665925"/>
            <a:ext cx="13045916" cy="4448157"/>
          </a:xfrm>
        </p:spPr>
        <p:txBody>
          <a:bodyPr anchor="b"/>
          <a:lstStyle>
            <a:lvl1pPr>
              <a:defRPr sz="74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EC6ED5-9E8E-4A68-A5FF-747A46686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2014" y="7156164"/>
            <a:ext cx="13045916" cy="2339180"/>
          </a:xfrm>
        </p:spPr>
        <p:txBody>
          <a:bodyPr/>
          <a:lstStyle>
            <a:lvl1pPr marL="0" indent="0">
              <a:buNone/>
              <a:defRPr sz="2977">
                <a:solidFill>
                  <a:schemeClr val="tx1">
                    <a:tint val="75000"/>
                  </a:schemeClr>
                </a:solidFill>
              </a:defRPr>
            </a:lvl1pPr>
            <a:lvl2pPr marL="567202" indent="0">
              <a:buNone/>
              <a:defRPr sz="2481">
                <a:solidFill>
                  <a:schemeClr val="tx1">
                    <a:tint val="75000"/>
                  </a:schemeClr>
                </a:solidFill>
              </a:defRPr>
            </a:lvl2pPr>
            <a:lvl3pPr marL="1134405" indent="0">
              <a:buNone/>
              <a:defRPr sz="2233">
                <a:solidFill>
                  <a:schemeClr val="tx1">
                    <a:tint val="75000"/>
                  </a:schemeClr>
                </a:solidFill>
              </a:defRPr>
            </a:lvl3pPr>
            <a:lvl4pPr marL="1701607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4pPr>
            <a:lvl5pPr marL="226880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5pPr>
            <a:lvl6pPr marL="2836012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6pPr>
            <a:lvl7pPr marL="3403214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7pPr>
            <a:lvl8pPr marL="397041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8pPr>
            <a:lvl9pPr marL="4537619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D0DB24-C98C-4E69-84CF-36D97239F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4D1DE-8664-4A1D-A1A8-7CCCC715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EADFD4-7F8E-4326-914E-B8273D18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99672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84522-1357-4484-A385-0BED39E5E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5B99B3-1834-4E63-BF9D-A351489F7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92" y="2846623"/>
            <a:ext cx="6428423" cy="67848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F5BD60-423F-4B48-B636-0C059BC43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7385" y="2846623"/>
            <a:ext cx="6428423" cy="67848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7105D5-1E10-4526-A6C0-1CBFB8BC6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980020-CE6C-4C01-A89A-6CDCC526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BE2BA6-7207-4308-A419-66D7880D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240132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001CF-1BFD-4DDE-B28E-5C316AE54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862" y="569326"/>
            <a:ext cx="13045916" cy="206689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B342A5-F782-42FC-B75A-6D0448C22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863" y="2621369"/>
            <a:ext cx="6398879" cy="1284692"/>
          </a:xfrm>
        </p:spPr>
        <p:txBody>
          <a:bodyPr anchor="b"/>
          <a:lstStyle>
            <a:lvl1pPr marL="0" indent="0">
              <a:buNone/>
              <a:defRPr sz="2977" b="1"/>
            </a:lvl1pPr>
            <a:lvl2pPr marL="567202" indent="0">
              <a:buNone/>
              <a:defRPr sz="2481" b="1"/>
            </a:lvl2pPr>
            <a:lvl3pPr marL="1134405" indent="0">
              <a:buNone/>
              <a:defRPr sz="2233" b="1"/>
            </a:lvl3pPr>
            <a:lvl4pPr marL="1701607" indent="0">
              <a:buNone/>
              <a:defRPr sz="1985" b="1"/>
            </a:lvl4pPr>
            <a:lvl5pPr marL="2268809" indent="0">
              <a:buNone/>
              <a:defRPr sz="1985" b="1"/>
            </a:lvl5pPr>
            <a:lvl6pPr marL="2836012" indent="0">
              <a:buNone/>
              <a:defRPr sz="1985" b="1"/>
            </a:lvl6pPr>
            <a:lvl7pPr marL="3403214" indent="0">
              <a:buNone/>
              <a:defRPr sz="1985" b="1"/>
            </a:lvl7pPr>
            <a:lvl8pPr marL="3970416" indent="0">
              <a:buNone/>
              <a:defRPr sz="1985" b="1"/>
            </a:lvl8pPr>
            <a:lvl9pPr marL="4537619" indent="0">
              <a:buNone/>
              <a:defRPr sz="19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575F6F-BA10-4A52-806C-D9BD59FC0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1863" y="3906061"/>
            <a:ext cx="6398879" cy="57452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A6FA2A-BB90-413A-A17F-9300BC5B7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57385" y="2621369"/>
            <a:ext cx="6430393" cy="1284692"/>
          </a:xfrm>
        </p:spPr>
        <p:txBody>
          <a:bodyPr anchor="b"/>
          <a:lstStyle>
            <a:lvl1pPr marL="0" indent="0">
              <a:buNone/>
              <a:defRPr sz="2977" b="1"/>
            </a:lvl1pPr>
            <a:lvl2pPr marL="567202" indent="0">
              <a:buNone/>
              <a:defRPr sz="2481" b="1"/>
            </a:lvl2pPr>
            <a:lvl3pPr marL="1134405" indent="0">
              <a:buNone/>
              <a:defRPr sz="2233" b="1"/>
            </a:lvl3pPr>
            <a:lvl4pPr marL="1701607" indent="0">
              <a:buNone/>
              <a:defRPr sz="1985" b="1"/>
            </a:lvl4pPr>
            <a:lvl5pPr marL="2268809" indent="0">
              <a:buNone/>
              <a:defRPr sz="1985" b="1"/>
            </a:lvl5pPr>
            <a:lvl6pPr marL="2836012" indent="0">
              <a:buNone/>
              <a:defRPr sz="1985" b="1"/>
            </a:lvl6pPr>
            <a:lvl7pPr marL="3403214" indent="0">
              <a:buNone/>
              <a:defRPr sz="1985" b="1"/>
            </a:lvl7pPr>
            <a:lvl8pPr marL="3970416" indent="0">
              <a:buNone/>
              <a:defRPr sz="1985" b="1"/>
            </a:lvl8pPr>
            <a:lvl9pPr marL="4537619" indent="0">
              <a:buNone/>
              <a:defRPr sz="198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374C5D-602C-4894-AE99-31A1EB298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57385" y="3906061"/>
            <a:ext cx="6430393" cy="57452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CBA2CE-67F3-429D-BDA5-8DC41DCE1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369E0A-4AB5-4736-8B5B-8911AEAC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548A16-5B5C-4995-9D90-AA28D362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382614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F3FB3-A116-4C83-A3C9-3CEA860F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24728E0-6B7C-4B8A-9E5F-FDE8CE52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C2F6D8-1697-4B8A-9F97-56047D69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BA1E678-9534-45B0-8332-C9C46DAA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153588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E065B5-FAEE-499A-BA98-55EC58068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DECFF9-2D88-4A01-8CEE-BF6FE92DE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B6FF09-B526-431D-8634-71B6C689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1983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EA214-A8A2-4E60-B62E-E69C3062D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862" y="712893"/>
            <a:ext cx="4878432" cy="2495127"/>
          </a:xfrm>
        </p:spPr>
        <p:txBody>
          <a:bodyPr anchor="b"/>
          <a:lstStyle>
            <a:lvl1pPr>
              <a:defRPr sz="397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D7C4DA-8F04-46E0-A46E-7F1B7CAA3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0392" y="1539652"/>
            <a:ext cx="7657386" cy="7599245"/>
          </a:xfrm>
        </p:spPr>
        <p:txBody>
          <a:bodyPr/>
          <a:lstStyle>
            <a:lvl1pPr>
              <a:defRPr sz="3970"/>
            </a:lvl1pPr>
            <a:lvl2pPr>
              <a:defRPr sz="3474"/>
            </a:lvl2pPr>
            <a:lvl3pPr>
              <a:defRPr sz="2977"/>
            </a:lvl3pPr>
            <a:lvl4pPr>
              <a:defRPr sz="2481"/>
            </a:lvl4pPr>
            <a:lvl5pPr>
              <a:defRPr sz="2481"/>
            </a:lvl5pPr>
            <a:lvl6pPr>
              <a:defRPr sz="2481"/>
            </a:lvl6pPr>
            <a:lvl7pPr>
              <a:defRPr sz="2481"/>
            </a:lvl7pPr>
            <a:lvl8pPr>
              <a:defRPr sz="2481"/>
            </a:lvl8pPr>
            <a:lvl9pPr>
              <a:defRPr sz="248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25064C-5BB2-43A6-AA06-1E2CA8095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862" y="3208020"/>
            <a:ext cx="4878432" cy="5943254"/>
          </a:xfrm>
        </p:spPr>
        <p:txBody>
          <a:bodyPr/>
          <a:lstStyle>
            <a:lvl1pPr marL="0" indent="0">
              <a:buNone/>
              <a:defRPr sz="1985"/>
            </a:lvl1pPr>
            <a:lvl2pPr marL="567202" indent="0">
              <a:buNone/>
              <a:defRPr sz="1737"/>
            </a:lvl2pPr>
            <a:lvl3pPr marL="1134405" indent="0">
              <a:buNone/>
              <a:defRPr sz="1489"/>
            </a:lvl3pPr>
            <a:lvl4pPr marL="1701607" indent="0">
              <a:buNone/>
              <a:defRPr sz="1241"/>
            </a:lvl4pPr>
            <a:lvl5pPr marL="2268809" indent="0">
              <a:buNone/>
              <a:defRPr sz="1241"/>
            </a:lvl5pPr>
            <a:lvl6pPr marL="2836012" indent="0">
              <a:buNone/>
              <a:defRPr sz="1241"/>
            </a:lvl6pPr>
            <a:lvl7pPr marL="3403214" indent="0">
              <a:buNone/>
              <a:defRPr sz="1241"/>
            </a:lvl7pPr>
            <a:lvl8pPr marL="3970416" indent="0">
              <a:buNone/>
              <a:defRPr sz="1241"/>
            </a:lvl8pPr>
            <a:lvl9pPr marL="4537619" indent="0">
              <a:buNone/>
              <a:defRPr sz="124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28152D-1731-49CB-BE04-AEE327E2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DB4A-1057-4A89-88F6-93EA7DA6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A962DF-6B86-44E5-B0BC-9A99FACB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382744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4F30F-592A-4FAB-9CA6-76295C00D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862" y="712893"/>
            <a:ext cx="4878432" cy="2495127"/>
          </a:xfrm>
        </p:spPr>
        <p:txBody>
          <a:bodyPr anchor="b"/>
          <a:lstStyle>
            <a:lvl1pPr>
              <a:defRPr sz="397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26A75DD-0162-4BB1-8637-E97E10B48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30392" y="1539652"/>
            <a:ext cx="7657386" cy="7599245"/>
          </a:xfrm>
        </p:spPr>
        <p:txBody>
          <a:bodyPr/>
          <a:lstStyle>
            <a:lvl1pPr marL="0" indent="0">
              <a:buNone/>
              <a:defRPr sz="3970"/>
            </a:lvl1pPr>
            <a:lvl2pPr marL="567202" indent="0">
              <a:buNone/>
              <a:defRPr sz="3474"/>
            </a:lvl2pPr>
            <a:lvl3pPr marL="1134405" indent="0">
              <a:buNone/>
              <a:defRPr sz="2977"/>
            </a:lvl3pPr>
            <a:lvl4pPr marL="1701607" indent="0">
              <a:buNone/>
              <a:defRPr sz="2481"/>
            </a:lvl4pPr>
            <a:lvl5pPr marL="2268809" indent="0">
              <a:buNone/>
              <a:defRPr sz="2481"/>
            </a:lvl5pPr>
            <a:lvl6pPr marL="2836012" indent="0">
              <a:buNone/>
              <a:defRPr sz="2481"/>
            </a:lvl6pPr>
            <a:lvl7pPr marL="3403214" indent="0">
              <a:buNone/>
              <a:defRPr sz="2481"/>
            </a:lvl7pPr>
            <a:lvl8pPr marL="3970416" indent="0">
              <a:buNone/>
              <a:defRPr sz="2481"/>
            </a:lvl8pPr>
            <a:lvl9pPr marL="4537619" indent="0">
              <a:buNone/>
              <a:defRPr sz="2481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3BAB70-2C84-4BB0-BD14-4E4F5DC4A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862" y="3208020"/>
            <a:ext cx="4878432" cy="5943254"/>
          </a:xfrm>
        </p:spPr>
        <p:txBody>
          <a:bodyPr/>
          <a:lstStyle>
            <a:lvl1pPr marL="0" indent="0">
              <a:buNone/>
              <a:defRPr sz="1985"/>
            </a:lvl1pPr>
            <a:lvl2pPr marL="567202" indent="0">
              <a:buNone/>
              <a:defRPr sz="1737"/>
            </a:lvl2pPr>
            <a:lvl3pPr marL="1134405" indent="0">
              <a:buNone/>
              <a:defRPr sz="1489"/>
            </a:lvl3pPr>
            <a:lvl4pPr marL="1701607" indent="0">
              <a:buNone/>
              <a:defRPr sz="1241"/>
            </a:lvl4pPr>
            <a:lvl5pPr marL="2268809" indent="0">
              <a:buNone/>
              <a:defRPr sz="1241"/>
            </a:lvl5pPr>
            <a:lvl6pPr marL="2836012" indent="0">
              <a:buNone/>
              <a:defRPr sz="1241"/>
            </a:lvl6pPr>
            <a:lvl7pPr marL="3403214" indent="0">
              <a:buNone/>
              <a:defRPr sz="1241"/>
            </a:lvl7pPr>
            <a:lvl8pPr marL="3970416" indent="0">
              <a:buNone/>
              <a:defRPr sz="1241"/>
            </a:lvl8pPr>
            <a:lvl9pPr marL="4537619" indent="0">
              <a:buNone/>
              <a:defRPr sz="124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B13233-11AF-4185-B006-D25284B0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693105-AE32-4A3D-9C2D-7A819648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B2DB65-0470-46FB-AD7D-5153A898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158136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16408C-5846-4435-B95E-322F30A3D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892" y="569326"/>
            <a:ext cx="13045916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7817A9-F72F-4599-9EBA-5916EC548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892" y="2846623"/>
            <a:ext cx="13045916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800549-7353-4942-9669-7DE50687E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892" y="9911198"/>
            <a:ext cx="340328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6/14/2024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397610-5B23-4168-AE4E-CEE94BA81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10388" y="9911198"/>
            <a:ext cx="5104924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D97650-D072-4451-99FB-0D45703CB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2525" y="9911198"/>
            <a:ext cx="340328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120"/>
              </a:spcBef>
            </a:pPr>
            <a:fld id="{81D60167-4931-47E6-BA6A-407CBD079E47}" type="slidenum">
              <a:rPr lang="ru-RU" spc="10" smtClean="0"/>
              <a:t>‹#›</a:t>
            </a:fld>
            <a:endParaRPr lang="ru-RU" spc="10" dirty="0"/>
          </a:p>
        </p:txBody>
      </p:sp>
    </p:spTree>
    <p:extLst>
      <p:ext uri="{BB962C8B-B14F-4D97-AF65-F5344CB8AC3E}">
        <p14:creationId xmlns:p14="http://schemas.microsoft.com/office/powerpoint/2010/main" val="103068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1134405" rtl="0" eaLnBrk="1" latinLnBrk="0" hangingPunct="1">
        <a:lnSpc>
          <a:spcPct val="90000"/>
        </a:lnSpc>
        <a:spcBef>
          <a:spcPct val="0"/>
        </a:spcBef>
        <a:buNone/>
        <a:defRPr sz="54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601" indent="-283601" algn="l" defTabSz="1134405" rtl="0" eaLnBrk="1" latinLnBrk="0" hangingPunct="1">
        <a:lnSpc>
          <a:spcPct val="90000"/>
        </a:lnSpc>
        <a:spcBef>
          <a:spcPts val="1241"/>
        </a:spcBef>
        <a:buFont typeface="Arial" panose="020B0604020202020204" pitchFamily="34" charset="0"/>
        <a:buChar char="•"/>
        <a:defRPr sz="3474" kern="1200">
          <a:solidFill>
            <a:schemeClr val="tx1"/>
          </a:solidFill>
          <a:latin typeface="+mn-lt"/>
          <a:ea typeface="+mn-ea"/>
          <a:cs typeface="+mn-cs"/>
        </a:defRPr>
      </a:lvl1pPr>
      <a:lvl2pPr marL="850803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7" kern="1200">
          <a:solidFill>
            <a:schemeClr val="tx1"/>
          </a:solidFill>
          <a:latin typeface="+mn-lt"/>
          <a:ea typeface="+mn-ea"/>
          <a:cs typeface="+mn-cs"/>
        </a:defRPr>
      </a:lvl2pPr>
      <a:lvl3pPr marL="1418006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3pPr>
      <a:lvl4pPr marL="1985208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3" kern="1200">
          <a:solidFill>
            <a:schemeClr val="tx1"/>
          </a:solidFill>
          <a:latin typeface="+mn-lt"/>
          <a:ea typeface="+mn-ea"/>
          <a:cs typeface="+mn-cs"/>
        </a:defRPr>
      </a:lvl4pPr>
      <a:lvl5pPr marL="2552410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3" kern="1200">
          <a:solidFill>
            <a:schemeClr val="tx1"/>
          </a:solidFill>
          <a:latin typeface="+mn-lt"/>
          <a:ea typeface="+mn-ea"/>
          <a:cs typeface="+mn-cs"/>
        </a:defRPr>
      </a:lvl5pPr>
      <a:lvl6pPr marL="3119613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3" kern="1200">
          <a:solidFill>
            <a:schemeClr val="tx1"/>
          </a:solidFill>
          <a:latin typeface="+mn-lt"/>
          <a:ea typeface="+mn-ea"/>
          <a:cs typeface="+mn-cs"/>
        </a:defRPr>
      </a:lvl6pPr>
      <a:lvl7pPr marL="3686815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3" kern="1200">
          <a:solidFill>
            <a:schemeClr val="tx1"/>
          </a:solidFill>
          <a:latin typeface="+mn-lt"/>
          <a:ea typeface="+mn-ea"/>
          <a:cs typeface="+mn-cs"/>
        </a:defRPr>
      </a:lvl7pPr>
      <a:lvl8pPr marL="4254017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3" kern="1200">
          <a:solidFill>
            <a:schemeClr val="tx1"/>
          </a:solidFill>
          <a:latin typeface="+mn-lt"/>
          <a:ea typeface="+mn-ea"/>
          <a:cs typeface="+mn-cs"/>
        </a:defRPr>
      </a:lvl8pPr>
      <a:lvl9pPr marL="4821220" indent="-283601" algn="l" defTabSz="1134405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4405" rtl="0" eaLnBrk="1" latinLnBrk="0" hangingPunct="1">
        <a:defRPr sz="2233" kern="1200">
          <a:solidFill>
            <a:schemeClr val="tx1"/>
          </a:solidFill>
          <a:latin typeface="+mn-lt"/>
          <a:ea typeface="+mn-ea"/>
          <a:cs typeface="+mn-cs"/>
        </a:defRPr>
      </a:lvl1pPr>
      <a:lvl2pPr marL="567202" algn="l" defTabSz="1134405" rtl="0" eaLnBrk="1" latinLnBrk="0" hangingPunct="1">
        <a:defRPr sz="2233" kern="1200">
          <a:solidFill>
            <a:schemeClr val="tx1"/>
          </a:solidFill>
          <a:latin typeface="+mn-lt"/>
          <a:ea typeface="+mn-ea"/>
          <a:cs typeface="+mn-cs"/>
        </a:defRPr>
      </a:lvl2pPr>
      <a:lvl3pPr marL="1134405" algn="l" defTabSz="1134405" rtl="0" eaLnBrk="1" latinLnBrk="0" hangingPunct="1">
        <a:defRPr sz="2233" kern="1200">
          <a:solidFill>
            <a:schemeClr val="tx1"/>
          </a:solidFill>
          <a:latin typeface="+mn-lt"/>
          <a:ea typeface="+mn-ea"/>
          <a:cs typeface="+mn-cs"/>
        </a:defRPr>
      </a:lvl3pPr>
      <a:lvl4pPr marL="1701607" algn="l" defTabSz="1134405" rtl="0" eaLnBrk="1" latinLnBrk="0" hangingPunct="1">
        <a:defRPr sz="2233" kern="1200">
          <a:solidFill>
            <a:schemeClr val="tx1"/>
          </a:solidFill>
          <a:latin typeface="+mn-lt"/>
          <a:ea typeface="+mn-ea"/>
          <a:cs typeface="+mn-cs"/>
        </a:defRPr>
      </a:lvl4pPr>
      <a:lvl5pPr marL="2268809" algn="l" defTabSz="1134405" rtl="0" eaLnBrk="1" latinLnBrk="0" hangingPunct="1">
        <a:defRPr sz="2233" kern="1200">
          <a:solidFill>
            <a:schemeClr val="tx1"/>
          </a:solidFill>
          <a:latin typeface="+mn-lt"/>
          <a:ea typeface="+mn-ea"/>
          <a:cs typeface="+mn-cs"/>
        </a:defRPr>
      </a:lvl5pPr>
      <a:lvl6pPr marL="2836012" algn="l" defTabSz="1134405" rtl="0" eaLnBrk="1" latinLnBrk="0" hangingPunct="1">
        <a:defRPr sz="2233" kern="1200">
          <a:solidFill>
            <a:schemeClr val="tx1"/>
          </a:solidFill>
          <a:latin typeface="+mn-lt"/>
          <a:ea typeface="+mn-ea"/>
          <a:cs typeface="+mn-cs"/>
        </a:defRPr>
      </a:lvl6pPr>
      <a:lvl7pPr marL="3403214" algn="l" defTabSz="1134405" rtl="0" eaLnBrk="1" latinLnBrk="0" hangingPunct="1">
        <a:defRPr sz="2233" kern="1200">
          <a:solidFill>
            <a:schemeClr val="tx1"/>
          </a:solidFill>
          <a:latin typeface="+mn-lt"/>
          <a:ea typeface="+mn-ea"/>
          <a:cs typeface="+mn-cs"/>
        </a:defRPr>
      </a:lvl7pPr>
      <a:lvl8pPr marL="3970416" algn="l" defTabSz="1134405" rtl="0" eaLnBrk="1" latinLnBrk="0" hangingPunct="1">
        <a:defRPr sz="2233" kern="1200">
          <a:solidFill>
            <a:schemeClr val="tx1"/>
          </a:solidFill>
          <a:latin typeface="+mn-lt"/>
          <a:ea typeface="+mn-ea"/>
          <a:cs typeface="+mn-cs"/>
        </a:defRPr>
      </a:lvl8pPr>
      <a:lvl9pPr marL="4537619" algn="l" defTabSz="1134405" rtl="0" eaLnBrk="1" latinLnBrk="0" hangingPunct="1">
        <a:defRPr sz="22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21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geliophoto.com/kmr/20_kmr.jpg">
            <a:extLst>
              <a:ext uri="{FF2B5EF4-FFF2-40B4-BE49-F238E27FC236}">
                <a16:creationId xmlns:a16="http://schemas.microsoft.com/office/drawing/2014/main" id="{B566D8CE-DF80-4177-9D76-86A82A635F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4"/>
          <a:stretch/>
        </p:blipFill>
        <p:spPr bwMode="auto">
          <a:xfrm>
            <a:off x="-19051" y="-139700"/>
            <a:ext cx="16016177" cy="108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BBB2E1-D228-4C82-8472-62C5C3A5E722}"/>
              </a:ext>
            </a:extLst>
          </p:cNvPr>
          <p:cNvSpPr/>
          <p:nvPr/>
        </p:nvSpPr>
        <p:spPr>
          <a:xfrm>
            <a:off x="-19050" y="1737164"/>
            <a:ext cx="15990131" cy="294111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8877" y="2277980"/>
            <a:ext cx="11387945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  <a:tabLst>
                <a:tab pos="3109595" algn="l"/>
              </a:tabLst>
            </a:pPr>
            <a:r>
              <a:rPr lang="ru-RU" sz="4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ИТОГИ СОЦИАЛЬНО-ЭКОНОМИЧЕСКОГО РАЗВИТИЯ ГОРОДА КЕМЕРОВО </a:t>
            </a:r>
            <a:br>
              <a:rPr lang="ru-RU" sz="4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1 квартал 2024 года</a:t>
            </a:r>
            <a:endParaRPr lang="ru-RU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2" descr="Герб г">
            <a:extLst>
              <a:ext uri="{FF2B5EF4-FFF2-40B4-BE49-F238E27FC236}">
                <a16:creationId xmlns:a16="http://schemas.microsoft.com/office/drawing/2014/main" id="{74757E93-D596-415D-83C7-ECD34BF3B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1539" y="142309"/>
            <a:ext cx="1197901" cy="141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Идентичный Кемерово» запускает конкурс для творческих горожан — стань  автором открытки - НИА-Кузбасс / Новости Кемерово и Новокузнецка">
            <a:extLst>
              <a:ext uri="{FF2B5EF4-FFF2-40B4-BE49-F238E27FC236}">
                <a16:creationId xmlns:a16="http://schemas.microsoft.com/office/drawing/2014/main" id="{E0903C2F-D82E-4E3D-B122-79C462D955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10450" y="5194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2532" y="660172"/>
            <a:ext cx="97911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95"/>
              </a:spcBef>
            </a:pPr>
            <a:r>
              <a:rPr lang="ru-RU" sz="3200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ЖИЗНИ НАСЕЛЕНИЯ</a:t>
            </a:r>
            <a:endParaRPr sz="32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33450" y="3016740"/>
            <a:ext cx="12942740" cy="45719"/>
          </a:xfrm>
          <a:custGeom>
            <a:avLst/>
            <a:gdLst/>
            <a:ahLst/>
            <a:cxnLst/>
            <a:rect l="l" t="t" r="r" b="b"/>
            <a:pathLst>
              <a:path w="13121005">
                <a:moveTo>
                  <a:pt x="0" y="0"/>
                </a:moveTo>
                <a:lnTo>
                  <a:pt x="13120573" y="0"/>
                </a:lnTo>
              </a:path>
            </a:pathLst>
          </a:custGeom>
          <a:ln w="6350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2" descr="Герб г">
            <a:extLst>
              <a:ext uri="{FF2B5EF4-FFF2-40B4-BE49-F238E27FC236}">
                <a16:creationId xmlns:a16="http://schemas.microsoft.com/office/drawing/2014/main" id="{88BA0BB7-9FC3-420D-9FD1-16BEBCC5F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95" y="98906"/>
            <a:ext cx="789618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3FFA97-BCC7-4044-BE08-C16364A5DF89}"/>
              </a:ext>
            </a:extLst>
          </p:cNvPr>
          <p:cNvSpPr txBox="1"/>
          <p:nvPr/>
        </p:nvSpPr>
        <p:spPr>
          <a:xfrm>
            <a:off x="2076450" y="3660011"/>
            <a:ext cx="11266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среднемесячной начисленной </a:t>
            </a:r>
          </a:p>
          <a:p>
            <a:pPr algn="ctr"/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заработной платы работников, рублей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69215D-7596-4CEF-B5AC-137987E978C9}"/>
              </a:ext>
            </a:extLst>
          </p:cNvPr>
          <p:cNvSpPr txBox="1"/>
          <p:nvPr/>
        </p:nvSpPr>
        <p:spPr>
          <a:xfrm>
            <a:off x="933450" y="1865190"/>
            <a:ext cx="1371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Среднемесячная заработная плата работников крупных и средних организаций города в номинальном выражении в январе-марте 2024 года по сравнению с январем-мартом 2023 года выросла на 12,9 % и составила 80 656 рублей</a:t>
            </a: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441C9E-BA01-4758-98B3-AA2F44F30B74}"/>
              </a:ext>
            </a:extLst>
          </p:cNvPr>
          <p:cNvSpPr txBox="1"/>
          <p:nvPr/>
        </p:nvSpPr>
        <p:spPr>
          <a:xfrm>
            <a:off x="552532" y="9720747"/>
            <a:ext cx="7695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Реальная среднемесячная заработная плата 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7B8C56C-3273-43CE-8046-4DEBA986052A}"/>
              </a:ext>
            </a:extLst>
          </p:cNvPr>
          <p:cNvGrpSpPr/>
          <p:nvPr/>
        </p:nvGrpSpPr>
        <p:grpSpPr>
          <a:xfrm>
            <a:off x="8303399" y="9636749"/>
            <a:ext cx="2680397" cy="629660"/>
            <a:chOff x="8087279" y="9481389"/>
            <a:chExt cx="2113828" cy="629660"/>
          </a:xfrm>
        </p:grpSpPr>
        <p:sp>
          <p:nvSpPr>
            <p:cNvPr id="20" name="object 28">
              <a:extLst>
                <a:ext uri="{FF2B5EF4-FFF2-40B4-BE49-F238E27FC236}">
                  <a16:creationId xmlns:a16="http://schemas.microsoft.com/office/drawing/2014/main" id="{15FBD34C-48D8-454D-96F7-00D439239E69}"/>
                </a:ext>
              </a:extLst>
            </p:cNvPr>
            <p:cNvSpPr txBox="1"/>
            <p:nvPr/>
          </p:nvSpPr>
          <p:spPr>
            <a:xfrm>
              <a:off x="8087279" y="9481389"/>
              <a:ext cx="2113828" cy="629660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lang="ru-RU" sz="4000" b="1" spc="-10">
                  <a:solidFill>
                    <a:srgbClr val="41631B"/>
                  </a:solidFill>
                  <a:latin typeface="Arial"/>
                  <a:cs typeface="Arial"/>
                </a:rPr>
                <a:t>104,0 </a:t>
              </a:r>
              <a:r>
                <a:rPr lang="ru-RU" sz="4000" b="1" spc="-10" dirty="0">
                  <a:solidFill>
                    <a:srgbClr val="41631B"/>
                  </a:solidFill>
                  <a:latin typeface="Arial"/>
                  <a:cs typeface="Arial"/>
                </a:rPr>
                <a:t>% </a:t>
              </a:r>
              <a:endParaRPr sz="4000" dirty="0">
                <a:solidFill>
                  <a:srgbClr val="41631B"/>
                </a:solidFill>
                <a:latin typeface="Arial"/>
                <a:cs typeface="Arial"/>
              </a:endParaRPr>
            </a:p>
          </p:txBody>
        </p:sp>
        <p:grpSp>
          <p:nvGrpSpPr>
            <p:cNvPr id="21" name="object 30">
              <a:extLst>
                <a:ext uri="{FF2B5EF4-FFF2-40B4-BE49-F238E27FC236}">
                  <a16:creationId xmlns:a16="http://schemas.microsoft.com/office/drawing/2014/main" id="{247CF7BB-D1F5-4FC4-ACBF-D15E379050D5}"/>
                </a:ext>
              </a:extLst>
            </p:cNvPr>
            <p:cNvGrpSpPr/>
            <p:nvPr/>
          </p:nvGrpSpPr>
          <p:grpSpPr>
            <a:xfrm>
              <a:off x="9899482" y="9680633"/>
              <a:ext cx="301625" cy="303530"/>
              <a:chOff x="1271650" y="5089525"/>
              <a:chExt cx="301625" cy="303530"/>
            </a:xfrm>
          </p:grpSpPr>
          <p:sp>
            <p:nvSpPr>
              <p:cNvPr id="22" name="object 31">
                <a:extLst>
                  <a:ext uri="{FF2B5EF4-FFF2-40B4-BE49-F238E27FC236}">
                    <a16:creationId xmlns:a16="http://schemas.microsoft.com/office/drawing/2014/main" id="{B2079B41-FBAE-4706-8EE8-3C4D18580A4B}"/>
                  </a:ext>
                </a:extLst>
              </p:cNvPr>
              <p:cNvSpPr/>
              <p:nvPr/>
            </p:nvSpPr>
            <p:spPr>
              <a:xfrm>
                <a:off x="1271650" y="5089525"/>
                <a:ext cx="301625" cy="303530"/>
              </a:xfrm>
              <a:custGeom>
                <a:avLst/>
                <a:gdLst/>
                <a:ahLst/>
                <a:cxnLst/>
                <a:rect l="l" t="t" r="r" b="b"/>
                <a:pathLst>
                  <a:path w="301625" h="303529">
                    <a:moveTo>
                      <a:pt x="150749" y="0"/>
                    </a:moveTo>
                    <a:lnTo>
                      <a:pt x="0" y="303275"/>
                    </a:lnTo>
                    <a:lnTo>
                      <a:pt x="301625" y="303275"/>
                    </a:lnTo>
                    <a:lnTo>
                      <a:pt x="150749" y="0"/>
                    </a:lnTo>
                    <a:close/>
                  </a:path>
                </a:pathLst>
              </a:custGeom>
              <a:solidFill>
                <a:srgbClr val="41631B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rgbClr val="41631B"/>
                  </a:solidFill>
                </a:endParaRPr>
              </a:p>
            </p:txBody>
          </p:sp>
          <p:sp>
            <p:nvSpPr>
              <p:cNvPr id="23" name="object 32">
                <a:extLst>
                  <a:ext uri="{FF2B5EF4-FFF2-40B4-BE49-F238E27FC236}">
                    <a16:creationId xmlns:a16="http://schemas.microsoft.com/office/drawing/2014/main" id="{22C457C1-093F-4BCF-92CE-8E2B8C137F73}"/>
                  </a:ext>
                </a:extLst>
              </p:cNvPr>
              <p:cNvSpPr/>
              <p:nvPr/>
            </p:nvSpPr>
            <p:spPr>
              <a:xfrm>
                <a:off x="1271650" y="5089525"/>
                <a:ext cx="301625" cy="303530"/>
              </a:xfrm>
              <a:custGeom>
                <a:avLst/>
                <a:gdLst/>
                <a:ahLst/>
                <a:cxnLst/>
                <a:rect l="l" t="t" r="r" b="b"/>
                <a:pathLst>
                  <a:path w="301625" h="303529">
                    <a:moveTo>
                      <a:pt x="0" y="303275"/>
                    </a:moveTo>
                    <a:lnTo>
                      <a:pt x="150749" y="0"/>
                    </a:lnTo>
                    <a:lnTo>
                      <a:pt x="301625" y="303275"/>
                    </a:lnTo>
                    <a:lnTo>
                      <a:pt x="0" y="303275"/>
                    </a:lnTo>
                    <a:close/>
                  </a:path>
                </a:pathLst>
              </a:custGeom>
              <a:ln w="12700">
                <a:solidFill>
                  <a:srgbClr val="4FAE4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1631B"/>
                  </a:solidFill>
                </a:endParaRPr>
              </a:p>
            </p:txBody>
          </p:sp>
        </p:grpSp>
      </p:grp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4DF08E11-AB33-45EF-9B2C-5AD62C32A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7892210"/>
              </p:ext>
            </p:extLst>
          </p:nvPr>
        </p:nvGraphicFramePr>
        <p:xfrm>
          <a:off x="2563780" y="4497493"/>
          <a:ext cx="10903907" cy="487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5069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627329" y="554488"/>
            <a:ext cx="7759078" cy="506761"/>
          </a:xfrm>
          <a:prstGeom prst="rect">
            <a:avLst/>
          </a:prstGeom>
        </p:spPr>
        <p:txBody>
          <a:bodyPr vert="horz" wrap="square" lIns="0" tIns="14180" rIns="0" bIns="0" rtlCol="0">
            <a:spAutoFit/>
          </a:bodyPr>
          <a:lstStyle/>
          <a:p>
            <a:pPr marL="15756">
              <a:spcBef>
                <a:spcPts val="112"/>
              </a:spcBef>
            </a:pPr>
            <a:r>
              <a:rPr lang="ru-RU" sz="3200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ЖИЗНИ НАСЕЛЕНИЯ</a:t>
            </a:r>
            <a:endParaRPr sz="32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2FB57368-3C0E-4749-9B42-23E79521D633}"/>
              </a:ext>
            </a:extLst>
          </p:cNvPr>
          <p:cNvSpPr txBox="1">
            <a:spLocks/>
          </p:cNvSpPr>
          <p:nvPr/>
        </p:nvSpPr>
        <p:spPr>
          <a:xfrm>
            <a:off x="-248923" y="1670201"/>
            <a:ext cx="14893621" cy="1099257"/>
          </a:xfrm>
          <a:prstGeom prst="rect">
            <a:avLst/>
          </a:prstGeom>
        </p:spPr>
        <p:txBody>
          <a:bodyPr vert="horz" wrap="square" lIns="0" tIns="14968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68922" marR="37813">
              <a:lnSpc>
                <a:spcPct val="100000"/>
              </a:lnSpc>
              <a:spcBef>
                <a:spcPts val="118"/>
              </a:spcBef>
            </a:pPr>
            <a:r>
              <a:rPr lang="ru-RU" sz="2481" spc="-1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СРЕДНЕМЕСЯЧНАЯ</a:t>
            </a:r>
            <a:r>
              <a:rPr lang="ru-RU" sz="2481" spc="-10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81" spc="-4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НАЧИСЛЕННАЯ</a:t>
            </a:r>
            <a:r>
              <a:rPr lang="ru-RU" sz="2481" spc="-8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81" spc="-3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ЗАРАБОТНАЯ</a:t>
            </a:r>
            <a:r>
              <a:rPr lang="ru-RU" sz="2481" spc="-11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81" spc="-1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ПЛАТА </a:t>
            </a:r>
            <a:r>
              <a:rPr lang="ru-RU" sz="2481" spc="-3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РАБОТНИКОВ</a:t>
            </a:r>
            <a:r>
              <a:rPr lang="ru-RU" sz="2481" spc="-5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КРУПНЫХ И СРЕДНИХ </a:t>
            </a:r>
            <a:r>
              <a:rPr lang="ru-RU" sz="2481" spc="-1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ОРГАНИЗАЦИЙ</a:t>
            </a:r>
            <a:r>
              <a:rPr lang="ru-RU" sz="2481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8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</a:t>
            </a:r>
            <a:r>
              <a:rPr lang="ru-RU" sz="2481" spc="-14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8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ВИДАМ</a:t>
            </a:r>
            <a:r>
              <a:rPr lang="ru-RU" sz="2481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81" spc="-1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ЭКОНОМИЧЕСКОЙ ДЕЯТЕЛЬНОСТИ</a:t>
            </a:r>
          </a:p>
          <a:p>
            <a:pPr marL="47267">
              <a:lnSpc>
                <a:spcPts val="2487"/>
              </a:lnSpc>
            </a:pPr>
            <a:r>
              <a:rPr lang="ru-RU" sz="2481" spc="428" baseline="-3549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8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январь-март 2024 года </a:t>
            </a:r>
            <a:r>
              <a:rPr lang="ru-RU" sz="2481" spc="-56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8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тысяч</a:t>
            </a:r>
            <a:r>
              <a:rPr lang="ru-RU" sz="2481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81" spc="-12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рублей)</a:t>
            </a:r>
            <a:endParaRPr lang="ru-RU" sz="248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87806ED4-1187-4319-B4ED-067E0E6A2658}"/>
              </a:ext>
            </a:extLst>
          </p:cNvPr>
          <p:cNvSpPr/>
          <p:nvPr/>
        </p:nvSpPr>
        <p:spPr>
          <a:xfrm>
            <a:off x="14164667" y="8655447"/>
            <a:ext cx="35451" cy="35451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87"/>
                </a:moveTo>
                <a:lnTo>
                  <a:pt x="4184" y="4184"/>
                </a:lnTo>
                <a:lnTo>
                  <a:pt x="14287" y="0"/>
                </a:lnTo>
                <a:lnTo>
                  <a:pt x="24390" y="4184"/>
                </a:lnTo>
                <a:lnTo>
                  <a:pt x="28575" y="14287"/>
                </a:lnTo>
                <a:lnTo>
                  <a:pt x="24390" y="24390"/>
                </a:lnTo>
                <a:lnTo>
                  <a:pt x="14287" y="28575"/>
                </a:lnTo>
                <a:lnTo>
                  <a:pt x="4184" y="24390"/>
                </a:lnTo>
                <a:lnTo>
                  <a:pt x="0" y="14287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2233"/>
          </a:p>
        </p:txBody>
      </p:sp>
      <p:pic>
        <p:nvPicPr>
          <p:cNvPr id="28" name="object 20">
            <a:extLst>
              <a:ext uri="{FF2B5EF4-FFF2-40B4-BE49-F238E27FC236}">
                <a16:creationId xmlns:a16="http://schemas.microsoft.com/office/drawing/2014/main" id="{090C82AF-1FAD-4331-8EBD-5783F4B989D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91573" y="5314817"/>
            <a:ext cx="589817" cy="504446"/>
          </a:xfrm>
          <a:prstGeom prst="rect">
            <a:avLst/>
          </a:prstGeom>
        </p:spPr>
      </p:pic>
      <p:sp>
        <p:nvSpPr>
          <p:cNvPr id="29" name="object 21">
            <a:extLst>
              <a:ext uri="{FF2B5EF4-FFF2-40B4-BE49-F238E27FC236}">
                <a16:creationId xmlns:a16="http://schemas.microsoft.com/office/drawing/2014/main" id="{C7E84D44-DD11-4CA4-A4C0-FE25EB3DF89B}"/>
              </a:ext>
            </a:extLst>
          </p:cNvPr>
          <p:cNvSpPr txBox="1"/>
          <p:nvPr/>
        </p:nvSpPr>
        <p:spPr>
          <a:xfrm rot="5400000" flipH="1">
            <a:off x="1595584" y="8255779"/>
            <a:ext cx="510974" cy="173534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7090">
              <a:lnSpc>
                <a:spcPts val="1904"/>
              </a:lnSpc>
            </a:pP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02"/>
            <a:r>
              <a:rPr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737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bject 22">
            <a:extLst>
              <a:ext uri="{FF2B5EF4-FFF2-40B4-BE49-F238E27FC236}">
                <a16:creationId xmlns:a16="http://schemas.microsoft.com/office/drawing/2014/main" id="{AD509782-65B2-444F-A8DC-F16E37BA3C81}"/>
              </a:ext>
            </a:extLst>
          </p:cNvPr>
          <p:cNvSpPr txBox="1"/>
          <p:nvPr/>
        </p:nvSpPr>
        <p:spPr>
          <a:xfrm rot="5400000">
            <a:off x="1495911" y="3552484"/>
            <a:ext cx="487313" cy="171424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302">
              <a:lnSpc>
                <a:spcPts val="1904"/>
              </a:lnSpc>
            </a:pP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Добыча</a:t>
            </a:r>
            <a:r>
              <a:rPr sz="1737" spc="-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полезных</a:t>
            </a: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ископаемых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bject 24">
            <a:extLst>
              <a:ext uri="{FF2B5EF4-FFF2-40B4-BE49-F238E27FC236}">
                <a16:creationId xmlns:a16="http://schemas.microsoft.com/office/drawing/2014/main" id="{3D1CF18E-6645-4F2D-961D-F092C1E8E730}"/>
              </a:ext>
            </a:extLst>
          </p:cNvPr>
          <p:cNvSpPr txBox="1"/>
          <p:nvPr/>
        </p:nvSpPr>
        <p:spPr>
          <a:xfrm rot="5400000">
            <a:off x="1597842" y="7397651"/>
            <a:ext cx="510974" cy="16858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302">
              <a:lnSpc>
                <a:spcPts val="1904"/>
              </a:lnSpc>
            </a:pPr>
            <a:r>
              <a:rPr sz="1737" spc="-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Торговля</a:t>
            </a:r>
            <a:r>
              <a:rPr sz="1737" spc="-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оптовая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302"/>
            <a:r>
              <a:rPr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737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розничная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25">
            <a:extLst>
              <a:ext uri="{FF2B5EF4-FFF2-40B4-BE49-F238E27FC236}">
                <a16:creationId xmlns:a16="http://schemas.microsoft.com/office/drawing/2014/main" id="{0770DEE8-66C3-4825-A6EE-2415137A61E1}"/>
              </a:ext>
            </a:extLst>
          </p:cNvPr>
          <p:cNvSpPr txBox="1"/>
          <p:nvPr/>
        </p:nvSpPr>
        <p:spPr>
          <a:xfrm rot="5400000">
            <a:off x="1585121" y="6740480"/>
            <a:ext cx="243656" cy="144560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5756">
              <a:lnSpc>
                <a:spcPts val="1904"/>
              </a:lnSpc>
            </a:pP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object 26">
            <a:extLst>
              <a:ext uri="{FF2B5EF4-FFF2-40B4-BE49-F238E27FC236}">
                <a16:creationId xmlns:a16="http://schemas.microsoft.com/office/drawing/2014/main" id="{8684E8B6-EE94-4E60-A74F-C2F4E91A735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425" y="7255686"/>
            <a:ext cx="549772" cy="340738"/>
          </a:xfrm>
          <a:prstGeom prst="rect">
            <a:avLst/>
          </a:prstGeom>
        </p:spPr>
      </p:pic>
      <p:sp>
        <p:nvSpPr>
          <p:cNvPr id="35" name="object 27">
            <a:extLst>
              <a:ext uri="{FF2B5EF4-FFF2-40B4-BE49-F238E27FC236}">
                <a16:creationId xmlns:a16="http://schemas.microsoft.com/office/drawing/2014/main" id="{C6830850-2BE7-41DA-AB8A-6ECBE89FE317}"/>
              </a:ext>
            </a:extLst>
          </p:cNvPr>
          <p:cNvSpPr txBox="1"/>
          <p:nvPr/>
        </p:nvSpPr>
        <p:spPr>
          <a:xfrm rot="5400000">
            <a:off x="11777033" y="5433856"/>
            <a:ext cx="1045607" cy="225135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302">
              <a:lnSpc>
                <a:spcPts val="1904"/>
              </a:lnSpc>
            </a:pPr>
            <a:r>
              <a:rPr sz="1737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737" spc="-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737" spc="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1029"/>
            <a:r>
              <a:rPr sz="1737" spc="-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</a:t>
            </a:r>
            <a:r>
              <a:rPr sz="1737" spc="-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</a:t>
            </a: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организации досуга и развлечений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object 28">
            <a:extLst>
              <a:ext uri="{FF2B5EF4-FFF2-40B4-BE49-F238E27FC236}">
                <a16:creationId xmlns:a16="http://schemas.microsoft.com/office/drawing/2014/main" id="{6BD62D60-3465-4BF2-91EC-67C79DE4E1B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567619" y="6054329"/>
            <a:ext cx="443964" cy="543680"/>
          </a:xfrm>
          <a:prstGeom prst="rect">
            <a:avLst/>
          </a:prstGeom>
        </p:spPr>
      </p:pic>
      <p:pic>
        <p:nvPicPr>
          <p:cNvPr id="40" name="object 32">
            <a:extLst>
              <a:ext uri="{FF2B5EF4-FFF2-40B4-BE49-F238E27FC236}">
                <a16:creationId xmlns:a16="http://schemas.microsoft.com/office/drawing/2014/main" id="{FE493271-E3D4-44D2-9766-78D3001A387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8905" y="5509436"/>
            <a:ext cx="552690" cy="403229"/>
          </a:xfrm>
          <a:prstGeom prst="rect">
            <a:avLst/>
          </a:prstGeom>
        </p:spPr>
      </p:pic>
      <p:pic>
        <p:nvPicPr>
          <p:cNvPr id="42" name="object 34">
            <a:extLst>
              <a:ext uri="{FF2B5EF4-FFF2-40B4-BE49-F238E27FC236}">
                <a16:creationId xmlns:a16="http://schemas.microsoft.com/office/drawing/2014/main" id="{6766B2DA-90E7-45A0-9C97-065AEA58666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443596" y="5305121"/>
            <a:ext cx="534569" cy="458204"/>
          </a:xfrm>
          <a:prstGeom prst="rect">
            <a:avLst/>
          </a:prstGeom>
        </p:spPr>
      </p:pic>
      <p:pic>
        <p:nvPicPr>
          <p:cNvPr id="43" name="object 35">
            <a:extLst>
              <a:ext uri="{FF2B5EF4-FFF2-40B4-BE49-F238E27FC236}">
                <a16:creationId xmlns:a16="http://schemas.microsoft.com/office/drawing/2014/main" id="{E1065A49-C1D0-43B9-A506-C31FF20FE43B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8304" y="8930501"/>
            <a:ext cx="640597" cy="269909"/>
          </a:xfrm>
          <a:prstGeom prst="rect">
            <a:avLst/>
          </a:prstGeom>
        </p:spPr>
      </p:pic>
      <p:sp>
        <p:nvSpPr>
          <p:cNvPr id="44" name="object 36">
            <a:extLst>
              <a:ext uri="{FF2B5EF4-FFF2-40B4-BE49-F238E27FC236}">
                <a16:creationId xmlns:a16="http://schemas.microsoft.com/office/drawing/2014/main" id="{CFA8B084-2E5E-4B70-94B9-C2689F5804CB}"/>
              </a:ext>
            </a:extLst>
          </p:cNvPr>
          <p:cNvSpPr txBox="1"/>
          <p:nvPr/>
        </p:nvSpPr>
        <p:spPr>
          <a:xfrm rot="5400000">
            <a:off x="7012210" y="2298541"/>
            <a:ext cx="692497" cy="274719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666">
              <a:lnSpc>
                <a:spcPts val="1768"/>
              </a:lnSpc>
            </a:pP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1737" spc="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</a:t>
            </a: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предприятий общественного</a:t>
            </a:r>
            <a:r>
              <a:rPr sz="1737" spc="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object 44">
            <a:extLst>
              <a:ext uri="{FF2B5EF4-FFF2-40B4-BE49-F238E27FC236}">
                <a16:creationId xmlns:a16="http://schemas.microsoft.com/office/drawing/2014/main" id="{96D307F3-8BDD-4003-8DFB-05CB968850E2}"/>
              </a:ext>
            </a:extLst>
          </p:cNvPr>
          <p:cNvGrpSpPr/>
          <p:nvPr/>
        </p:nvGrpSpPr>
        <p:grpSpPr>
          <a:xfrm>
            <a:off x="101303" y="4395387"/>
            <a:ext cx="11078341" cy="4078722"/>
            <a:chOff x="-88963" y="2786772"/>
            <a:chExt cx="8929645" cy="3287635"/>
          </a:xfrm>
        </p:grpSpPr>
        <p:pic>
          <p:nvPicPr>
            <p:cNvPr id="53" name="object 45">
              <a:extLst>
                <a:ext uri="{FF2B5EF4-FFF2-40B4-BE49-F238E27FC236}">
                  <a16:creationId xmlns:a16="http://schemas.microsoft.com/office/drawing/2014/main" id="{7D9D884D-2143-4986-B4EC-4D83F859789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10381" y="2786772"/>
              <a:ext cx="630301" cy="628776"/>
            </a:xfrm>
            <a:prstGeom prst="rect">
              <a:avLst/>
            </a:prstGeom>
          </p:spPr>
        </p:pic>
        <p:pic>
          <p:nvPicPr>
            <p:cNvPr id="55" name="object 47">
              <a:extLst>
                <a:ext uri="{FF2B5EF4-FFF2-40B4-BE49-F238E27FC236}">
                  <a16:creationId xmlns:a16="http://schemas.microsoft.com/office/drawing/2014/main" id="{1636E1F3-033F-4643-8F23-ED32E0D91FF9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-88963" y="5520256"/>
              <a:ext cx="555675" cy="554151"/>
            </a:xfrm>
            <a:prstGeom prst="rect">
              <a:avLst/>
            </a:prstGeom>
          </p:spPr>
        </p:pic>
      </p:grpSp>
      <p:sp>
        <p:nvSpPr>
          <p:cNvPr id="61" name="object 52">
            <a:extLst>
              <a:ext uri="{FF2B5EF4-FFF2-40B4-BE49-F238E27FC236}">
                <a16:creationId xmlns:a16="http://schemas.microsoft.com/office/drawing/2014/main" id="{CFC29F6F-F23C-4F26-9BE0-D1D4FF5D165D}"/>
              </a:ext>
            </a:extLst>
          </p:cNvPr>
          <p:cNvSpPr txBox="1"/>
          <p:nvPr/>
        </p:nvSpPr>
        <p:spPr>
          <a:xfrm rot="5400000">
            <a:off x="1889995" y="2345410"/>
            <a:ext cx="654025" cy="265621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7090">
              <a:lnSpc>
                <a:spcPts val="1693"/>
              </a:lnSpc>
            </a:pPr>
            <a:r>
              <a:rPr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Сельское,</a:t>
            </a:r>
            <a:r>
              <a:rPr sz="1737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лесное</a:t>
            </a:r>
            <a:r>
              <a:rPr sz="1737" spc="-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охота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737" spc="-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рыболовство </a:t>
            </a:r>
            <a:r>
              <a:rPr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рыбоводство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8" name="object 46">
            <a:extLst>
              <a:ext uri="{FF2B5EF4-FFF2-40B4-BE49-F238E27FC236}">
                <a16:creationId xmlns:a16="http://schemas.microsoft.com/office/drawing/2014/main" id="{2A532BD1-6975-4975-92B8-40864AF5E5FC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8221" y="4188092"/>
            <a:ext cx="399473" cy="484871"/>
          </a:xfrm>
          <a:prstGeom prst="rect">
            <a:avLst/>
          </a:prstGeom>
        </p:spPr>
      </p:pic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5E7F30F6-2835-45F8-ABD0-462EC7C2D28D}"/>
              </a:ext>
            </a:extLst>
          </p:cNvPr>
          <p:cNvCxnSpPr/>
          <p:nvPr/>
        </p:nvCxnSpPr>
        <p:spPr>
          <a:xfrm>
            <a:off x="2605558" y="4422679"/>
            <a:ext cx="295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07CEA91-6297-4B94-93B6-142859877DF9}"/>
              </a:ext>
            </a:extLst>
          </p:cNvPr>
          <p:cNvSpPr txBox="1"/>
          <p:nvPr/>
        </p:nvSpPr>
        <p:spPr>
          <a:xfrm>
            <a:off x="2932095" y="4184227"/>
            <a:ext cx="1274628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215,2</a:t>
            </a:r>
          </a:p>
        </p:txBody>
      </p:sp>
      <p:pic>
        <p:nvPicPr>
          <p:cNvPr id="79" name="object 51">
            <a:extLst>
              <a:ext uri="{FF2B5EF4-FFF2-40B4-BE49-F238E27FC236}">
                <a16:creationId xmlns:a16="http://schemas.microsoft.com/office/drawing/2014/main" id="{554F6B92-0EBA-42D3-95CA-BD08CD8C7B00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0989" y="3320392"/>
            <a:ext cx="517189" cy="452811"/>
          </a:xfrm>
          <a:prstGeom prst="rect">
            <a:avLst/>
          </a:prstGeom>
        </p:spPr>
      </p:pic>
      <p:cxnSp>
        <p:nvCxnSpPr>
          <p:cNvPr id="80" name="Прямая со стрелкой 79">
            <a:extLst>
              <a:ext uri="{FF2B5EF4-FFF2-40B4-BE49-F238E27FC236}">
                <a16:creationId xmlns:a16="http://schemas.microsoft.com/office/drawing/2014/main" id="{5FE11269-A1F0-4EA3-A427-CB8C4DCA151D}"/>
              </a:ext>
            </a:extLst>
          </p:cNvPr>
          <p:cNvCxnSpPr>
            <a:cxnSpLocks/>
            <a:endCxn id="81" idx="1"/>
          </p:cNvCxnSpPr>
          <p:nvPr/>
        </p:nvCxnSpPr>
        <p:spPr>
          <a:xfrm flipV="1">
            <a:off x="3443825" y="3698246"/>
            <a:ext cx="310894" cy="11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A5EF33A0-D1D9-42A2-B410-8207823EC285}"/>
              </a:ext>
            </a:extLst>
          </p:cNvPr>
          <p:cNvSpPr txBox="1"/>
          <p:nvPr/>
        </p:nvSpPr>
        <p:spPr>
          <a:xfrm>
            <a:off x="3754719" y="3480269"/>
            <a:ext cx="842614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64,1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696E16F-38AF-4A9D-B097-874586F44589}"/>
              </a:ext>
            </a:extLst>
          </p:cNvPr>
          <p:cNvGrpSpPr/>
          <p:nvPr/>
        </p:nvGrpSpPr>
        <p:grpSpPr>
          <a:xfrm>
            <a:off x="3674268" y="5601286"/>
            <a:ext cx="1129332" cy="435953"/>
            <a:chOff x="3644662" y="5478441"/>
            <a:chExt cx="1129332" cy="435953"/>
          </a:xfrm>
        </p:grpSpPr>
        <p:cxnSp>
          <p:nvCxnSpPr>
            <p:cNvPr id="82" name="Прямая со стрелкой 81">
              <a:extLst>
                <a:ext uri="{FF2B5EF4-FFF2-40B4-BE49-F238E27FC236}">
                  <a16:creationId xmlns:a16="http://schemas.microsoft.com/office/drawing/2014/main" id="{32EBD151-FA10-441D-84B0-099D78172E28}"/>
                </a:ext>
              </a:extLst>
            </p:cNvPr>
            <p:cNvCxnSpPr/>
            <p:nvPr/>
          </p:nvCxnSpPr>
          <p:spPr>
            <a:xfrm>
              <a:off x="3644662" y="5726364"/>
              <a:ext cx="2954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808CE1F-9FFC-4416-8C7D-30F2F5AB9794}"/>
                </a:ext>
              </a:extLst>
            </p:cNvPr>
            <p:cNvSpPr txBox="1"/>
            <p:nvPr/>
          </p:nvSpPr>
          <p:spPr>
            <a:xfrm>
              <a:off x="3931380" y="5478441"/>
              <a:ext cx="842614" cy="43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33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92,6</a:t>
              </a:r>
            </a:p>
          </p:txBody>
        </p:sp>
      </p:grpSp>
      <p:sp>
        <p:nvSpPr>
          <p:cNvPr id="84" name="object 42">
            <a:extLst>
              <a:ext uri="{FF2B5EF4-FFF2-40B4-BE49-F238E27FC236}">
                <a16:creationId xmlns:a16="http://schemas.microsoft.com/office/drawing/2014/main" id="{C7353100-71A3-44A4-A1C9-4522BE291499}"/>
              </a:ext>
            </a:extLst>
          </p:cNvPr>
          <p:cNvSpPr txBox="1"/>
          <p:nvPr/>
        </p:nvSpPr>
        <p:spPr>
          <a:xfrm rot="5400000">
            <a:off x="2202870" y="5069793"/>
            <a:ext cx="692497" cy="3129944"/>
          </a:xfrm>
          <a:prstGeom prst="rect">
            <a:avLst/>
          </a:prstGeom>
        </p:spPr>
        <p:txBody>
          <a:bodyPr vert="vert270" wrap="square" lIns="0" tIns="5515" rIns="0" bIns="0" rtlCol="0">
            <a:spAutoFit/>
          </a:bodyPr>
          <a:lstStyle/>
          <a:p>
            <a:pPr marL="14288" marR="6302" indent="-14288">
              <a:lnSpc>
                <a:spcPts val="1786"/>
              </a:lnSpc>
              <a:spcBef>
                <a:spcPts val="43"/>
              </a:spcBef>
            </a:pP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</a:t>
            </a: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737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сбора</a:t>
            </a:r>
            <a:r>
              <a:rPr sz="1737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737" spc="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</a:t>
            </a:r>
            <a:r>
              <a:rPr sz="1737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отходов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1526236-3368-4017-BA33-90B3FF1F619F}"/>
              </a:ext>
            </a:extLst>
          </p:cNvPr>
          <p:cNvGrpSpPr/>
          <p:nvPr/>
        </p:nvGrpSpPr>
        <p:grpSpPr>
          <a:xfrm>
            <a:off x="3828869" y="6606257"/>
            <a:ext cx="1218950" cy="435953"/>
            <a:chOff x="3971304" y="6631843"/>
            <a:chExt cx="1218950" cy="435953"/>
          </a:xfrm>
        </p:grpSpPr>
        <p:cxnSp>
          <p:nvCxnSpPr>
            <p:cNvPr id="85" name="Прямая со стрелкой 84">
              <a:extLst>
                <a:ext uri="{FF2B5EF4-FFF2-40B4-BE49-F238E27FC236}">
                  <a16:creationId xmlns:a16="http://schemas.microsoft.com/office/drawing/2014/main" id="{D7CB8030-1D81-4FD5-ADAB-1A76DC5D0407}"/>
                </a:ext>
              </a:extLst>
            </p:cNvPr>
            <p:cNvCxnSpPr/>
            <p:nvPr/>
          </p:nvCxnSpPr>
          <p:spPr>
            <a:xfrm>
              <a:off x="3971304" y="6871839"/>
              <a:ext cx="2954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A389389-FE6B-4436-849E-8B18C0689C03}"/>
                </a:ext>
              </a:extLst>
            </p:cNvPr>
            <p:cNvSpPr txBox="1"/>
            <p:nvPr/>
          </p:nvSpPr>
          <p:spPr>
            <a:xfrm>
              <a:off x="4357734" y="6631843"/>
              <a:ext cx="832520" cy="43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33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61,1</a:t>
              </a:r>
            </a:p>
          </p:txBody>
        </p:sp>
      </p:grp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id="{29040BE6-B419-47BA-8333-B391D0489297}"/>
              </a:ext>
            </a:extLst>
          </p:cNvPr>
          <p:cNvCxnSpPr/>
          <p:nvPr/>
        </p:nvCxnSpPr>
        <p:spPr>
          <a:xfrm>
            <a:off x="2673969" y="7530335"/>
            <a:ext cx="295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AEE10A05-213E-4F59-BAEA-3C4A6DA5FF41}"/>
              </a:ext>
            </a:extLst>
          </p:cNvPr>
          <p:cNvSpPr txBox="1"/>
          <p:nvPr/>
        </p:nvSpPr>
        <p:spPr>
          <a:xfrm>
            <a:off x="3019950" y="7292016"/>
            <a:ext cx="948722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110,2</a:t>
            </a:r>
          </a:p>
        </p:txBody>
      </p: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01E9D6DD-FFA3-4B24-824D-C92B80345D78}"/>
              </a:ext>
            </a:extLst>
          </p:cNvPr>
          <p:cNvCxnSpPr/>
          <p:nvPr/>
        </p:nvCxnSpPr>
        <p:spPr>
          <a:xfrm>
            <a:off x="2737574" y="8353418"/>
            <a:ext cx="295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66390FE3-9F2E-47B5-AD2C-D7D3F598F625}"/>
              </a:ext>
            </a:extLst>
          </p:cNvPr>
          <p:cNvSpPr txBox="1"/>
          <p:nvPr/>
        </p:nvSpPr>
        <p:spPr>
          <a:xfrm>
            <a:off x="3056162" y="8091043"/>
            <a:ext cx="948722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81,4</a:t>
            </a:r>
          </a:p>
        </p:txBody>
      </p: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208402A9-CED9-4CE3-AD0A-9CABDA05E64E}"/>
              </a:ext>
            </a:extLst>
          </p:cNvPr>
          <p:cNvCxnSpPr/>
          <p:nvPr/>
        </p:nvCxnSpPr>
        <p:spPr>
          <a:xfrm>
            <a:off x="2805316" y="9165826"/>
            <a:ext cx="2954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19579DED-2D8F-4F77-85E0-E4478715C7D7}"/>
              </a:ext>
            </a:extLst>
          </p:cNvPr>
          <p:cNvSpPr txBox="1"/>
          <p:nvPr/>
        </p:nvSpPr>
        <p:spPr>
          <a:xfrm>
            <a:off x="3212111" y="8945251"/>
            <a:ext cx="948722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70,4</a:t>
            </a:r>
          </a:p>
        </p:txBody>
      </p: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0FF0B013-1717-4E58-95DC-AE1ED6D7539C}"/>
              </a:ext>
            </a:extLst>
          </p:cNvPr>
          <p:cNvCxnSpPr>
            <a:cxnSpLocks/>
          </p:cNvCxnSpPr>
          <p:nvPr/>
        </p:nvCxnSpPr>
        <p:spPr>
          <a:xfrm>
            <a:off x="8856360" y="3642610"/>
            <a:ext cx="31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F1BD4CFA-750E-4628-B5FE-D56A03293F15}"/>
              </a:ext>
            </a:extLst>
          </p:cNvPr>
          <p:cNvSpPr txBox="1"/>
          <p:nvPr/>
        </p:nvSpPr>
        <p:spPr>
          <a:xfrm>
            <a:off x="9224884" y="3412094"/>
            <a:ext cx="842614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43,8</a:t>
            </a:r>
          </a:p>
        </p:txBody>
      </p:sp>
      <p:sp>
        <p:nvSpPr>
          <p:cNvPr id="95" name="object 36">
            <a:extLst>
              <a:ext uri="{FF2B5EF4-FFF2-40B4-BE49-F238E27FC236}">
                <a16:creationId xmlns:a16="http://schemas.microsoft.com/office/drawing/2014/main" id="{E93F17D9-6ABB-40A2-863B-1ED0FB0CA68C}"/>
              </a:ext>
            </a:extLst>
          </p:cNvPr>
          <p:cNvSpPr txBox="1"/>
          <p:nvPr/>
        </p:nvSpPr>
        <p:spPr>
          <a:xfrm rot="5400000">
            <a:off x="7183216" y="3232800"/>
            <a:ext cx="461665" cy="274719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666" algn="just">
              <a:lnSpc>
                <a:spcPts val="1768"/>
              </a:lnSpc>
            </a:pP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737" spc="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информации и связи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e-new.volbi.ru/pluginfile.php/23571/course/overviewfiles/NIT.jpg">
            <a:extLst>
              <a:ext uri="{FF2B5EF4-FFF2-40B4-BE49-F238E27FC236}">
                <a16:creationId xmlns:a16="http://schemas.microsoft.com/office/drawing/2014/main" id="{879C8C40-9185-44A2-B142-EF44266BC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479" y="4365491"/>
            <a:ext cx="578789" cy="57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689EB55B-A8F9-448F-8169-29793455059D}"/>
              </a:ext>
            </a:extLst>
          </p:cNvPr>
          <p:cNvCxnSpPr>
            <a:cxnSpLocks/>
          </p:cNvCxnSpPr>
          <p:nvPr/>
        </p:nvCxnSpPr>
        <p:spPr>
          <a:xfrm>
            <a:off x="8794352" y="4625966"/>
            <a:ext cx="31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59F591B4-28F1-494C-AFE0-35A97343341B}"/>
              </a:ext>
            </a:extLst>
          </p:cNvPr>
          <p:cNvSpPr txBox="1"/>
          <p:nvPr/>
        </p:nvSpPr>
        <p:spPr>
          <a:xfrm>
            <a:off x="9076938" y="4372979"/>
            <a:ext cx="842614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89,0</a:t>
            </a:r>
          </a:p>
        </p:txBody>
      </p:sp>
      <p:sp>
        <p:nvSpPr>
          <p:cNvPr id="98" name="object 36">
            <a:extLst>
              <a:ext uri="{FF2B5EF4-FFF2-40B4-BE49-F238E27FC236}">
                <a16:creationId xmlns:a16="http://schemas.microsoft.com/office/drawing/2014/main" id="{4DF58FDE-62CE-4016-9341-01246A44F95E}"/>
              </a:ext>
            </a:extLst>
          </p:cNvPr>
          <p:cNvSpPr txBox="1"/>
          <p:nvPr/>
        </p:nvSpPr>
        <p:spPr>
          <a:xfrm rot="5400000">
            <a:off x="7239890" y="4180900"/>
            <a:ext cx="461665" cy="274719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666" algn="just">
              <a:lnSpc>
                <a:spcPts val="1768"/>
              </a:lnSpc>
            </a:pP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737" spc="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          и страховая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9F9A9B8-BB02-4CE6-85EF-8EAC1D7884F4}"/>
              </a:ext>
            </a:extLst>
          </p:cNvPr>
          <p:cNvSpPr txBox="1"/>
          <p:nvPr/>
        </p:nvSpPr>
        <p:spPr>
          <a:xfrm>
            <a:off x="9144314" y="5331575"/>
            <a:ext cx="842614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108,6</a:t>
            </a:r>
          </a:p>
        </p:txBody>
      </p: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id="{9D0161D3-2359-4151-ABCA-FE61EF3996FC}"/>
              </a:ext>
            </a:extLst>
          </p:cNvPr>
          <p:cNvCxnSpPr>
            <a:cxnSpLocks/>
          </p:cNvCxnSpPr>
          <p:nvPr/>
        </p:nvCxnSpPr>
        <p:spPr>
          <a:xfrm>
            <a:off x="8856360" y="5583684"/>
            <a:ext cx="31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s://cdn-icons-png.flaticon.com/512/1044/1044312.png">
            <a:extLst>
              <a:ext uri="{FF2B5EF4-FFF2-40B4-BE49-F238E27FC236}">
                <a16:creationId xmlns:a16="http://schemas.microsoft.com/office/drawing/2014/main" id="{94AF8454-8407-414B-8AA4-AA7CEA733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95" y="6036790"/>
            <a:ext cx="601063" cy="60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object 36">
            <a:extLst>
              <a:ext uri="{FF2B5EF4-FFF2-40B4-BE49-F238E27FC236}">
                <a16:creationId xmlns:a16="http://schemas.microsoft.com/office/drawing/2014/main" id="{9B5EB6F5-5266-4ADE-8352-2523D7605C2D}"/>
              </a:ext>
            </a:extLst>
          </p:cNvPr>
          <p:cNvSpPr txBox="1"/>
          <p:nvPr/>
        </p:nvSpPr>
        <p:spPr>
          <a:xfrm rot="5400000">
            <a:off x="7332017" y="4957212"/>
            <a:ext cx="461665" cy="274719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666" algn="just">
              <a:lnSpc>
                <a:spcPts val="1768"/>
              </a:lnSpc>
            </a:pP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737" spc="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операциям с недвижимым имуществом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" name="Прямая со стрелкой 101">
            <a:extLst>
              <a:ext uri="{FF2B5EF4-FFF2-40B4-BE49-F238E27FC236}">
                <a16:creationId xmlns:a16="http://schemas.microsoft.com/office/drawing/2014/main" id="{4935BA05-1B86-4C2E-839A-3600122B8FE0}"/>
              </a:ext>
            </a:extLst>
          </p:cNvPr>
          <p:cNvCxnSpPr>
            <a:cxnSpLocks/>
          </p:cNvCxnSpPr>
          <p:nvPr/>
        </p:nvCxnSpPr>
        <p:spPr>
          <a:xfrm>
            <a:off x="8936447" y="6384617"/>
            <a:ext cx="31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AE78619C-5B4C-4836-B2EF-5CCC2A42A23B}"/>
              </a:ext>
            </a:extLst>
          </p:cNvPr>
          <p:cNvSpPr txBox="1"/>
          <p:nvPr/>
        </p:nvSpPr>
        <p:spPr>
          <a:xfrm>
            <a:off x="9247340" y="6123579"/>
            <a:ext cx="842614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56,8</a:t>
            </a:r>
          </a:p>
        </p:txBody>
      </p:sp>
      <p:pic>
        <p:nvPicPr>
          <p:cNvPr id="104" name="object 41">
            <a:extLst>
              <a:ext uri="{FF2B5EF4-FFF2-40B4-BE49-F238E27FC236}">
                <a16:creationId xmlns:a16="http://schemas.microsoft.com/office/drawing/2014/main" id="{A65FECCF-0323-4B58-AEA8-6B091FEB3922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561344" y="6877729"/>
            <a:ext cx="349288" cy="531516"/>
          </a:xfrm>
          <a:prstGeom prst="rect">
            <a:avLst/>
          </a:prstGeom>
        </p:spPr>
      </p:pic>
      <p:sp>
        <p:nvSpPr>
          <p:cNvPr id="106" name="object 36">
            <a:extLst>
              <a:ext uri="{FF2B5EF4-FFF2-40B4-BE49-F238E27FC236}">
                <a16:creationId xmlns:a16="http://schemas.microsoft.com/office/drawing/2014/main" id="{D3B7FA5A-1BE1-4310-B12E-15D05872E16A}"/>
              </a:ext>
            </a:extLst>
          </p:cNvPr>
          <p:cNvSpPr txBox="1"/>
          <p:nvPr/>
        </p:nvSpPr>
        <p:spPr>
          <a:xfrm rot="5400000">
            <a:off x="6997092" y="6028468"/>
            <a:ext cx="692497" cy="233552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666" algn="just">
              <a:lnSpc>
                <a:spcPts val="1768"/>
              </a:lnSpc>
            </a:pP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737" spc="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профессиональная, научная и техническая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id="{B03E7F05-8D31-4D6C-A430-E2F65895F28B}"/>
              </a:ext>
            </a:extLst>
          </p:cNvPr>
          <p:cNvCxnSpPr>
            <a:cxnSpLocks/>
          </p:cNvCxnSpPr>
          <p:nvPr/>
        </p:nvCxnSpPr>
        <p:spPr>
          <a:xfrm>
            <a:off x="8200209" y="7138078"/>
            <a:ext cx="31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F9CC5D40-5F11-4B29-97BA-1D1794BEFBD9}"/>
              </a:ext>
            </a:extLst>
          </p:cNvPr>
          <p:cNvSpPr txBox="1"/>
          <p:nvPr/>
        </p:nvSpPr>
        <p:spPr>
          <a:xfrm>
            <a:off x="8511102" y="6871839"/>
            <a:ext cx="1053521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126,1</a:t>
            </a:r>
          </a:p>
        </p:txBody>
      </p:sp>
      <p:pic>
        <p:nvPicPr>
          <p:cNvPr id="2054" name="Picture 6" descr="https://cdn-icons-png.flaticon.com/512/8291/8291179.png">
            <a:extLst>
              <a:ext uri="{FF2B5EF4-FFF2-40B4-BE49-F238E27FC236}">
                <a16:creationId xmlns:a16="http://schemas.microsoft.com/office/drawing/2014/main" id="{1A0EC40B-65E9-45BF-87E6-6B240B4E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369833" y="7891053"/>
            <a:ext cx="668439" cy="66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36">
            <a:extLst>
              <a:ext uri="{FF2B5EF4-FFF2-40B4-BE49-F238E27FC236}">
                <a16:creationId xmlns:a16="http://schemas.microsoft.com/office/drawing/2014/main" id="{BB3674CD-478F-4916-818D-DF68F54EAEAF}"/>
              </a:ext>
            </a:extLst>
          </p:cNvPr>
          <p:cNvSpPr txBox="1"/>
          <p:nvPr/>
        </p:nvSpPr>
        <p:spPr>
          <a:xfrm rot="5400000">
            <a:off x="6608628" y="7338920"/>
            <a:ext cx="1154162" cy="202899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666" algn="just">
              <a:lnSpc>
                <a:spcPts val="1768"/>
              </a:lnSpc>
            </a:pP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737" spc="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и сопутствующие дополнительные услуги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0" name="Прямая со стрелкой 109">
            <a:extLst>
              <a:ext uri="{FF2B5EF4-FFF2-40B4-BE49-F238E27FC236}">
                <a16:creationId xmlns:a16="http://schemas.microsoft.com/office/drawing/2014/main" id="{8CE79CE7-B50B-4563-BB46-D485363AD52B}"/>
              </a:ext>
            </a:extLst>
          </p:cNvPr>
          <p:cNvCxnSpPr>
            <a:cxnSpLocks/>
          </p:cNvCxnSpPr>
          <p:nvPr/>
        </p:nvCxnSpPr>
        <p:spPr>
          <a:xfrm>
            <a:off x="8200209" y="8258113"/>
            <a:ext cx="31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C68A8F8A-C576-4A14-94C5-E7D60F8E2FC6}"/>
              </a:ext>
            </a:extLst>
          </p:cNvPr>
          <p:cNvSpPr txBox="1"/>
          <p:nvPr/>
        </p:nvSpPr>
        <p:spPr>
          <a:xfrm>
            <a:off x="8504306" y="8010400"/>
            <a:ext cx="1053521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53,5</a:t>
            </a:r>
          </a:p>
        </p:txBody>
      </p:sp>
      <p:pic>
        <p:nvPicPr>
          <p:cNvPr id="112" name="object 50">
            <a:extLst>
              <a:ext uri="{FF2B5EF4-FFF2-40B4-BE49-F238E27FC236}">
                <a16:creationId xmlns:a16="http://schemas.microsoft.com/office/drawing/2014/main" id="{E14B14B2-04EF-46E7-BF17-7E5BB2B3EB97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334991" y="3286565"/>
            <a:ext cx="714657" cy="714673"/>
          </a:xfrm>
          <a:prstGeom prst="rect">
            <a:avLst/>
          </a:prstGeom>
        </p:spPr>
      </p:pic>
      <p:sp>
        <p:nvSpPr>
          <p:cNvPr id="113" name="object 36">
            <a:extLst>
              <a:ext uri="{FF2B5EF4-FFF2-40B4-BE49-F238E27FC236}">
                <a16:creationId xmlns:a16="http://schemas.microsoft.com/office/drawing/2014/main" id="{E24FAAEA-D914-4C31-A249-1741667B0FA4}"/>
              </a:ext>
            </a:extLst>
          </p:cNvPr>
          <p:cNvSpPr txBox="1"/>
          <p:nvPr/>
        </p:nvSpPr>
        <p:spPr>
          <a:xfrm rot="5400000">
            <a:off x="12027260" y="2481386"/>
            <a:ext cx="923330" cy="274719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666">
              <a:lnSpc>
                <a:spcPts val="1768"/>
              </a:lnSpc>
            </a:pP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управление и обеспечение военной безопасности; социальное обеспечение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4" name="Прямая со стрелкой 113">
            <a:extLst>
              <a:ext uri="{FF2B5EF4-FFF2-40B4-BE49-F238E27FC236}">
                <a16:creationId xmlns:a16="http://schemas.microsoft.com/office/drawing/2014/main" id="{AC38564A-2D0F-4A15-AF43-C443DA53BD1A}"/>
              </a:ext>
            </a:extLst>
          </p:cNvPr>
          <p:cNvCxnSpPr>
            <a:cxnSpLocks/>
          </p:cNvCxnSpPr>
          <p:nvPr/>
        </p:nvCxnSpPr>
        <p:spPr>
          <a:xfrm>
            <a:off x="14009219" y="3781954"/>
            <a:ext cx="31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95D13054-F272-46A8-AE39-B9C47ACA7997}"/>
              </a:ext>
            </a:extLst>
          </p:cNvPr>
          <p:cNvSpPr txBox="1"/>
          <p:nvPr/>
        </p:nvSpPr>
        <p:spPr>
          <a:xfrm>
            <a:off x="14355144" y="3555226"/>
            <a:ext cx="842614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82,7</a:t>
            </a:r>
          </a:p>
        </p:txBody>
      </p:sp>
      <p:sp>
        <p:nvSpPr>
          <p:cNvPr id="116" name="object 43">
            <a:extLst>
              <a:ext uri="{FF2B5EF4-FFF2-40B4-BE49-F238E27FC236}">
                <a16:creationId xmlns:a16="http://schemas.microsoft.com/office/drawing/2014/main" id="{D9E7BD45-56C7-4F72-8CD8-28E52335A947}"/>
              </a:ext>
            </a:extLst>
          </p:cNvPr>
          <p:cNvSpPr txBox="1"/>
          <p:nvPr/>
        </p:nvSpPr>
        <p:spPr>
          <a:xfrm rot="5400000">
            <a:off x="11654317" y="4130839"/>
            <a:ext cx="243656" cy="12872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5756">
              <a:lnSpc>
                <a:spcPts val="1904"/>
              </a:lnSpc>
            </a:pPr>
            <a:r>
              <a:rPr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id="{D9F82842-034A-49BB-BCBF-68D866AA639F}"/>
              </a:ext>
            </a:extLst>
          </p:cNvPr>
          <p:cNvCxnSpPr>
            <a:cxnSpLocks/>
          </p:cNvCxnSpPr>
          <p:nvPr/>
        </p:nvCxnSpPr>
        <p:spPr>
          <a:xfrm>
            <a:off x="12751376" y="4784462"/>
            <a:ext cx="31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C3038BE0-B07C-4500-8319-A3027E387ACF}"/>
              </a:ext>
            </a:extLst>
          </p:cNvPr>
          <p:cNvSpPr txBox="1"/>
          <p:nvPr/>
        </p:nvSpPr>
        <p:spPr>
          <a:xfrm>
            <a:off x="13119930" y="4518345"/>
            <a:ext cx="842614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60,6</a:t>
            </a:r>
          </a:p>
        </p:txBody>
      </p:sp>
      <p:sp>
        <p:nvSpPr>
          <p:cNvPr id="119" name="object 36">
            <a:extLst>
              <a:ext uri="{FF2B5EF4-FFF2-40B4-BE49-F238E27FC236}">
                <a16:creationId xmlns:a16="http://schemas.microsoft.com/office/drawing/2014/main" id="{D175E2E3-C11A-4981-9CB2-EEBC85B39157}"/>
              </a:ext>
            </a:extLst>
          </p:cNvPr>
          <p:cNvSpPr txBox="1"/>
          <p:nvPr/>
        </p:nvSpPr>
        <p:spPr>
          <a:xfrm rot="5400000">
            <a:off x="12179513" y="4186675"/>
            <a:ext cx="692497" cy="274335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666">
              <a:lnSpc>
                <a:spcPts val="1768"/>
              </a:lnSpc>
            </a:pPr>
            <a:r>
              <a:rPr sz="1737" spc="-1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sz="1737" spc="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737" spc="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8666">
              <a:lnSpc>
                <a:spcPts val="1768"/>
              </a:lnSpc>
            </a:pP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здравоохранения и социальных услуг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E8E9585-8B55-480B-9C96-7F397F8D95C8}"/>
              </a:ext>
            </a:extLst>
          </p:cNvPr>
          <p:cNvGrpSpPr/>
          <p:nvPr/>
        </p:nvGrpSpPr>
        <p:grpSpPr>
          <a:xfrm>
            <a:off x="13897441" y="5475702"/>
            <a:ext cx="1160519" cy="435953"/>
            <a:chOff x="13821205" y="5490126"/>
            <a:chExt cx="1160519" cy="435953"/>
          </a:xfrm>
        </p:grpSpPr>
        <p:cxnSp>
          <p:nvCxnSpPr>
            <p:cNvPr id="120" name="Прямая со стрелкой 119">
              <a:extLst>
                <a:ext uri="{FF2B5EF4-FFF2-40B4-BE49-F238E27FC236}">
                  <a16:creationId xmlns:a16="http://schemas.microsoft.com/office/drawing/2014/main" id="{E011672F-9E2B-4266-AA57-CC79DB0F212E}"/>
                </a:ext>
              </a:extLst>
            </p:cNvPr>
            <p:cNvCxnSpPr>
              <a:cxnSpLocks/>
            </p:cNvCxnSpPr>
            <p:nvPr/>
          </p:nvCxnSpPr>
          <p:spPr>
            <a:xfrm>
              <a:off x="13821205" y="5722364"/>
              <a:ext cx="31089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C03E1A8-F5A7-4959-B5F3-1832FCC1AC98}"/>
                </a:ext>
              </a:extLst>
            </p:cNvPr>
            <p:cNvSpPr txBox="1"/>
            <p:nvPr/>
          </p:nvSpPr>
          <p:spPr>
            <a:xfrm>
              <a:off x="14139110" y="5490126"/>
              <a:ext cx="842614" cy="43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33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68,4</a:t>
              </a:r>
            </a:p>
          </p:txBody>
        </p:sp>
      </p:grpSp>
      <p:cxnSp>
        <p:nvCxnSpPr>
          <p:cNvPr id="122" name="Прямая со стрелкой 121">
            <a:extLst>
              <a:ext uri="{FF2B5EF4-FFF2-40B4-BE49-F238E27FC236}">
                <a16:creationId xmlns:a16="http://schemas.microsoft.com/office/drawing/2014/main" id="{F8527786-62FA-41C4-9890-0DCB6355BF40}"/>
              </a:ext>
            </a:extLst>
          </p:cNvPr>
          <p:cNvCxnSpPr>
            <a:cxnSpLocks/>
          </p:cNvCxnSpPr>
          <p:nvPr/>
        </p:nvCxnSpPr>
        <p:spPr>
          <a:xfrm>
            <a:off x="13510312" y="6358524"/>
            <a:ext cx="31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ADEAD197-5E57-40DA-B60C-90212E734EA5}"/>
              </a:ext>
            </a:extLst>
          </p:cNvPr>
          <p:cNvSpPr txBox="1"/>
          <p:nvPr/>
        </p:nvSpPr>
        <p:spPr>
          <a:xfrm>
            <a:off x="13821206" y="6143450"/>
            <a:ext cx="842614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67,5</a:t>
            </a:r>
          </a:p>
        </p:txBody>
      </p:sp>
      <p:pic>
        <p:nvPicPr>
          <p:cNvPr id="2056" name="Picture 8" descr="https://garant-audit34.ru/wp-content/uploads/2021/04/image-97-1440x1080-1.jpeg">
            <a:extLst>
              <a:ext uri="{FF2B5EF4-FFF2-40B4-BE49-F238E27FC236}">
                <a16:creationId xmlns:a16="http://schemas.microsoft.com/office/drawing/2014/main" id="{DEC758E6-46AB-4E65-B474-BB08123F0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114" y="7394751"/>
            <a:ext cx="728701" cy="5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object 36">
            <a:extLst>
              <a:ext uri="{FF2B5EF4-FFF2-40B4-BE49-F238E27FC236}">
                <a16:creationId xmlns:a16="http://schemas.microsoft.com/office/drawing/2014/main" id="{DEC698E4-9B23-4AE6-9B97-579F5C6491F3}"/>
              </a:ext>
            </a:extLst>
          </p:cNvPr>
          <p:cNvSpPr txBox="1"/>
          <p:nvPr/>
        </p:nvSpPr>
        <p:spPr>
          <a:xfrm rot="5400000">
            <a:off x="12132001" y="6533502"/>
            <a:ext cx="461665" cy="22949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8666">
              <a:lnSpc>
                <a:spcPts val="1768"/>
              </a:lnSpc>
            </a:pP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прочих видов услуг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5" name="Прямая со стрелкой 124">
            <a:extLst>
              <a:ext uri="{FF2B5EF4-FFF2-40B4-BE49-F238E27FC236}">
                <a16:creationId xmlns:a16="http://schemas.microsoft.com/office/drawing/2014/main" id="{1E646E9C-61B1-481B-AA76-B9FECBEF6072}"/>
              </a:ext>
            </a:extLst>
          </p:cNvPr>
          <p:cNvCxnSpPr>
            <a:cxnSpLocks/>
          </p:cNvCxnSpPr>
          <p:nvPr/>
        </p:nvCxnSpPr>
        <p:spPr>
          <a:xfrm>
            <a:off x="13505811" y="7690728"/>
            <a:ext cx="3108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0F728B3D-5CA6-481E-9469-32067B511EB4}"/>
              </a:ext>
            </a:extLst>
          </p:cNvPr>
          <p:cNvSpPr txBox="1"/>
          <p:nvPr/>
        </p:nvSpPr>
        <p:spPr>
          <a:xfrm>
            <a:off x="13802084" y="7463283"/>
            <a:ext cx="842614" cy="43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56,7</a:t>
            </a:r>
          </a:p>
        </p:txBody>
      </p:sp>
      <p:pic>
        <p:nvPicPr>
          <p:cNvPr id="127" name="object 40">
            <a:extLst>
              <a:ext uri="{FF2B5EF4-FFF2-40B4-BE49-F238E27FC236}">
                <a16:creationId xmlns:a16="http://schemas.microsoft.com/office/drawing/2014/main" id="{645ECAB6-9A9A-48F5-9B07-930E46EE80D6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30461" y="6208180"/>
            <a:ext cx="280320" cy="542601"/>
          </a:xfrm>
          <a:prstGeom prst="rect">
            <a:avLst/>
          </a:prstGeom>
        </p:spPr>
      </p:pic>
      <p:pic>
        <p:nvPicPr>
          <p:cNvPr id="2" name="Picture 2" descr="https://e7.pngegg.com/pngimages/491/211/png-clipart-electronics-manufacturing-services-business-computer-icons-factory-background-manufacturing-hd-miscellaneous-company.png">
            <a:extLst>
              <a:ext uri="{FF2B5EF4-FFF2-40B4-BE49-F238E27FC236}">
                <a16:creationId xmlns:a16="http://schemas.microsoft.com/office/drawing/2014/main" id="{97F30BF4-DAE3-46FC-8C9A-7ABD5755C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5" y="4830274"/>
            <a:ext cx="664731" cy="50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bject 22">
            <a:extLst>
              <a:ext uri="{FF2B5EF4-FFF2-40B4-BE49-F238E27FC236}">
                <a16:creationId xmlns:a16="http://schemas.microsoft.com/office/drawing/2014/main" id="{0DA0AA82-57E6-4282-BA45-1C9EAAE7CEBC}"/>
              </a:ext>
            </a:extLst>
          </p:cNvPr>
          <p:cNvSpPr txBox="1"/>
          <p:nvPr/>
        </p:nvSpPr>
        <p:spPr>
          <a:xfrm rot="5400000">
            <a:off x="1534661" y="4228940"/>
            <a:ext cx="487313" cy="171424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R="6302">
              <a:lnSpc>
                <a:spcPts val="1904"/>
              </a:lnSpc>
            </a:pPr>
            <a:r>
              <a:rPr lang="ru-RU" sz="1737" spc="-1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Обрабатывающие производства</a:t>
            </a:r>
            <a:endParaRPr sz="173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A0F657E6-13F1-4886-A865-65201D1FEA2C}"/>
              </a:ext>
            </a:extLst>
          </p:cNvPr>
          <p:cNvGrpSpPr/>
          <p:nvPr/>
        </p:nvGrpSpPr>
        <p:grpSpPr>
          <a:xfrm>
            <a:off x="2718744" y="4887711"/>
            <a:ext cx="1297614" cy="435953"/>
            <a:chOff x="2688881" y="4846314"/>
            <a:chExt cx="1297614" cy="435953"/>
          </a:xfrm>
        </p:grpSpPr>
        <p:cxnSp>
          <p:nvCxnSpPr>
            <p:cNvPr id="128" name="Прямая со стрелкой 127">
              <a:extLst>
                <a:ext uri="{FF2B5EF4-FFF2-40B4-BE49-F238E27FC236}">
                  <a16:creationId xmlns:a16="http://schemas.microsoft.com/office/drawing/2014/main" id="{FE8D200C-D84D-4267-AF22-A23CEF5E0FA4}"/>
                </a:ext>
              </a:extLst>
            </p:cNvPr>
            <p:cNvCxnSpPr/>
            <p:nvPr/>
          </p:nvCxnSpPr>
          <p:spPr>
            <a:xfrm>
              <a:off x="2688881" y="5086124"/>
              <a:ext cx="2954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FEA073B-F072-4AD8-8FAA-5E17C1DDF721}"/>
                </a:ext>
              </a:extLst>
            </p:cNvPr>
            <p:cNvSpPr txBox="1"/>
            <p:nvPr/>
          </p:nvSpPr>
          <p:spPr>
            <a:xfrm>
              <a:off x="3019950" y="4846314"/>
              <a:ext cx="966545" cy="435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33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85,5</a:t>
              </a:r>
            </a:p>
          </p:txBody>
        </p:sp>
      </p:grpSp>
      <p:pic>
        <p:nvPicPr>
          <p:cNvPr id="131" name="Picture 2" descr="Герб г">
            <a:extLst>
              <a:ext uri="{FF2B5EF4-FFF2-40B4-BE49-F238E27FC236}">
                <a16:creationId xmlns:a16="http://schemas.microsoft.com/office/drawing/2014/main" id="{78DD28AA-DA60-4645-AFEB-9DB969A64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95" y="98906"/>
            <a:ext cx="789618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5E62CE-C7E4-4CF5-AAD7-7B5C98F5A7A9}"/>
              </a:ext>
            </a:extLst>
          </p:cNvPr>
          <p:cNvSpPr/>
          <p:nvPr/>
        </p:nvSpPr>
        <p:spPr>
          <a:xfrm>
            <a:off x="883877" y="5500331"/>
            <a:ext cx="29872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02" lvl="0">
              <a:lnSpc>
                <a:spcPts val="1786"/>
              </a:lnSpc>
              <a:spcBef>
                <a:spcPts val="43"/>
              </a:spcBef>
            </a:pPr>
            <a:r>
              <a:rPr lang="ru-RU" sz="173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  <a:r>
              <a:rPr lang="ru-RU" sz="1737" spc="-9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37" spc="-1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 </a:t>
            </a:r>
            <a:r>
              <a:rPr lang="ru-RU" sz="173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энергией,</a:t>
            </a:r>
            <a:r>
              <a:rPr lang="ru-RU" sz="1737" spc="-4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37" spc="-1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газом</a:t>
            </a:r>
            <a:r>
              <a:rPr lang="ru-RU" sz="1737" spc="-19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3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37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паром</a:t>
            </a:r>
            <a:endParaRPr lang="ru-RU" sz="1737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06F3BB-5674-4D69-BF8E-F83906AB27E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80" y="3453753"/>
            <a:ext cx="540752" cy="5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5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476250" y="425353"/>
            <a:ext cx="8956545" cy="999203"/>
          </a:xfrm>
          <a:prstGeom prst="rect">
            <a:avLst/>
          </a:prstGeom>
        </p:spPr>
        <p:txBody>
          <a:bodyPr vert="horz" wrap="square" lIns="0" tIns="14180" rIns="0" bIns="0" rtlCol="0">
            <a:spAutoFit/>
          </a:bodyPr>
          <a:lstStyle/>
          <a:p>
            <a:pPr marL="15756">
              <a:spcBef>
                <a:spcPts val="112"/>
              </a:spcBef>
            </a:pPr>
            <a:r>
              <a:rPr lang="ru-RU" sz="3200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ФИНАНСОВЫЕ РЕЗУЛЬТАТЫ ДЕЯТЕЛЬНОСТИ ОРГАНИЗАЦИЙ </a:t>
            </a:r>
            <a:endParaRPr sz="32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87806ED4-1187-4319-B4ED-067E0E6A2658}"/>
              </a:ext>
            </a:extLst>
          </p:cNvPr>
          <p:cNvSpPr/>
          <p:nvPr/>
        </p:nvSpPr>
        <p:spPr>
          <a:xfrm>
            <a:off x="14164667" y="8655447"/>
            <a:ext cx="35451" cy="35451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87"/>
                </a:moveTo>
                <a:lnTo>
                  <a:pt x="4184" y="4184"/>
                </a:lnTo>
                <a:lnTo>
                  <a:pt x="14287" y="0"/>
                </a:lnTo>
                <a:lnTo>
                  <a:pt x="24390" y="4184"/>
                </a:lnTo>
                <a:lnTo>
                  <a:pt x="28575" y="14287"/>
                </a:lnTo>
                <a:lnTo>
                  <a:pt x="24390" y="24390"/>
                </a:lnTo>
                <a:lnTo>
                  <a:pt x="14287" y="28575"/>
                </a:lnTo>
                <a:lnTo>
                  <a:pt x="4184" y="24390"/>
                </a:lnTo>
                <a:lnTo>
                  <a:pt x="0" y="14287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2233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6235AB-4A8A-4169-B20B-9AA16F50B5A7}"/>
              </a:ext>
            </a:extLst>
          </p:cNvPr>
          <p:cNvSpPr/>
          <p:nvPr/>
        </p:nvSpPr>
        <p:spPr>
          <a:xfrm>
            <a:off x="369283" y="2202823"/>
            <a:ext cx="14509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 3" panose="05040102010807070707" pitchFamily="18" charset="2"/>
              <a:buNone/>
            </a:pP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За январь-март 2024 года </a:t>
            </a:r>
            <a:r>
              <a:rPr lang="ru-RU" alt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сальдированный финансовый результат </a:t>
            </a:r>
            <a:r>
              <a:rPr lang="ru-RU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(прибыль минус убыток) организаций города Кемерово (без субъектов малого предпринимательства, банков, страховых и бюджетных организаций) составил 18,8 млрд рублей прибыли (январь-март 2023 года – 72,8 млрд рублей прибыли)</a:t>
            </a: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id="{56D3316B-0E4F-4CE7-A58C-978CFCEABBC7}"/>
              </a:ext>
            </a:extLst>
          </p:cNvPr>
          <p:cNvSpPr/>
          <p:nvPr/>
        </p:nvSpPr>
        <p:spPr>
          <a:xfrm>
            <a:off x="893572" y="4463270"/>
            <a:ext cx="13306546" cy="802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2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Динамика сальдированного финансового результата</a:t>
            </a:r>
            <a:r>
              <a:rPr lang="ru-RU" sz="223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233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крупных и средних организаций г. Кемерово, млн рублей</a:t>
            </a:r>
            <a:endParaRPr lang="ru-RU" sz="223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https://top-fon.com/uploads/posts/2023-01/1674904717_top-fon-com-p-fon-dlya-prezentatsii-kredit-64.png">
            <a:extLst>
              <a:ext uri="{FF2B5EF4-FFF2-40B4-BE49-F238E27FC236}">
                <a16:creationId xmlns:a16="http://schemas.microsoft.com/office/drawing/2014/main" id="{6B370F9D-0237-4009-AFCA-242A89ACCC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73779" y="5157629"/>
            <a:ext cx="378143" cy="37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3443" tIns="56721" rIns="113443" bIns="56721" numCol="1" anchor="t" anchorCtr="0" compatLnSpc="1">
            <a:prstTxWarp prst="textNoShape">
              <a:avLst/>
            </a:prstTxWarp>
          </a:bodyPr>
          <a:lstStyle/>
          <a:p>
            <a:endParaRPr lang="ru-RU" sz="2233"/>
          </a:p>
        </p:txBody>
      </p:sp>
      <p:sp>
        <p:nvSpPr>
          <p:cNvPr id="3" name="AutoShape 4" descr="https://top-fon.com/uploads/posts/2023-01/1674904717_top-fon-com-p-fon-dlya-prezentatsii-kredit-64.png">
            <a:extLst>
              <a:ext uri="{FF2B5EF4-FFF2-40B4-BE49-F238E27FC236}">
                <a16:creationId xmlns:a16="http://schemas.microsoft.com/office/drawing/2014/main" id="{F2BB7CB8-8A41-4E2C-8E7D-1E6C314A12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62850" y="5346700"/>
            <a:ext cx="378143" cy="37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3443" tIns="56721" rIns="113443" bIns="56721" numCol="1" anchor="t" anchorCtr="0" compatLnSpc="1">
            <a:prstTxWarp prst="textNoShape">
              <a:avLst/>
            </a:prstTxWarp>
          </a:bodyPr>
          <a:lstStyle/>
          <a:p>
            <a:endParaRPr lang="ru-RU" sz="2233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8698AE6-2D93-411E-BE40-14CB952E8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5192740"/>
              </p:ext>
            </p:extLst>
          </p:nvPr>
        </p:nvGraphicFramePr>
        <p:xfrm>
          <a:off x="925582" y="5956969"/>
          <a:ext cx="11694640" cy="3921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Picture 2" descr="Герб г">
            <a:extLst>
              <a:ext uri="{FF2B5EF4-FFF2-40B4-BE49-F238E27FC236}">
                <a16:creationId xmlns:a16="http://schemas.microsoft.com/office/drawing/2014/main" id="{4034C416-E517-472E-8355-603E60B6C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95" y="98906"/>
            <a:ext cx="789618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B8E4F04-C6F9-47DF-94AE-6CA3ED1D5370}"/>
              </a:ext>
            </a:extLst>
          </p:cNvPr>
          <p:cNvSpPr/>
          <p:nvPr/>
        </p:nvSpPr>
        <p:spPr>
          <a:xfrm>
            <a:off x="3518452" y="9811685"/>
            <a:ext cx="2239716" cy="671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Январь-март</a:t>
            </a:r>
          </a:p>
          <a:p>
            <a:pPr marL="477520" lvl="1"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      2022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B8A89E8-7FDD-4EAB-A94E-CF4766738C5D}"/>
              </a:ext>
            </a:extLst>
          </p:cNvPr>
          <p:cNvSpPr/>
          <p:nvPr/>
        </p:nvSpPr>
        <p:spPr>
          <a:xfrm>
            <a:off x="5908707" y="9811685"/>
            <a:ext cx="2308965" cy="671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Январь-март </a:t>
            </a:r>
          </a:p>
          <a:p>
            <a:pPr marL="477520" lvl="1"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      2023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37F23A2-7717-4902-B0F5-128F3BE953E0}"/>
              </a:ext>
            </a:extLst>
          </p:cNvPr>
          <p:cNvSpPr/>
          <p:nvPr/>
        </p:nvSpPr>
        <p:spPr>
          <a:xfrm>
            <a:off x="8312937" y="9799011"/>
            <a:ext cx="2239716" cy="671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Январь-март</a:t>
            </a:r>
          </a:p>
          <a:p>
            <a:pPr marL="477520" lvl="1"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    2024</a:t>
            </a:r>
          </a:p>
        </p:txBody>
      </p:sp>
    </p:spTree>
    <p:extLst>
      <p:ext uri="{BB962C8B-B14F-4D97-AF65-F5344CB8AC3E}">
        <p14:creationId xmlns:p14="http://schemas.microsoft.com/office/powerpoint/2010/main" val="2737040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491719" y="947915"/>
            <a:ext cx="8699792" cy="506761"/>
          </a:xfrm>
          <a:prstGeom prst="rect">
            <a:avLst/>
          </a:prstGeom>
        </p:spPr>
        <p:txBody>
          <a:bodyPr vert="horz" wrap="square" lIns="0" tIns="14180" rIns="0" bIns="0" rtlCol="0">
            <a:spAutoFit/>
          </a:bodyPr>
          <a:lstStyle/>
          <a:p>
            <a:pPr marL="15756">
              <a:spcBef>
                <a:spcPts val="112"/>
              </a:spcBef>
            </a:pPr>
            <a:r>
              <a:rPr lang="ru-RU" sz="3200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ИНВЕСТИЦИИ</a:t>
            </a:r>
            <a:endParaRPr sz="32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87806ED4-1187-4319-B4ED-067E0E6A2658}"/>
              </a:ext>
            </a:extLst>
          </p:cNvPr>
          <p:cNvSpPr/>
          <p:nvPr/>
        </p:nvSpPr>
        <p:spPr>
          <a:xfrm>
            <a:off x="14164667" y="8655447"/>
            <a:ext cx="35451" cy="35451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87"/>
                </a:moveTo>
                <a:lnTo>
                  <a:pt x="4184" y="4184"/>
                </a:lnTo>
                <a:lnTo>
                  <a:pt x="14287" y="0"/>
                </a:lnTo>
                <a:lnTo>
                  <a:pt x="24390" y="4184"/>
                </a:lnTo>
                <a:lnTo>
                  <a:pt x="28575" y="14287"/>
                </a:lnTo>
                <a:lnTo>
                  <a:pt x="24390" y="24390"/>
                </a:lnTo>
                <a:lnTo>
                  <a:pt x="14287" y="28575"/>
                </a:lnTo>
                <a:lnTo>
                  <a:pt x="4184" y="24390"/>
                </a:lnTo>
                <a:lnTo>
                  <a:pt x="0" y="14287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2233"/>
          </a:p>
        </p:txBody>
      </p:sp>
      <p:sp>
        <p:nvSpPr>
          <p:cNvPr id="16" name="Прямоугольник 5">
            <a:extLst>
              <a:ext uri="{FF2B5EF4-FFF2-40B4-BE49-F238E27FC236}">
                <a16:creationId xmlns:a16="http://schemas.microsoft.com/office/drawing/2014/main" id="{A5C0B303-4AE1-4589-AE78-0E8A00F47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19" y="2325032"/>
            <a:ext cx="13395731" cy="16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Организациями города всех форм собственности </a:t>
            </a:r>
            <a:r>
              <a:rPr lang="ru-RU" altLang="ru-RU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январь-март 2024 года </a:t>
            </a: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направлено </a:t>
            </a:r>
            <a:r>
              <a:rPr lang="ru-RU" altLang="ru-RU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11,6 млрд рублей </a:t>
            </a: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инвестиций в основной капитал, что в сопоставимых ценах на 4,5 % ниже уровня аналогичного периода 2023 года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729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7">
            <a:extLst>
              <a:ext uri="{FF2B5EF4-FFF2-40B4-BE49-F238E27FC236}">
                <a16:creationId xmlns:a16="http://schemas.microsoft.com/office/drawing/2014/main" id="{8990DC7C-7457-4FC8-A7DB-95453AE13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719" y="3914322"/>
            <a:ext cx="1375957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tabLst>
                <a:tab pos="625475" algn="l"/>
              </a:tabLst>
            </a:pP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Объем инвестиций по крупным и средним предприятиям </a:t>
            </a:r>
            <a:r>
              <a:rPr lang="ru-RU" altLang="ru-RU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январь-март 2024 года </a:t>
            </a: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сложился на уровне </a:t>
            </a:r>
            <a:r>
              <a:rPr lang="ru-RU" altLang="ru-RU" sz="2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8,3 млрд рублей </a:t>
            </a:r>
            <a:r>
              <a:rPr lang="ru-RU" altLang="ru-RU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(увеличение в сопоставимых ценах составило 15,3 %)</a:t>
            </a:r>
          </a:p>
        </p:txBody>
      </p:sp>
      <p:pic>
        <p:nvPicPr>
          <p:cNvPr id="12" name="Picture 2" descr="Герб г">
            <a:extLst>
              <a:ext uri="{FF2B5EF4-FFF2-40B4-BE49-F238E27FC236}">
                <a16:creationId xmlns:a16="http://schemas.microsoft.com/office/drawing/2014/main" id="{D2D912E3-C3F1-4053-BAA5-ECC4860E6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850" y="98906"/>
            <a:ext cx="839563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A98C6919-DB24-4ADF-840C-C28AA8DC5F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2004435"/>
              </p:ext>
            </p:extLst>
          </p:nvPr>
        </p:nvGraphicFramePr>
        <p:xfrm>
          <a:off x="1339909" y="5346700"/>
          <a:ext cx="11785541" cy="464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569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ерб 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204" y="483592"/>
            <a:ext cx="923691" cy="114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object 10">
            <a:extLst>
              <a:ext uri="{FF2B5EF4-FFF2-40B4-BE49-F238E27FC236}">
                <a16:creationId xmlns:a16="http://schemas.microsoft.com/office/drawing/2014/main" id="{12C7882D-5AE4-45DB-8880-55E4078A639D}"/>
              </a:ext>
            </a:extLst>
          </p:cNvPr>
          <p:cNvSpPr txBox="1"/>
          <p:nvPr/>
        </p:nvSpPr>
        <p:spPr>
          <a:xfrm>
            <a:off x="628650" y="548969"/>
            <a:ext cx="8699792" cy="506761"/>
          </a:xfrm>
          <a:prstGeom prst="rect">
            <a:avLst/>
          </a:prstGeom>
        </p:spPr>
        <p:txBody>
          <a:bodyPr vert="horz" wrap="square" lIns="0" tIns="14180" rIns="0" bIns="0" rtlCol="0">
            <a:spAutoFit/>
          </a:bodyPr>
          <a:lstStyle/>
          <a:p>
            <a:pPr marL="15756">
              <a:spcBef>
                <a:spcPts val="112"/>
              </a:spcBef>
            </a:pPr>
            <a:r>
              <a:rPr lang="ru-RU" sz="3200" spc="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БЮДЖЕТ ГОРОДА</a:t>
            </a:r>
            <a:endParaRPr sz="3200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bject 14">
            <a:extLst>
              <a:ext uri="{FF2B5EF4-FFF2-40B4-BE49-F238E27FC236}">
                <a16:creationId xmlns:a16="http://schemas.microsoft.com/office/drawing/2014/main" id="{87806ED4-1187-4319-B4ED-067E0E6A2658}"/>
              </a:ext>
            </a:extLst>
          </p:cNvPr>
          <p:cNvSpPr/>
          <p:nvPr/>
        </p:nvSpPr>
        <p:spPr>
          <a:xfrm>
            <a:off x="14164667" y="8655447"/>
            <a:ext cx="35451" cy="35451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14287"/>
                </a:moveTo>
                <a:lnTo>
                  <a:pt x="4184" y="4184"/>
                </a:lnTo>
                <a:lnTo>
                  <a:pt x="14287" y="0"/>
                </a:lnTo>
                <a:lnTo>
                  <a:pt x="24390" y="4184"/>
                </a:lnTo>
                <a:lnTo>
                  <a:pt x="28575" y="14287"/>
                </a:lnTo>
                <a:lnTo>
                  <a:pt x="24390" y="24390"/>
                </a:lnTo>
                <a:lnTo>
                  <a:pt x="14287" y="28575"/>
                </a:lnTo>
                <a:lnTo>
                  <a:pt x="4184" y="24390"/>
                </a:lnTo>
                <a:lnTo>
                  <a:pt x="0" y="14287"/>
                </a:lnTo>
                <a:close/>
              </a:path>
            </a:pathLst>
          </a:custGeom>
          <a:solidFill>
            <a:srgbClr val="FFC32D"/>
          </a:solidFill>
        </p:spPr>
        <p:txBody>
          <a:bodyPr wrap="square" lIns="0" tIns="0" rIns="0" bIns="0" rtlCol="0"/>
          <a:lstStyle/>
          <a:p>
            <a:endParaRPr sz="2233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EBB300-CCF7-44D7-999B-DEAE721271D9}"/>
              </a:ext>
            </a:extLst>
          </p:cNvPr>
          <p:cNvSpPr txBox="1"/>
          <p:nvPr/>
        </p:nvSpPr>
        <p:spPr>
          <a:xfrm>
            <a:off x="-438150" y="1914556"/>
            <a:ext cx="6338220" cy="1237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81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бюджета </a:t>
            </a:r>
          </a:p>
          <a:p>
            <a:pPr algn="ctr"/>
            <a:r>
              <a:rPr lang="ru-RU" sz="2481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города Кемерово, </a:t>
            </a:r>
          </a:p>
          <a:p>
            <a:pPr algn="ctr"/>
            <a:r>
              <a:rPr lang="ru-RU" sz="2481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</a:t>
            </a:r>
          </a:p>
        </p:txBody>
      </p:sp>
      <p:sp>
        <p:nvSpPr>
          <p:cNvPr id="15" name="Прямоугольник 7">
            <a:extLst>
              <a:ext uri="{FF2B5EF4-FFF2-40B4-BE49-F238E27FC236}">
                <a16:creationId xmlns:a16="http://schemas.microsoft.com/office/drawing/2014/main" id="{1C9C013D-2A19-4DF4-98FE-DAED43CC0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9850" y="1891713"/>
            <a:ext cx="7400007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985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доходов бюджета города Кемерово</a:t>
            </a: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729D9287-735B-4EC3-9E89-75C49D675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850539"/>
              </p:ext>
            </p:extLst>
          </p:nvPr>
        </p:nvGraphicFramePr>
        <p:xfrm>
          <a:off x="6419850" y="2532041"/>
          <a:ext cx="8229600" cy="3046105"/>
        </p:xfrm>
        <a:graphic>
          <a:graphicData uri="http://schemas.openxmlformats.org/drawingml/2006/table">
            <a:tbl>
              <a:tblPr firstRow="1" firstCol="1" bandRow="1"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4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55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Январь-март 2023 года,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 рублей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Январь-март 2024 года,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 рублей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Изменение, %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1 587 177,4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3440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1 877 460,2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118,3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8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288 030,0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352 624,7</a:t>
                      </a: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122,4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перечисления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3 416 362,3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4 106 010,9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120,2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aseline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ДОХОДОВ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5 291 569,7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6 336 095,8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119,7</a:t>
                      </a:r>
                      <a:endParaRPr lang="ru-RU" sz="140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002" marR="7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Прямоугольник 7">
            <a:extLst>
              <a:ext uri="{FF2B5EF4-FFF2-40B4-BE49-F238E27FC236}">
                <a16:creationId xmlns:a16="http://schemas.microsoft.com/office/drawing/2014/main" id="{50DB689F-2D76-4F8B-9EDE-6FD74C9A7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653" y="5871578"/>
            <a:ext cx="8389868" cy="39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985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расходов бюджета города Кемерово, млн рублей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2E9C916-E4D4-46CE-AD6E-9AB60E0222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687699"/>
              </p:ext>
            </p:extLst>
          </p:nvPr>
        </p:nvGraphicFramePr>
        <p:xfrm>
          <a:off x="-464155" y="3588255"/>
          <a:ext cx="6017624" cy="5487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Объект 11">
            <a:extLst>
              <a:ext uri="{FF2B5EF4-FFF2-40B4-BE49-F238E27FC236}">
                <a16:creationId xmlns:a16="http://schemas.microsoft.com/office/drawing/2014/main" id="{932AF77D-F945-4BC3-98C8-67EF3A538D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100864"/>
              </p:ext>
            </p:extLst>
          </p:nvPr>
        </p:nvGraphicFramePr>
        <p:xfrm>
          <a:off x="5203682" y="6580146"/>
          <a:ext cx="9922017" cy="3815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E345B74-9243-48A8-900A-39E3D21D11CF}"/>
              </a:ext>
            </a:extLst>
          </p:cNvPr>
          <p:cNvSpPr/>
          <p:nvPr/>
        </p:nvSpPr>
        <p:spPr>
          <a:xfrm>
            <a:off x="2914650" y="8089900"/>
            <a:ext cx="170880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sz="1400" b="1" spc="15" dirty="0">
                <a:latin typeface="Tahoma"/>
                <a:cs typeface="Tahoma"/>
              </a:rPr>
              <a:t>01.04.2024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2ED8928-4894-42B1-807F-013DCA4143AA}"/>
              </a:ext>
            </a:extLst>
          </p:cNvPr>
          <p:cNvSpPr/>
          <p:nvPr/>
        </p:nvSpPr>
        <p:spPr>
          <a:xfrm>
            <a:off x="516935" y="8089899"/>
            <a:ext cx="170880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sz="1400" b="1" spc="15" dirty="0">
                <a:latin typeface="Tahoma"/>
                <a:cs typeface="Tahoma"/>
              </a:rPr>
              <a:t>01.04.2023</a:t>
            </a:r>
          </a:p>
        </p:txBody>
      </p:sp>
    </p:spTree>
    <p:extLst>
      <p:ext uri="{BB962C8B-B14F-4D97-AF65-F5344CB8AC3E}">
        <p14:creationId xmlns:p14="http://schemas.microsoft.com/office/powerpoint/2010/main" val="154001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68630" y="2895444"/>
            <a:ext cx="15035281" cy="6156814"/>
          </a:xfrm>
          <a:prstGeom prst="rect">
            <a:avLst/>
          </a:prstGeom>
        </p:spPr>
        <p:txBody>
          <a:bodyPr vert="horz" wrap="square" lIns="0" tIns="3060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lang="ru-RU" sz="2400" dirty="0">
              <a:latin typeface="Tahoma"/>
              <a:cs typeface="Tahoma"/>
            </a:endParaRPr>
          </a:p>
          <a:p>
            <a:pPr marL="461009" marR="438784" algn="just">
              <a:lnSpc>
                <a:spcPct val="100000"/>
              </a:lnSpc>
            </a:pPr>
            <a:r>
              <a:rPr lang="ru-RU" b="1" spc="-5" dirty="0">
                <a:latin typeface="Tahoma"/>
                <a:cs typeface="Tahoma"/>
              </a:rPr>
              <a:t>Среднемесячная заработная плата </a:t>
            </a:r>
            <a:r>
              <a:rPr lang="ru-RU" sz="1400" spc="-5" dirty="0">
                <a:latin typeface="Tahoma"/>
                <a:cs typeface="Tahoma"/>
              </a:rPr>
              <a:t>(без субъектов малого предпринимательства)</a:t>
            </a:r>
            <a:r>
              <a:rPr lang="ru-RU" sz="1400" b="1" spc="-5" dirty="0">
                <a:latin typeface="Tahoma"/>
                <a:cs typeface="Tahoma"/>
              </a:rPr>
              <a:t> </a:t>
            </a:r>
            <a:r>
              <a:rPr lang="ru-RU" b="1" spc="-5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– 80</a:t>
            </a:r>
            <a:r>
              <a:rPr lang="en-US" b="1" spc="-5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ru-RU" b="1" spc="-5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656</a:t>
            </a:r>
            <a:r>
              <a:rPr lang="en-US" b="1" spc="-5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 </a:t>
            </a:r>
            <a:r>
              <a:rPr lang="ru-RU" b="1" spc="-5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рублей</a:t>
            </a:r>
          </a:p>
          <a:p>
            <a:pPr marL="461009" marR="438784" algn="just">
              <a:lnSpc>
                <a:spcPct val="100000"/>
              </a:lnSpc>
            </a:pPr>
            <a:endParaRPr lang="ru-RU" b="1" spc="-5" dirty="0">
              <a:solidFill>
                <a:srgbClr val="223381"/>
              </a:solidFill>
              <a:latin typeface="Tahoma"/>
              <a:cs typeface="Tahoma"/>
            </a:endParaRPr>
          </a:p>
          <a:p>
            <a:pPr marL="461009" marR="438784" algn="just">
              <a:lnSpc>
                <a:spcPct val="100000"/>
              </a:lnSpc>
            </a:pPr>
            <a:r>
              <a:rPr lang="ru-RU" b="1" spc="-5" dirty="0">
                <a:latin typeface="Tahoma"/>
                <a:cs typeface="Tahoma"/>
              </a:rPr>
              <a:t>Сальдированный финансовый результат организаций </a:t>
            </a:r>
            <a:r>
              <a:rPr lang="ru-RU" sz="1400" spc="-5" dirty="0">
                <a:latin typeface="Tahoma"/>
                <a:cs typeface="Tahoma"/>
              </a:rPr>
              <a:t>(без субъектов малого предпринимательства)</a:t>
            </a:r>
            <a:r>
              <a:rPr lang="ru-RU" sz="1400" spc="-5" dirty="0">
                <a:solidFill>
                  <a:srgbClr val="223381"/>
                </a:solidFill>
                <a:latin typeface="Tahoma"/>
                <a:cs typeface="Tahoma"/>
              </a:rPr>
              <a:t> </a:t>
            </a:r>
            <a:r>
              <a:rPr lang="ru-RU" b="1" spc="-5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– 18,8 млрд рублей прибыли</a:t>
            </a:r>
          </a:p>
          <a:p>
            <a:pPr marL="461009" marR="438784" algn="just">
              <a:lnSpc>
                <a:spcPct val="100000"/>
              </a:lnSpc>
            </a:pPr>
            <a:endParaRPr lang="ru-RU" b="1" spc="-5" dirty="0">
              <a:latin typeface="Tahoma"/>
              <a:cs typeface="Tahoma"/>
            </a:endParaRPr>
          </a:p>
          <a:p>
            <a:pPr marL="461009" marR="438784" algn="just">
              <a:lnSpc>
                <a:spcPct val="100000"/>
              </a:lnSpc>
            </a:pPr>
            <a:r>
              <a:rPr lang="ru-RU" b="1" spc="-5" dirty="0">
                <a:latin typeface="Tahoma"/>
                <a:cs typeface="Tahoma"/>
              </a:rPr>
              <a:t>Индекс промышленного производства </a:t>
            </a:r>
            <a:r>
              <a:rPr lang="ru-RU" b="1" spc="-5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– 119,3 %</a:t>
            </a:r>
          </a:p>
          <a:p>
            <a:pPr marL="461009" marR="438784" algn="just">
              <a:lnSpc>
                <a:spcPct val="100000"/>
              </a:lnSpc>
            </a:pPr>
            <a:endParaRPr lang="ru-RU" b="1" spc="-5" dirty="0">
              <a:latin typeface="Tahoma"/>
              <a:cs typeface="Tahoma"/>
            </a:endParaRPr>
          </a:p>
          <a:p>
            <a:pPr marL="461009" marR="438784" algn="just">
              <a:lnSpc>
                <a:spcPct val="100000"/>
              </a:lnSpc>
            </a:pPr>
            <a:r>
              <a:rPr lang="ru-RU" b="1" spc="-5" dirty="0">
                <a:latin typeface="Tahoma"/>
                <a:cs typeface="Tahoma"/>
              </a:rPr>
              <a:t>Объем введенного в эксплуатацию жилья </a:t>
            </a:r>
            <a:r>
              <a:rPr lang="ru-RU" b="1" spc="-5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– 50,2 тыс. кв. м</a:t>
            </a:r>
          </a:p>
          <a:p>
            <a:pPr marL="461009" marR="438784" algn="just">
              <a:lnSpc>
                <a:spcPct val="100000"/>
              </a:lnSpc>
            </a:pPr>
            <a:endParaRPr lang="ru-RU" b="1" spc="-5" dirty="0">
              <a:solidFill>
                <a:srgbClr val="223381"/>
              </a:solidFill>
              <a:latin typeface="Tahoma"/>
              <a:cs typeface="Tahoma"/>
            </a:endParaRPr>
          </a:p>
          <a:p>
            <a:pPr marL="461009" marR="438784" algn="just">
              <a:lnSpc>
                <a:spcPct val="100000"/>
              </a:lnSpc>
            </a:pPr>
            <a:r>
              <a:rPr lang="ru-RU" b="1" spc="-5" dirty="0">
                <a:latin typeface="Tahoma"/>
                <a:cs typeface="Tahoma"/>
              </a:rPr>
              <a:t>Уровень безработицы </a:t>
            </a:r>
            <a:r>
              <a:rPr lang="ru-RU" b="1" spc="-5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– 0,29 %</a:t>
            </a:r>
          </a:p>
          <a:p>
            <a:pPr marL="461009" marR="438784" algn="just">
              <a:lnSpc>
                <a:spcPct val="100000"/>
              </a:lnSpc>
            </a:pPr>
            <a:endParaRPr lang="ru-RU" b="1" spc="-5" dirty="0">
              <a:solidFill>
                <a:srgbClr val="223381"/>
              </a:solidFill>
              <a:latin typeface="Tahoma"/>
              <a:cs typeface="Tahoma"/>
            </a:endParaRPr>
          </a:p>
          <a:p>
            <a:pPr marL="461009" marR="438784" algn="just">
              <a:lnSpc>
                <a:spcPct val="100000"/>
              </a:lnSpc>
            </a:pPr>
            <a:r>
              <a:rPr lang="ru-RU" b="1" spc="-5" dirty="0">
                <a:latin typeface="Tahoma"/>
                <a:cs typeface="Tahoma"/>
              </a:rPr>
              <a:t>Стоимость минимального набора продуктов питания</a:t>
            </a:r>
            <a:r>
              <a:rPr lang="ru-RU" b="1" spc="-5" dirty="0">
                <a:solidFill>
                  <a:srgbClr val="223381"/>
                </a:solidFill>
                <a:latin typeface="Tahoma"/>
                <a:cs typeface="Tahoma"/>
              </a:rPr>
              <a:t> </a:t>
            </a:r>
            <a:r>
              <a:rPr lang="ru-RU" b="1" spc="-5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– 5 987,34 рубля </a:t>
            </a:r>
            <a:r>
              <a:rPr lang="ru-RU" spc="-5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в расчете на одного человека</a:t>
            </a:r>
          </a:p>
          <a:p>
            <a:pPr marL="461009" marR="438784" algn="just">
              <a:lnSpc>
                <a:spcPct val="100000"/>
              </a:lnSpc>
            </a:pPr>
            <a:endParaRPr lang="ru-RU" b="1" spc="-5" dirty="0">
              <a:solidFill>
                <a:srgbClr val="223381"/>
              </a:solidFill>
              <a:latin typeface="Tahoma"/>
              <a:cs typeface="Tahoma"/>
            </a:endParaRPr>
          </a:p>
          <a:p>
            <a:pPr marL="461009" marR="438784" algn="just">
              <a:lnSpc>
                <a:spcPct val="100000"/>
              </a:lnSpc>
            </a:pPr>
            <a:r>
              <a:rPr lang="ru-RU" b="1" spc="-5" dirty="0">
                <a:latin typeface="Tahoma"/>
                <a:cs typeface="Tahoma"/>
              </a:rPr>
              <a:t>Оборот организаций  </a:t>
            </a:r>
            <a:r>
              <a:rPr lang="ru-RU" sz="1400" spc="-5" dirty="0">
                <a:latin typeface="Tahoma"/>
                <a:cs typeface="Tahoma"/>
              </a:rPr>
              <a:t>(без субъектов малого предпринимательства)</a:t>
            </a:r>
            <a:r>
              <a:rPr lang="ru-RU" sz="1400" b="1" spc="-5" dirty="0">
                <a:latin typeface="Tahoma"/>
                <a:cs typeface="Tahoma"/>
              </a:rPr>
              <a:t> </a:t>
            </a:r>
            <a:r>
              <a:rPr lang="ru-RU" b="1" spc="-5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–  289,2 млрд рублей</a:t>
            </a:r>
          </a:p>
          <a:p>
            <a:pPr marL="461009" marR="438784" algn="just">
              <a:lnSpc>
                <a:spcPct val="100000"/>
              </a:lnSpc>
            </a:pPr>
            <a:endParaRPr lang="ru-RU" b="1" spc="-5" dirty="0">
              <a:solidFill>
                <a:srgbClr val="223381"/>
              </a:solidFill>
              <a:latin typeface="Tahoma"/>
              <a:cs typeface="Tahoma"/>
            </a:endParaRPr>
          </a:p>
          <a:p>
            <a:pPr marL="461009" marR="438784" algn="just">
              <a:lnSpc>
                <a:spcPct val="100000"/>
              </a:lnSpc>
            </a:pPr>
            <a:r>
              <a:rPr lang="ru-RU" b="1" spc="-5" dirty="0">
                <a:latin typeface="Tahoma"/>
                <a:cs typeface="Tahoma"/>
              </a:rPr>
              <a:t>Работы, выполненные по виду деятельности «Строительство»</a:t>
            </a:r>
            <a:r>
              <a:rPr lang="ru-RU" b="1" spc="-5" dirty="0">
                <a:solidFill>
                  <a:srgbClr val="223381"/>
                </a:solidFill>
                <a:latin typeface="Tahoma"/>
                <a:cs typeface="Tahoma"/>
              </a:rPr>
              <a:t> </a:t>
            </a:r>
            <a:r>
              <a:rPr lang="ru-RU" b="1" spc="-5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–  7,7 млрд рублей</a:t>
            </a:r>
          </a:p>
          <a:p>
            <a:pPr marL="461009" marR="438784" algn="just">
              <a:lnSpc>
                <a:spcPct val="100000"/>
              </a:lnSpc>
            </a:pPr>
            <a:endParaRPr lang="ru-RU" b="1" spc="-5" dirty="0">
              <a:solidFill>
                <a:srgbClr val="223381"/>
              </a:solidFill>
              <a:latin typeface="Tahoma"/>
              <a:cs typeface="Tahoma"/>
            </a:endParaRPr>
          </a:p>
          <a:p>
            <a:pPr marL="461009" marR="438784" algn="just">
              <a:lnSpc>
                <a:spcPct val="100000"/>
              </a:lnSpc>
            </a:pPr>
            <a:r>
              <a:rPr lang="ru-RU" b="1" spc="-5" dirty="0">
                <a:latin typeface="Tahoma"/>
                <a:cs typeface="Tahoma"/>
              </a:rPr>
              <a:t>Объем отгруженных товаров, выполненных работ и услуг </a:t>
            </a:r>
            <a:r>
              <a:rPr lang="ru-RU" sz="1400" spc="-5" dirty="0">
                <a:latin typeface="Tahoma"/>
                <a:cs typeface="Tahoma"/>
              </a:rPr>
              <a:t>(всеми категориями производителей)</a:t>
            </a:r>
            <a:r>
              <a:rPr lang="ru-RU" sz="1400" b="1" spc="-5" dirty="0">
                <a:latin typeface="Tahoma"/>
                <a:cs typeface="Tahoma"/>
              </a:rPr>
              <a:t> </a:t>
            </a:r>
            <a:r>
              <a:rPr lang="ru-RU" b="1" spc="-5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– 69,7 млрд рублей</a:t>
            </a:r>
          </a:p>
          <a:p>
            <a:pPr marL="461009" marR="438784" algn="just">
              <a:lnSpc>
                <a:spcPct val="100000"/>
              </a:lnSpc>
            </a:pPr>
            <a:endParaRPr lang="ru-RU" b="1" spc="-5" dirty="0">
              <a:solidFill>
                <a:srgbClr val="223381"/>
              </a:solidFill>
              <a:latin typeface="Tahoma"/>
              <a:cs typeface="Tahoma"/>
            </a:endParaRPr>
          </a:p>
          <a:p>
            <a:pPr marL="461009" marR="438784" algn="just">
              <a:lnSpc>
                <a:spcPct val="100000"/>
              </a:lnSpc>
            </a:pPr>
            <a:r>
              <a:rPr lang="ru-RU" b="1" spc="-5" dirty="0">
                <a:latin typeface="Tahoma"/>
                <a:cs typeface="Tahoma"/>
              </a:rPr>
              <a:t>Численность населения </a:t>
            </a:r>
            <a:r>
              <a:rPr lang="ru-RU" sz="1400" spc="-5" dirty="0">
                <a:latin typeface="Tahoma"/>
                <a:cs typeface="Tahoma"/>
              </a:rPr>
              <a:t>(среднегодовая)</a:t>
            </a:r>
            <a:r>
              <a:rPr lang="ru-RU" b="1" spc="-5" dirty="0">
                <a:latin typeface="Tahoma"/>
                <a:cs typeface="Tahoma"/>
              </a:rPr>
              <a:t> </a:t>
            </a:r>
            <a:r>
              <a:rPr lang="ru-RU" b="1" spc="-5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– 544 040 человек</a:t>
            </a:r>
          </a:p>
        </p:txBody>
      </p:sp>
      <p:grpSp>
        <p:nvGrpSpPr>
          <p:cNvPr id="24" name="object 30">
            <a:extLst>
              <a:ext uri="{FF2B5EF4-FFF2-40B4-BE49-F238E27FC236}">
                <a16:creationId xmlns:a16="http://schemas.microsoft.com/office/drawing/2014/main" id="{A14EFCBF-09D3-4E20-8183-D7F87D853348}"/>
              </a:ext>
            </a:extLst>
          </p:cNvPr>
          <p:cNvGrpSpPr/>
          <p:nvPr/>
        </p:nvGrpSpPr>
        <p:grpSpPr>
          <a:xfrm>
            <a:off x="514496" y="4590431"/>
            <a:ext cx="314325" cy="316230"/>
            <a:chOff x="1265300" y="5083175"/>
            <a:chExt cx="314325" cy="316230"/>
          </a:xfrm>
          <a:solidFill>
            <a:srgbClr val="00B050"/>
          </a:solidFill>
        </p:grpSpPr>
        <p:sp>
          <p:nvSpPr>
            <p:cNvPr id="25" name="object 31">
              <a:extLst>
                <a:ext uri="{FF2B5EF4-FFF2-40B4-BE49-F238E27FC236}">
                  <a16:creationId xmlns:a16="http://schemas.microsoft.com/office/drawing/2014/main" id="{101F5AF2-8E25-4D63-A3B4-A209027D038F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6" name="object 32">
              <a:extLst>
                <a:ext uri="{FF2B5EF4-FFF2-40B4-BE49-F238E27FC236}">
                  <a16:creationId xmlns:a16="http://schemas.microsoft.com/office/drawing/2014/main" id="{C2A8CA62-FF84-4333-BF0F-B6BE75EAA4D4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grpFill/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39" name="object 2">
            <a:extLst>
              <a:ext uri="{FF2B5EF4-FFF2-40B4-BE49-F238E27FC236}">
                <a16:creationId xmlns:a16="http://schemas.microsoft.com/office/drawing/2014/main" id="{8DC15EB6-0CFA-44AC-958B-21E53F27E722}"/>
              </a:ext>
            </a:extLst>
          </p:cNvPr>
          <p:cNvGrpSpPr/>
          <p:nvPr/>
        </p:nvGrpSpPr>
        <p:grpSpPr>
          <a:xfrm>
            <a:off x="533546" y="8534532"/>
            <a:ext cx="314325" cy="265430"/>
            <a:chOff x="10106025" y="3344798"/>
            <a:chExt cx="314325" cy="265430"/>
          </a:xfrm>
        </p:grpSpPr>
        <p:sp>
          <p:nvSpPr>
            <p:cNvPr id="40" name="object 3">
              <a:extLst>
                <a:ext uri="{FF2B5EF4-FFF2-40B4-BE49-F238E27FC236}">
                  <a16:creationId xmlns:a16="http://schemas.microsoft.com/office/drawing/2014/main" id="{101583C7-B722-49EA-A198-25D089AC258F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0" y="0"/>
                  </a:lnTo>
                  <a:lnTo>
                    <a:pt x="150749" y="252475"/>
                  </a:lnTo>
                  <a:lnTo>
                    <a:pt x="301625" y="0"/>
                  </a:lnTo>
                  <a:close/>
                </a:path>
              </a:pathLst>
            </a:custGeom>
            <a:solidFill>
              <a:srgbClr val="E2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">
              <a:extLst>
                <a:ext uri="{FF2B5EF4-FFF2-40B4-BE49-F238E27FC236}">
                  <a16:creationId xmlns:a16="http://schemas.microsoft.com/office/drawing/2014/main" id="{11B7DB7E-F37C-4246-AFE5-EA426D805B97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150749" y="252475"/>
                  </a:lnTo>
                  <a:lnTo>
                    <a:pt x="0" y="0"/>
                  </a:lnTo>
                  <a:lnTo>
                    <a:pt x="301625" y="0"/>
                  </a:lnTo>
                  <a:close/>
                </a:path>
              </a:pathLst>
            </a:custGeom>
            <a:ln w="12700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30">
            <a:extLst>
              <a:ext uri="{FF2B5EF4-FFF2-40B4-BE49-F238E27FC236}">
                <a16:creationId xmlns:a16="http://schemas.microsoft.com/office/drawing/2014/main" id="{2FCDF213-9857-40B3-A554-76CAC553EF5A}"/>
              </a:ext>
            </a:extLst>
          </p:cNvPr>
          <p:cNvGrpSpPr/>
          <p:nvPr/>
        </p:nvGrpSpPr>
        <p:grpSpPr>
          <a:xfrm>
            <a:off x="520846" y="5124825"/>
            <a:ext cx="314325" cy="316230"/>
            <a:chOff x="1265300" y="5083175"/>
            <a:chExt cx="314325" cy="316230"/>
          </a:xfrm>
          <a:solidFill>
            <a:srgbClr val="00B050"/>
          </a:solidFill>
        </p:grpSpPr>
        <p:sp>
          <p:nvSpPr>
            <p:cNvPr id="46" name="object 31">
              <a:extLst>
                <a:ext uri="{FF2B5EF4-FFF2-40B4-BE49-F238E27FC236}">
                  <a16:creationId xmlns:a16="http://schemas.microsoft.com/office/drawing/2014/main" id="{9928F0FA-D8C9-461D-9BB4-31DC4367D8A6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7" name="object 32">
              <a:extLst>
                <a:ext uri="{FF2B5EF4-FFF2-40B4-BE49-F238E27FC236}">
                  <a16:creationId xmlns:a16="http://schemas.microsoft.com/office/drawing/2014/main" id="{76EB31CF-C608-4690-9018-B511F072682D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grpFill/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48" name="object 2">
            <a:extLst>
              <a:ext uri="{FF2B5EF4-FFF2-40B4-BE49-F238E27FC236}">
                <a16:creationId xmlns:a16="http://schemas.microsoft.com/office/drawing/2014/main" id="{3B3C7970-5CD2-49F3-8B22-BBFCCDFF0A63}"/>
              </a:ext>
            </a:extLst>
          </p:cNvPr>
          <p:cNvGrpSpPr/>
          <p:nvPr/>
        </p:nvGrpSpPr>
        <p:grpSpPr>
          <a:xfrm>
            <a:off x="499117" y="5818748"/>
            <a:ext cx="314325" cy="265430"/>
            <a:chOff x="10106025" y="3344798"/>
            <a:chExt cx="314325" cy="265430"/>
          </a:xfrm>
          <a:solidFill>
            <a:srgbClr val="00B050"/>
          </a:solidFill>
        </p:grpSpPr>
        <p:sp>
          <p:nvSpPr>
            <p:cNvPr id="49" name="object 3">
              <a:extLst>
                <a:ext uri="{FF2B5EF4-FFF2-40B4-BE49-F238E27FC236}">
                  <a16:creationId xmlns:a16="http://schemas.microsoft.com/office/drawing/2014/main" id="{0003CE43-3ED9-41C8-A684-D96F6A7FF404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0" y="0"/>
                  </a:lnTo>
                  <a:lnTo>
                    <a:pt x="150749" y="252475"/>
                  </a:lnTo>
                  <a:lnTo>
                    <a:pt x="301625" y="0"/>
                  </a:ln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">
              <a:extLst>
                <a:ext uri="{FF2B5EF4-FFF2-40B4-BE49-F238E27FC236}">
                  <a16:creationId xmlns:a16="http://schemas.microsoft.com/office/drawing/2014/main" id="{CB2F15CF-BF7B-4733-AE24-9F4920D42EC4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150749" y="252475"/>
                  </a:lnTo>
                  <a:lnTo>
                    <a:pt x="0" y="0"/>
                  </a:lnTo>
                  <a:lnTo>
                    <a:pt x="301625" y="0"/>
                  </a:lnTo>
                  <a:close/>
                </a:path>
              </a:pathLst>
            </a:custGeom>
            <a:grpFill/>
            <a:ln w="1270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2">
            <a:extLst>
              <a:ext uri="{FF2B5EF4-FFF2-40B4-BE49-F238E27FC236}">
                <a16:creationId xmlns:a16="http://schemas.microsoft.com/office/drawing/2014/main" id="{3B3C7970-5CD2-49F3-8B22-BBFCCDFF0A63}"/>
              </a:ext>
            </a:extLst>
          </p:cNvPr>
          <p:cNvGrpSpPr/>
          <p:nvPr/>
        </p:nvGrpSpPr>
        <p:grpSpPr>
          <a:xfrm>
            <a:off x="505467" y="4151279"/>
            <a:ext cx="314325" cy="265430"/>
            <a:chOff x="10106025" y="3344798"/>
            <a:chExt cx="314325" cy="265430"/>
          </a:xfrm>
          <a:solidFill>
            <a:srgbClr val="FF0000"/>
          </a:solidFill>
        </p:grpSpPr>
        <p:sp>
          <p:nvSpPr>
            <p:cNvPr id="55" name="object 3">
              <a:extLst>
                <a:ext uri="{FF2B5EF4-FFF2-40B4-BE49-F238E27FC236}">
                  <a16:creationId xmlns:a16="http://schemas.microsoft.com/office/drawing/2014/main" id="{0003CE43-3ED9-41C8-A684-D96F6A7FF404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0" y="0"/>
                  </a:lnTo>
                  <a:lnTo>
                    <a:pt x="150749" y="252475"/>
                  </a:lnTo>
                  <a:lnTo>
                    <a:pt x="301625" y="0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B050"/>
                </a:solidFill>
              </a:endParaRPr>
            </a:p>
          </p:txBody>
        </p:sp>
        <p:sp>
          <p:nvSpPr>
            <p:cNvPr id="56" name="object 4">
              <a:extLst>
                <a:ext uri="{FF2B5EF4-FFF2-40B4-BE49-F238E27FC236}">
                  <a16:creationId xmlns:a16="http://schemas.microsoft.com/office/drawing/2014/main" id="{CB2F15CF-BF7B-4733-AE24-9F4920D42EC4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150749" y="252475"/>
                  </a:lnTo>
                  <a:lnTo>
                    <a:pt x="0" y="0"/>
                  </a:lnTo>
                  <a:lnTo>
                    <a:pt x="301625" y="0"/>
                  </a:lnTo>
                  <a:close/>
                </a:path>
              </a:pathLst>
            </a:custGeom>
            <a:grpFill/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00B050"/>
                </a:solidFill>
              </a:endParaRPr>
            </a:p>
          </p:txBody>
        </p:sp>
      </p:grpSp>
      <p:grpSp>
        <p:nvGrpSpPr>
          <p:cNvPr id="60" name="object 30">
            <a:extLst>
              <a:ext uri="{FF2B5EF4-FFF2-40B4-BE49-F238E27FC236}">
                <a16:creationId xmlns:a16="http://schemas.microsoft.com/office/drawing/2014/main" id="{E4B423AC-5759-4450-B311-0D8CACC65189}"/>
              </a:ext>
            </a:extLst>
          </p:cNvPr>
          <p:cNvGrpSpPr/>
          <p:nvPr/>
        </p:nvGrpSpPr>
        <p:grpSpPr>
          <a:xfrm>
            <a:off x="499117" y="3517900"/>
            <a:ext cx="314325" cy="316230"/>
            <a:chOff x="1265300" y="5083175"/>
            <a:chExt cx="314325" cy="316230"/>
          </a:xfrm>
          <a:solidFill>
            <a:srgbClr val="00B050"/>
          </a:solidFill>
        </p:grpSpPr>
        <p:sp>
          <p:nvSpPr>
            <p:cNvPr id="61" name="object 31">
              <a:extLst>
                <a:ext uri="{FF2B5EF4-FFF2-40B4-BE49-F238E27FC236}">
                  <a16:creationId xmlns:a16="http://schemas.microsoft.com/office/drawing/2014/main" id="{024E2C16-9AD9-4515-942B-14F755FB169C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2" name="object 32">
              <a:extLst>
                <a:ext uri="{FF2B5EF4-FFF2-40B4-BE49-F238E27FC236}">
                  <a16:creationId xmlns:a16="http://schemas.microsoft.com/office/drawing/2014/main" id="{6EA0CC08-D3B7-4EF5-A605-925FF9480565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grpFill/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57" name="object 30">
            <a:extLst>
              <a:ext uri="{FF2B5EF4-FFF2-40B4-BE49-F238E27FC236}">
                <a16:creationId xmlns:a16="http://schemas.microsoft.com/office/drawing/2014/main" id="{9052B2A2-AA50-4AA7-8D43-0AA6671E7AB7}"/>
              </a:ext>
            </a:extLst>
          </p:cNvPr>
          <p:cNvGrpSpPr/>
          <p:nvPr/>
        </p:nvGrpSpPr>
        <p:grpSpPr>
          <a:xfrm rot="10800000">
            <a:off x="508146" y="7404100"/>
            <a:ext cx="314325" cy="316230"/>
            <a:chOff x="1265300" y="5083175"/>
            <a:chExt cx="314325" cy="316230"/>
          </a:xfrm>
          <a:solidFill>
            <a:srgbClr val="FF0000"/>
          </a:solidFill>
        </p:grpSpPr>
        <p:sp>
          <p:nvSpPr>
            <p:cNvPr id="58" name="object 31">
              <a:extLst>
                <a:ext uri="{FF2B5EF4-FFF2-40B4-BE49-F238E27FC236}">
                  <a16:creationId xmlns:a16="http://schemas.microsoft.com/office/drawing/2014/main" id="{DA754BBB-46AF-4B5A-B637-D067C5C38250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9" name="object 32">
              <a:extLst>
                <a:ext uri="{FF2B5EF4-FFF2-40B4-BE49-F238E27FC236}">
                  <a16:creationId xmlns:a16="http://schemas.microsoft.com/office/drawing/2014/main" id="{81B185AD-5F0C-40F0-92D0-7AA5BD0107DC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grpFill/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4197" y="1142456"/>
            <a:ext cx="13234082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СОЦИАЛЬНО-ЭКОНОМИЧЕСКИЕ ПОКАЗАТЕЛИ </a:t>
            </a:r>
            <a:br>
              <a:rPr lang="ru-RU" sz="3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1 квартал 2024 года</a:t>
            </a:r>
          </a:p>
        </p:txBody>
      </p:sp>
      <p:pic>
        <p:nvPicPr>
          <p:cNvPr id="20" name="Picture 2" descr="Герб г">
            <a:extLst>
              <a:ext uri="{FF2B5EF4-FFF2-40B4-BE49-F238E27FC236}">
                <a16:creationId xmlns:a16="http://schemas.microsoft.com/office/drawing/2014/main" id="{D9F44BFA-0576-4EB5-BA53-E08823596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718" y="1054930"/>
            <a:ext cx="915763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object 30">
            <a:extLst>
              <a:ext uri="{FF2B5EF4-FFF2-40B4-BE49-F238E27FC236}">
                <a16:creationId xmlns:a16="http://schemas.microsoft.com/office/drawing/2014/main" id="{383CA937-7582-40F5-9B57-BE08D1D02AC4}"/>
              </a:ext>
            </a:extLst>
          </p:cNvPr>
          <p:cNvGrpSpPr/>
          <p:nvPr/>
        </p:nvGrpSpPr>
        <p:grpSpPr>
          <a:xfrm>
            <a:off x="527513" y="6814081"/>
            <a:ext cx="314325" cy="316230"/>
            <a:chOff x="1265300" y="5083175"/>
            <a:chExt cx="314325" cy="316230"/>
          </a:xfrm>
          <a:solidFill>
            <a:srgbClr val="00B050"/>
          </a:solidFill>
        </p:grpSpPr>
        <p:sp>
          <p:nvSpPr>
            <p:cNvPr id="37" name="object 31">
              <a:extLst>
                <a:ext uri="{FF2B5EF4-FFF2-40B4-BE49-F238E27FC236}">
                  <a16:creationId xmlns:a16="http://schemas.microsoft.com/office/drawing/2014/main" id="{94C02FF1-700E-4E75-9798-98D620EA8640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8" name="object 32">
              <a:extLst>
                <a:ext uri="{FF2B5EF4-FFF2-40B4-BE49-F238E27FC236}">
                  <a16:creationId xmlns:a16="http://schemas.microsoft.com/office/drawing/2014/main" id="{F7EA13F4-4F94-4ACC-BE6A-F073354E3449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grpFill/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object 2">
            <a:extLst>
              <a:ext uri="{FF2B5EF4-FFF2-40B4-BE49-F238E27FC236}">
                <a16:creationId xmlns:a16="http://schemas.microsoft.com/office/drawing/2014/main" id="{F6D8464A-1B6D-48DA-978E-A47FA250C734}"/>
              </a:ext>
            </a:extLst>
          </p:cNvPr>
          <p:cNvGrpSpPr/>
          <p:nvPr/>
        </p:nvGrpSpPr>
        <p:grpSpPr>
          <a:xfrm rot="10800000">
            <a:off x="527196" y="6322723"/>
            <a:ext cx="314325" cy="265430"/>
            <a:chOff x="10106025" y="3344798"/>
            <a:chExt cx="314325" cy="265430"/>
          </a:xfrm>
        </p:grpSpPr>
        <p:sp>
          <p:nvSpPr>
            <p:cNvPr id="51" name="object 3">
              <a:extLst>
                <a:ext uri="{FF2B5EF4-FFF2-40B4-BE49-F238E27FC236}">
                  <a16:creationId xmlns:a16="http://schemas.microsoft.com/office/drawing/2014/main" id="{7BEC3E91-FBB4-4DAE-9477-E760DB183683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0" y="0"/>
                  </a:lnTo>
                  <a:lnTo>
                    <a:pt x="150749" y="252475"/>
                  </a:lnTo>
                  <a:lnTo>
                    <a:pt x="301625" y="0"/>
                  </a:lnTo>
                  <a:close/>
                </a:path>
              </a:pathLst>
            </a:custGeom>
            <a:solidFill>
              <a:srgbClr val="E200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4">
              <a:extLst>
                <a:ext uri="{FF2B5EF4-FFF2-40B4-BE49-F238E27FC236}">
                  <a16:creationId xmlns:a16="http://schemas.microsoft.com/office/drawing/2014/main" id="{19F1B53E-0041-4815-838C-5ECEDCBCFFEA}"/>
                </a:ext>
              </a:extLst>
            </p:cNvPr>
            <p:cNvSpPr/>
            <p:nvPr/>
          </p:nvSpPr>
          <p:spPr>
            <a:xfrm>
              <a:off x="10112375" y="3351148"/>
              <a:ext cx="301625" cy="252729"/>
            </a:xfrm>
            <a:custGeom>
              <a:avLst/>
              <a:gdLst/>
              <a:ahLst/>
              <a:cxnLst/>
              <a:rect l="l" t="t" r="r" b="b"/>
              <a:pathLst>
                <a:path w="301625" h="252729">
                  <a:moveTo>
                    <a:pt x="301625" y="0"/>
                  </a:moveTo>
                  <a:lnTo>
                    <a:pt x="150749" y="252475"/>
                  </a:lnTo>
                  <a:lnTo>
                    <a:pt x="0" y="0"/>
                  </a:lnTo>
                  <a:lnTo>
                    <a:pt x="301625" y="0"/>
                  </a:lnTo>
                  <a:close/>
                </a:path>
              </a:pathLst>
            </a:custGeom>
            <a:ln w="12700">
              <a:solidFill>
                <a:srgbClr val="E200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0">
            <a:extLst>
              <a:ext uri="{FF2B5EF4-FFF2-40B4-BE49-F238E27FC236}">
                <a16:creationId xmlns:a16="http://schemas.microsoft.com/office/drawing/2014/main" id="{88B196DB-6184-429A-81BF-8AFA2C8D41B3}"/>
              </a:ext>
            </a:extLst>
          </p:cNvPr>
          <p:cNvGrpSpPr/>
          <p:nvPr/>
        </p:nvGrpSpPr>
        <p:grpSpPr>
          <a:xfrm>
            <a:off x="508146" y="7862085"/>
            <a:ext cx="314325" cy="316230"/>
            <a:chOff x="1265300" y="5083175"/>
            <a:chExt cx="314325" cy="316230"/>
          </a:xfrm>
          <a:solidFill>
            <a:srgbClr val="00B050"/>
          </a:solidFill>
        </p:grpSpPr>
        <p:sp>
          <p:nvSpPr>
            <p:cNvPr id="52" name="object 31">
              <a:extLst>
                <a:ext uri="{FF2B5EF4-FFF2-40B4-BE49-F238E27FC236}">
                  <a16:creationId xmlns:a16="http://schemas.microsoft.com/office/drawing/2014/main" id="{473F4E33-1FF3-4A3F-9E41-016A5D03EE5B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3" name="object 32">
              <a:extLst>
                <a:ext uri="{FF2B5EF4-FFF2-40B4-BE49-F238E27FC236}">
                  <a16:creationId xmlns:a16="http://schemas.microsoft.com/office/drawing/2014/main" id="{B03C1A59-029F-47EC-8593-70E54D4F06B2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grpFill/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B41AE30-2D0E-4A86-8833-E2F48D4DF522}"/>
              </a:ext>
            </a:extLst>
          </p:cNvPr>
          <p:cNvCxnSpPr>
            <a:cxnSpLocks/>
          </p:cNvCxnSpPr>
          <p:nvPr/>
        </p:nvCxnSpPr>
        <p:spPr>
          <a:xfrm>
            <a:off x="10338792" y="8182795"/>
            <a:ext cx="3078423" cy="24568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1E2D19-1F64-43C1-980A-B95EFAF44B52}"/>
              </a:ext>
            </a:extLst>
          </p:cNvPr>
          <p:cNvCxnSpPr>
            <a:cxnSpLocks/>
            <a:stCxn id="48" idx="0"/>
            <a:endCxn id="6" idx="0"/>
          </p:cNvCxnSpPr>
          <p:nvPr/>
        </p:nvCxnSpPr>
        <p:spPr>
          <a:xfrm flipV="1">
            <a:off x="10343097" y="5294792"/>
            <a:ext cx="3078423" cy="59623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2AC8CDE-91AC-4D45-AA9F-ACFA7089A44A}"/>
              </a:ext>
            </a:extLst>
          </p:cNvPr>
          <p:cNvSpPr/>
          <p:nvPr/>
        </p:nvSpPr>
        <p:spPr>
          <a:xfrm>
            <a:off x="412138" y="8428484"/>
            <a:ext cx="4090513" cy="1683007"/>
          </a:xfrm>
          <a:prstGeom prst="roundRect">
            <a:avLst>
              <a:gd name="adj" fmla="val 1778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6021620E-B900-4E9E-8785-7F0454B03EE3}"/>
              </a:ext>
            </a:extLst>
          </p:cNvPr>
          <p:cNvSpPr/>
          <p:nvPr/>
        </p:nvSpPr>
        <p:spPr>
          <a:xfrm>
            <a:off x="412138" y="6478712"/>
            <a:ext cx="3983490" cy="11407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9D1F4A31-45AC-4C2E-85AA-D53A374CD805}"/>
              </a:ext>
            </a:extLst>
          </p:cNvPr>
          <p:cNvSpPr/>
          <p:nvPr/>
        </p:nvSpPr>
        <p:spPr>
          <a:xfrm>
            <a:off x="412604" y="4869314"/>
            <a:ext cx="3426894" cy="10116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05C6EE95-4839-4B0D-9FD9-DD4826ECCAB2}"/>
              </a:ext>
            </a:extLst>
          </p:cNvPr>
          <p:cNvSpPr/>
          <p:nvPr/>
        </p:nvSpPr>
        <p:spPr>
          <a:xfrm>
            <a:off x="412604" y="3280520"/>
            <a:ext cx="3417679" cy="10116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9"/>
          <p:cNvSpPr txBox="1"/>
          <p:nvPr/>
        </p:nvSpPr>
        <p:spPr>
          <a:xfrm>
            <a:off x="790510" y="2329630"/>
            <a:ext cx="5199227" cy="6068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>
              <a:lnSpc>
                <a:spcPct val="101499"/>
              </a:lnSpc>
              <a:spcBef>
                <a:spcPts val="95"/>
              </a:spcBef>
            </a:pPr>
            <a:r>
              <a:rPr lang="ru-RU" sz="1950" b="1" spc="10" dirty="0">
                <a:latin typeface="Tahoma"/>
                <a:cs typeface="Tahoma"/>
              </a:rPr>
              <a:t>ИНДЕКСЫ ПРОИЗВОДСТВА</a:t>
            </a:r>
          </a:p>
          <a:p>
            <a:pPr marL="12700" marR="5080" indent="3175" algn="ctr">
              <a:lnSpc>
                <a:spcPct val="101499"/>
              </a:lnSpc>
              <a:spcBef>
                <a:spcPts val="95"/>
              </a:spcBef>
            </a:pPr>
            <a:r>
              <a:rPr lang="ru-RU" sz="1950" b="1" spc="10" dirty="0">
                <a:latin typeface="Tahoma"/>
                <a:cs typeface="Tahoma"/>
              </a:rPr>
              <a:t>по видам экономической деятельности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53889" y="4959361"/>
            <a:ext cx="2418920" cy="69057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585"/>
              </a:spcBef>
            </a:pPr>
            <a:r>
              <a:rPr lang="ru-RU" sz="4000" b="1" spc="-10" dirty="0">
                <a:latin typeface="Tahoma"/>
                <a:cs typeface="Tahoma"/>
              </a:rPr>
              <a:t>122,2 </a:t>
            </a:r>
            <a:r>
              <a:rPr lang="en-US" sz="4000" b="1" spc="-10" dirty="0">
                <a:latin typeface="Tahoma"/>
                <a:cs typeface="Tahoma"/>
              </a:rPr>
              <a:t>%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53889" y="3400581"/>
            <a:ext cx="2604135" cy="68608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lang="ru-RU" sz="4000" b="1" spc="-10" dirty="0">
                <a:latin typeface="Tahoma"/>
                <a:cs typeface="Tahoma"/>
              </a:rPr>
              <a:t>136,5 %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3134" y="6703816"/>
            <a:ext cx="2334437" cy="69057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ru-RU" sz="4000" b="1" spc="-5" dirty="0">
                <a:latin typeface="Tahoma"/>
                <a:cs typeface="Tahoma"/>
              </a:rPr>
              <a:t>106,8 </a:t>
            </a:r>
            <a:r>
              <a:rPr lang="en-US" sz="4000" b="1" spc="-5" dirty="0">
                <a:latin typeface="Tahoma"/>
                <a:cs typeface="Tahoma"/>
              </a:rPr>
              <a:t>%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04338" y="8735016"/>
            <a:ext cx="3171711" cy="711092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lang="en-US" sz="4000" b="1" spc="-10" dirty="0">
                <a:solidFill>
                  <a:schemeClr val="accent3">
                    <a:lumMod val="75000"/>
                  </a:schemeClr>
                </a:solidFill>
                <a:latin typeface="Tahoma"/>
                <a:cs typeface="Tahoma"/>
              </a:rPr>
              <a:t> </a:t>
            </a:r>
            <a:r>
              <a:rPr lang="ru-RU" sz="4000" b="1" spc="-10" dirty="0">
                <a:latin typeface="Tahoma"/>
                <a:cs typeface="Tahoma"/>
              </a:rPr>
              <a:t>100,7</a:t>
            </a:r>
            <a:r>
              <a:rPr lang="en-US" sz="4000" b="1" spc="-10" dirty="0">
                <a:latin typeface="Tahoma"/>
                <a:cs typeface="Tahoma"/>
              </a:rPr>
              <a:t> %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90509" y="6247604"/>
            <a:ext cx="7410305" cy="45719"/>
          </a:xfrm>
          <a:custGeom>
            <a:avLst/>
            <a:gdLst/>
            <a:ahLst/>
            <a:cxnLst/>
            <a:rect l="l" t="t" r="r" b="b"/>
            <a:pathLst>
              <a:path w="13536294">
                <a:moveTo>
                  <a:pt x="0" y="0"/>
                </a:moveTo>
                <a:lnTo>
                  <a:pt x="13535952" y="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5" name="Picture 2" descr="Герб г">
            <a:extLst>
              <a:ext uri="{FF2B5EF4-FFF2-40B4-BE49-F238E27FC236}">
                <a16:creationId xmlns:a16="http://schemas.microsoft.com/office/drawing/2014/main" id="{8ED12C76-DE79-4D4D-AA72-E4061FE8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650" y="98906"/>
            <a:ext cx="915763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object 9">
            <a:extLst>
              <a:ext uri="{FF2B5EF4-FFF2-40B4-BE49-F238E27FC236}">
                <a16:creationId xmlns:a16="http://schemas.microsoft.com/office/drawing/2014/main" id="{7F7D8CC4-D106-4200-9463-CC7EE75894F1}"/>
              </a:ext>
            </a:extLst>
          </p:cNvPr>
          <p:cNvSpPr txBox="1"/>
          <p:nvPr/>
        </p:nvSpPr>
        <p:spPr>
          <a:xfrm>
            <a:off x="8899049" y="2584876"/>
            <a:ext cx="6134375" cy="2909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01499"/>
              </a:lnSpc>
              <a:spcBef>
                <a:spcPts val="95"/>
              </a:spcBef>
            </a:pPr>
            <a:r>
              <a:rPr lang="ru-RU" sz="1950" b="1" spc="10" dirty="0">
                <a:latin typeface="Tahoma"/>
                <a:cs typeface="Tahoma"/>
              </a:rPr>
              <a:t>ИНДЕКС ПРОМЫШЛЕННОГО ПРОИЗВОДСТВА</a:t>
            </a:r>
          </a:p>
        </p:txBody>
      </p:sp>
      <p:sp>
        <p:nvSpPr>
          <p:cNvPr id="10" name="object 10"/>
          <p:cNvSpPr/>
          <p:nvPr/>
        </p:nvSpPr>
        <p:spPr>
          <a:xfrm>
            <a:off x="790511" y="3060700"/>
            <a:ext cx="7410303" cy="66388"/>
          </a:xfrm>
          <a:custGeom>
            <a:avLst/>
            <a:gdLst/>
            <a:ahLst/>
            <a:cxnLst/>
            <a:rect l="l" t="t" r="r" b="b"/>
            <a:pathLst>
              <a:path w="13536294">
                <a:moveTo>
                  <a:pt x="0" y="0"/>
                </a:moveTo>
                <a:lnTo>
                  <a:pt x="13535952" y="0"/>
                </a:lnTo>
              </a:path>
            </a:pathLst>
          </a:custGeom>
          <a:ln w="6350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510" y="4584064"/>
            <a:ext cx="7410304" cy="117648"/>
          </a:xfrm>
          <a:custGeom>
            <a:avLst/>
            <a:gdLst/>
            <a:ahLst/>
            <a:cxnLst/>
            <a:rect l="l" t="t" r="r" b="b"/>
            <a:pathLst>
              <a:path w="13536294">
                <a:moveTo>
                  <a:pt x="0" y="0"/>
                </a:moveTo>
                <a:lnTo>
                  <a:pt x="13535952" y="0"/>
                </a:lnTo>
              </a:path>
            </a:pathLst>
          </a:custGeom>
          <a:ln w="6350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51">
            <a:extLst>
              <a:ext uri="{FF2B5EF4-FFF2-40B4-BE49-F238E27FC236}">
                <a16:creationId xmlns:a16="http://schemas.microsoft.com/office/drawing/2014/main" id="{DEFA5DBF-84BF-4528-8AE6-1E8015D29C02}"/>
              </a:ext>
            </a:extLst>
          </p:cNvPr>
          <p:cNvSpPr/>
          <p:nvPr/>
        </p:nvSpPr>
        <p:spPr>
          <a:xfrm>
            <a:off x="790510" y="8091628"/>
            <a:ext cx="7410304" cy="45719"/>
          </a:xfrm>
          <a:custGeom>
            <a:avLst/>
            <a:gdLst/>
            <a:ahLst/>
            <a:cxnLst/>
            <a:rect l="l" t="t" r="r" b="b"/>
            <a:pathLst>
              <a:path w="13536294">
                <a:moveTo>
                  <a:pt x="0" y="0"/>
                </a:moveTo>
                <a:lnTo>
                  <a:pt x="13535952" y="0"/>
                </a:lnTo>
              </a:path>
            </a:pathLst>
          </a:custGeom>
          <a:ln w="6350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2">
            <a:extLst>
              <a:ext uri="{FF2B5EF4-FFF2-40B4-BE49-F238E27FC236}">
                <a16:creationId xmlns:a16="http://schemas.microsoft.com/office/drawing/2014/main" id="{19B1998A-3BAC-4538-B759-A0CB3514AFE8}"/>
              </a:ext>
            </a:extLst>
          </p:cNvPr>
          <p:cNvSpPr txBox="1">
            <a:spLocks/>
          </p:cNvSpPr>
          <p:nvPr/>
        </p:nvSpPr>
        <p:spPr>
          <a:xfrm>
            <a:off x="610631" y="439539"/>
            <a:ext cx="97911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51130">
              <a:spcBef>
                <a:spcPts val="95"/>
              </a:spcBef>
            </a:pPr>
            <a:r>
              <a:rPr lang="ru-RU" sz="3200" b="0" kern="0" spc="-5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ПРОМЫШЛЕННОЕ ПРОИЗВОДСТВО</a:t>
            </a:r>
            <a:endParaRPr lang="ru-RU" sz="3200" b="0" kern="0" spc="-1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7" name="object 30">
            <a:extLst>
              <a:ext uri="{FF2B5EF4-FFF2-40B4-BE49-F238E27FC236}">
                <a16:creationId xmlns:a16="http://schemas.microsoft.com/office/drawing/2014/main" id="{DCD8866E-4FBE-46D1-9C79-75455070A1F9}"/>
              </a:ext>
            </a:extLst>
          </p:cNvPr>
          <p:cNvGrpSpPr/>
          <p:nvPr/>
        </p:nvGrpSpPr>
        <p:grpSpPr>
          <a:xfrm>
            <a:off x="7750956" y="5123977"/>
            <a:ext cx="314325" cy="316230"/>
            <a:chOff x="1265300" y="5083175"/>
            <a:chExt cx="314325" cy="316230"/>
          </a:xfrm>
          <a:solidFill>
            <a:srgbClr val="385723"/>
          </a:solidFill>
        </p:grpSpPr>
        <p:sp>
          <p:nvSpPr>
            <p:cNvPr id="28" name="object 31">
              <a:extLst>
                <a:ext uri="{FF2B5EF4-FFF2-40B4-BE49-F238E27FC236}">
                  <a16:creationId xmlns:a16="http://schemas.microsoft.com/office/drawing/2014/main" id="{FD4F513A-CFE7-4411-B976-279C8877D094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9" name="object 32">
              <a:extLst>
                <a:ext uri="{FF2B5EF4-FFF2-40B4-BE49-F238E27FC236}">
                  <a16:creationId xmlns:a16="http://schemas.microsoft.com/office/drawing/2014/main" id="{2A1F8756-628D-433B-A6D1-9435854CF9E4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grpFill/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614BB2-6E6D-43C3-865D-009610F593DD}"/>
              </a:ext>
            </a:extLst>
          </p:cNvPr>
          <p:cNvSpPr/>
          <p:nvPr/>
        </p:nvSpPr>
        <p:spPr>
          <a:xfrm>
            <a:off x="537681" y="3501891"/>
            <a:ext cx="2734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">
              <a:lnSpc>
                <a:spcPct val="100000"/>
              </a:lnSpc>
              <a:spcBef>
                <a:spcPts val="215"/>
              </a:spcBef>
            </a:pPr>
            <a:r>
              <a:rPr lang="ru-RU" sz="1600" b="1" spc="15" dirty="0">
                <a:solidFill>
                  <a:schemeClr val="bg1"/>
                </a:solidFill>
                <a:latin typeface="Tahoma"/>
                <a:cs typeface="Tahoma"/>
              </a:rPr>
              <a:t>ДОБЫЧА ПОЛЕЗНЫХ ИСКОПАЕМЫХ</a:t>
            </a:r>
            <a:endParaRPr lang="ru-RU" sz="1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E45CDD-607E-4EAA-84F0-45A55DDE6DEB}"/>
              </a:ext>
            </a:extLst>
          </p:cNvPr>
          <p:cNvSpPr/>
          <p:nvPr/>
        </p:nvSpPr>
        <p:spPr>
          <a:xfrm>
            <a:off x="762120" y="5086668"/>
            <a:ext cx="2750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lang="ru-RU" sz="1600" b="1" spc="15" dirty="0">
                <a:solidFill>
                  <a:schemeClr val="bg1"/>
                </a:solidFill>
                <a:latin typeface="Tahoma"/>
                <a:cs typeface="Tahoma"/>
              </a:rPr>
              <a:t>ОБРАБАТЫВАЮЩИЕ ПРОИЗВОДСТВА</a:t>
            </a:r>
            <a:endParaRPr lang="ru-RU" sz="1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BEFE99D-9832-4DDE-B2AB-C5FB751BC054}"/>
              </a:ext>
            </a:extLst>
          </p:cNvPr>
          <p:cNvSpPr/>
          <p:nvPr/>
        </p:nvSpPr>
        <p:spPr>
          <a:xfrm>
            <a:off x="505881" y="6662962"/>
            <a:ext cx="4057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">
              <a:lnSpc>
                <a:spcPct val="100000"/>
              </a:lnSpc>
              <a:spcBef>
                <a:spcPts val="229"/>
              </a:spcBef>
            </a:pPr>
            <a:r>
              <a:rPr lang="ru-RU" sz="1600" b="1" spc="15" dirty="0">
                <a:solidFill>
                  <a:schemeClr val="bg1"/>
                </a:solidFill>
                <a:latin typeface="Tahoma"/>
                <a:cs typeface="Tahoma"/>
              </a:rPr>
              <a:t>ОБЕСПЕЧЕНИЕ ЭЛЕКТРИЧЕСКОЙ ЭНЕРГИЕЙ, ГАЗОМ И ПАРОМ; КОНДИЦИОНИРОВАНИЕ ВОЗДУХА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9DAA43A-AF30-4616-AC7B-ADE18CC3A70F}"/>
              </a:ext>
            </a:extLst>
          </p:cNvPr>
          <p:cNvSpPr/>
          <p:nvPr/>
        </p:nvSpPr>
        <p:spPr>
          <a:xfrm>
            <a:off x="505886" y="8609478"/>
            <a:ext cx="4057829" cy="1364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" marR="5080">
              <a:lnSpc>
                <a:spcPct val="102600"/>
              </a:lnSpc>
              <a:spcBef>
                <a:spcPts val="240"/>
              </a:spcBef>
            </a:pPr>
            <a:r>
              <a:rPr lang="ru-RU" sz="1600" b="1" spc="15" dirty="0">
                <a:solidFill>
                  <a:schemeClr val="bg1"/>
                </a:solidFill>
                <a:latin typeface="Tahoma"/>
                <a:cs typeface="Tahoma"/>
              </a:rPr>
              <a:t>ВОДОСНАБЖЕНИЕ; ВОДООТВЕДЕНИЕ, ОРГАНИЗАЦИЯ </a:t>
            </a:r>
            <a:endParaRPr lang="en-US" sz="1600" b="1" spc="15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5240" marR="5080">
              <a:lnSpc>
                <a:spcPct val="102600"/>
              </a:lnSpc>
              <a:spcBef>
                <a:spcPts val="240"/>
              </a:spcBef>
            </a:pPr>
            <a:r>
              <a:rPr lang="ru-RU" sz="1600" b="1" spc="15" dirty="0">
                <a:solidFill>
                  <a:schemeClr val="bg1"/>
                </a:solidFill>
                <a:latin typeface="Tahoma"/>
                <a:cs typeface="Tahoma"/>
              </a:rPr>
              <a:t>СБОРА И</a:t>
            </a:r>
            <a:r>
              <a:rPr lang="en-US" sz="1600" b="1" spc="1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ru-RU" sz="1600" b="1" spc="15" dirty="0">
                <a:solidFill>
                  <a:schemeClr val="bg1"/>
                </a:solidFill>
                <a:latin typeface="Tahoma"/>
                <a:cs typeface="Tahoma"/>
              </a:rPr>
              <a:t>УТИЛИЗАЦИИ ОТХОДОВ,</a:t>
            </a:r>
            <a:r>
              <a:rPr lang="en-US" sz="1600" b="1" spc="1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ru-RU" sz="1600" b="1" spc="15" dirty="0">
                <a:solidFill>
                  <a:schemeClr val="bg1"/>
                </a:solidFill>
                <a:latin typeface="Tahoma"/>
                <a:cs typeface="Tahoma"/>
              </a:rPr>
              <a:t>ДЕЯТЕЛЬНОСТЬ ПО ЛИКВИДАЦИИ</a:t>
            </a:r>
            <a:r>
              <a:rPr lang="en-US" sz="1600" b="1" spc="15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ru-RU" sz="1600" b="1" spc="15" dirty="0">
                <a:solidFill>
                  <a:schemeClr val="bg1"/>
                </a:solidFill>
                <a:latin typeface="Tahoma"/>
                <a:cs typeface="Tahoma"/>
              </a:rPr>
              <a:t>ЗАГРЯЗНЕНИЙ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5E8B6583-3944-4269-B880-E22CE7B5DA9B}"/>
              </a:ext>
            </a:extLst>
          </p:cNvPr>
          <p:cNvSpPr/>
          <p:nvPr/>
        </p:nvSpPr>
        <p:spPr>
          <a:xfrm>
            <a:off x="9038413" y="8597321"/>
            <a:ext cx="2334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1 кв. 2023 г.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B7D6990-4F13-4917-BDD2-6084270B47C2}"/>
              </a:ext>
            </a:extLst>
          </p:cNvPr>
          <p:cNvSpPr/>
          <p:nvPr/>
        </p:nvSpPr>
        <p:spPr>
          <a:xfrm>
            <a:off x="12784991" y="8609478"/>
            <a:ext cx="2171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1 кв. 2024 г.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0E172C1-9722-4414-9114-6DA13D1D5C56}"/>
              </a:ext>
            </a:extLst>
          </p:cNvPr>
          <p:cNvSpPr/>
          <p:nvPr/>
        </p:nvSpPr>
        <p:spPr>
          <a:xfrm>
            <a:off x="11809615" y="5294792"/>
            <a:ext cx="3223809" cy="315807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AF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1126E4B-F9E9-40AF-8317-2FBBB641AA16}"/>
              </a:ext>
            </a:extLst>
          </p:cNvPr>
          <p:cNvSpPr/>
          <p:nvPr/>
        </p:nvSpPr>
        <p:spPr>
          <a:xfrm>
            <a:off x="12538031" y="6753795"/>
            <a:ext cx="1576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sz="1600" b="1" spc="15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119,3 %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8735A481-5D4B-4DB9-87B6-CCEAD3011A9F}"/>
              </a:ext>
            </a:extLst>
          </p:cNvPr>
          <p:cNvSpPr/>
          <p:nvPr/>
        </p:nvSpPr>
        <p:spPr>
          <a:xfrm>
            <a:off x="9175878" y="5891026"/>
            <a:ext cx="2334437" cy="2316155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BED137A-9366-479E-A136-2484FF05FD9D}"/>
              </a:ext>
            </a:extLst>
          </p:cNvPr>
          <p:cNvSpPr/>
          <p:nvPr/>
        </p:nvSpPr>
        <p:spPr>
          <a:xfrm>
            <a:off x="9391650" y="6943876"/>
            <a:ext cx="1443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sz="1600" b="1" spc="15" dirty="0">
                <a:solidFill>
                  <a:schemeClr val="bg1"/>
                </a:solidFill>
                <a:latin typeface="Tahoma"/>
                <a:cs typeface="Tahoma"/>
              </a:rPr>
              <a:t>93,7 %</a:t>
            </a:r>
          </a:p>
        </p:txBody>
      </p:sp>
      <p:grpSp>
        <p:nvGrpSpPr>
          <p:cNvPr id="49" name="object 30">
            <a:extLst>
              <a:ext uri="{FF2B5EF4-FFF2-40B4-BE49-F238E27FC236}">
                <a16:creationId xmlns:a16="http://schemas.microsoft.com/office/drawing/2014/main" id="{E83A223B-FF01-4191-9344-A688BF2B3FAC}"/>
              </a:ext>
            </a:extLst>
          </p:cNvPr>
          <p:cNvGrpSpPr/>
          <p:nvPr/>
        </p:nvGrpSpPr>
        <p:grpSpPr>
          <a:xfrm>
            <a:off x="7769278" y="6923072"/>
            <a:ext cx="314325" cy="316230"/>
            <a:chOff x="1265300" y="5083175"/>
            <a:chExt cx="314325" cy="316230"/>
          </a:xfrm>
          <a:solidFill>
            <a:srgbClr val="385723"/>
          </a:solidFill>
        </p:grpSpPr>
        <p:sp>
          <p:nvSpPr>
            <p:cNvPr id="50" name="object 31">
              <a:extLst>
                <a:ext uri="{FF2B5EF4-FFF2-40B4-BE49-F238E27FC236}">
                  <a16:creationId xmlns:a16="http://schemas.microsoft.com/office/drawing/2014/main" id="{E4BC4070-9843-4BED-B804-C76084C7B62B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2" name="object 32">
              <a:extLst>
                <a:ext uri="{FF2B5EF4-FFF2-40B4-BE49-F238E27FC236}">
                  <a16:creationId xmlns:a16="http://schemas.microsoft.com/office/drawing/2014/main" id="{55F72518-3213-42EE-9C59-E710263DBB8E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grpFill/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53" name="object 30">
            <a:extLst>
              <a:ext uri="{FF2B5EF4-FFF2-40B4-BE49-F238E27FC236}">
                <a16:creationId xmlns:a16="http://schemas.microsoft.com/office/drawing/2014/main" id="{47D8A696-FEC9-4004-881A-4FCC070A87A9}"/>
              </a:ext>
            </a:extLst>
          </p:cNvPr>
          <p:cNvGrpSpPr/>
          <p:nvPr/>
        </p:nvGrpSpPr>
        <p:grpSpPr>
          <a:xfrm>
            <a:off x="7735450" y="3584779"/>
            <a:ext cx="314325" cy="316230"/>
            <a:chOff x="1265300" y="5083175"/>
            <a:chExt cx="314325" cy="316230"/>
          </a:xfrm>
          <a:solidFill>
            <a:srgbClr val="385723"/>
          </a:solidFill>
        </p:grpSpPr>
        <p:sp>
          <p:nvSpPr>
            <p:cNvPr id="54" name="object 31">
              <a:extLst>
                <a:ext uri="{FF2B5EF4-FFF2-40B4-BE49-F238E27FC236}">
                  <a16:creationId xmlns:a16="http://schemas.microsoft.com/office/drawing/2014/main" id="{A0919102-B6FF-485E-AB5B-9A2B7362B096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56" name="object 32">
              <a:extLst>
                <a:ext uri="{FF2B5EF4-FFF2-40B4-BE49-F238E27FC236}">
                  <a16:creationId xmlns:a16="http://schemas.microsoft.com/office/drawing/2014/main" id="{B6C1C956-7F2A-4F30-8BD4-B008EDC61E58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grpFill/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60" name="object 30">
            <a:extLst>
              <a:ext uri="{FF2B5EF4-FFF2-40B4-BE49-F238E27FC236}">
                <a16:creationId xmlns:a16="http://schemas.microsoft.com/office/drawing/2014/main" id="{F1926A4A-AB4E-4973-926D-0DBCB41A8F04}"/>
              </a:ext>
            </a:extLst>
          </p:cNvPr>
          <p:cNvGrpSpPr/>
          <p:nvPr/>
        </p:nvGrpSpPr>
        <p:grpSpPr>
          <a:xfrm>
            <a:off x="7750955" y="8966653"/>
            <a:ext cx="314325" cy="316230"/>
            <a:chOff x="1265300" y="5083175"/>
            <a:chExt cx="314325" cy="316230"/>
          </a:xfrm>
          <a:solidFill>
            <a:srgbClr val="385723"/>
          </a:solidFill>
        </p:grpSpPr>
        <p:sp>
          <p:nvSpPr>
            <p:cNvPr id="61" name="object 31">
              <a:extLst>
                <a:ext uri="{FF2B5EF4-FFF2-40B4-BE49-F238E27FC236}">
                  <a16:creationId xmlns:a16="http://schemas.microsoft.com/office/drawing/2014/main" id="{2BC0108C-8527-4FE8-9C18-B20EAD404ED8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2" name="object 32">
              <a:extLst>
                <a:ext uri="{FF2B5EF4-FFF2-40B4-BE49-F238E27FC236}">
                  <a16:creationId xmlns:a16="http://schemas.microsoft.com/office/drawing/2014/main" id="{C489AA0C-1BDE-4D3B-BB73-68DF57EB2F0D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grpFill/>
            <a:ln w="12700">
              <a:solidFill>
                <a:srgbClr val="4FAE4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250" y="481028"/>
            <a:ext cx="1077359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95"/>
              </a:spcBef>
            </a:pPr>
            <a:r>
              <a:rPr lang="ru-RU" sz="3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ПРОМЫШЛЕННОЕ ПРОИЗВОДСТВО</a:t>
            </a:r>
            <a:endParaRPr sz="3200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 rot="16200000" flipV="1">
            <a:off x="2477241" y="6395169"/>
            <a:ext cx="8506603" cy="89858"/>
          </a:xfrm>
          <a:custGeom>
            <a:avLst/>
            <a:gdLst/>
            <a:ahLst/>
            <a:cxnLst/>
            <a:rect l="l" t="t" r="r" b="b"/>
            <a:pathLst>
              <a:path w="13121005">
                <a:moveTo>
                  <a:pt x="0" y="0"/>
                </a:moveTo>
                <a:lnTo>
                  <a:pt x="13120573" y="0"/>
                </a:lnTo>
              </a:path>
            </a:pathLst>
          </a:custGeom>
          <a:ln w="6350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2" descr="Герб г">
            <a:extLst>
              <a:ext uri="{FF2B5EF4-FFF2-40B4-BE49-F238E27FC236}">
                <a16:creationId xmlns:a16="http://schemas.microsoft.com/office/drawing/2014/main" id="{88BA0BB7-9FC3-420D-9FD1-16BEBCC5F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95" y="98906"/>
            <a:ext cx="789618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9">
            <a:extLst>
              <a:ext uri="{FF2B5EF4-FFF2-40B4-BE49-F238E27FC236}">
                <a16:creationId xmlns:a16="http://schemas.microsoft.com/office/drawing/2014/main" id="{0A0BB3C8-5F9C-4CA0-AF87-4815A25DFE63}"/>
              </a:ext>
            </a:extLst>
          </p:cNvPr>
          <p:cNvSpPr txBox="1"/>
          <p:nvPr/>
        </p:nvSpPr>
        <p:spPr>
          <a:xfrm>
            <a:off x="220259" y="2423792"/>
            <a:ext cx="6134375" cy="5940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01499"/>
              </a:lnSpc>
              <a:spcBef>
                <a:spcPts val="95"/>
              </a:spcBef>
            </a:pPr>
            <a:r>
              <a:rPr lang="ru-RU" sz="1950" b="1" spc="10" dirty="0">
                <a:latin typeface="Tahoma"/>
                <a:cs typeface="Tahoma"/>
              </a:rPr>
              <a:t>ОБЪЕМ ОТГРУЖЕННОЙ ПРОМЫШЛЕННОЙ ПРОДУКЦИИ, млрд рублей</a:t>
            </a: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243BABD7-1920-46D7-B1CD-F7DFCC0822AF}"/>
              </a:ext>
            </a:extLst>
          </p:cNvPr>
          <p:cNvSpPr txBox="1"/>
          <p:nvPr/>
        </p:nvSpPr>
        <p:spPr>
          <a:xfrm>
            <a:off x="8350229" y="2423792"/>
            <a:ext cx="6134375" cy="897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01499"/>
              </a:lnSpc>
              <a:spcBef>
                <a:spcPts val="95"/>
              </a:spcBef>
            </a:pPr>
            <a:r>
              <a:rPr lang="ru-RU" sz="1950" b="1" spc="10" dirty="0">
                <a:latin typeface="Tahoma"/>
                <a:cs typeface="Tahoma"/>
              </a:rPr>
              <a:t>СТРУКТУРА ПРОМЫШЛЕННОГО ПРОИЗВОДСТВА ПО ВИДАМ ЭКОНОМИЧЕСКОЙ ДЕЯТЕЛЬНОСТИ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B84354CC-E7F1-4B27-94B4-671CF993B6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4350384"/>
              </p:ext>
            </p:extLst>
          </p:nvPr>
        </p:nvGraphicFramePr>
        <p:xfrm>
          <a:off x="6985739" y="3098957"/>
          <a:ext cx="8128000" cy="712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C2357E8D-8B00-4B50-B718-2E0627E522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71517"/>
              </p:ext>
            </p:extLst>
          </p:nvPr>
        </p:nvGraphicFramePr>
        <p:xfrm>
          <a:off x="296013" y="3975100"/>
          <a:ext cx="6466016" cy="5344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Герб г">
            <a:extLst>
              <a:ext uri="{FF2B5EF4-FFF2-40B4-BE49-F238E27FC236}">
                <a16:creationId xmlns:a16="http://schemas.microsoft.com/office/drawing/2014/main" id="{8ED12C76-DE79-4D4D-AA72-E4061FE8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95" y="98906"/>
            <a:ext cx="789618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BDA9938-FE5D-4911-B3E7-4168EA3A92DC}"/>
              </a:ext>
            </a:extLst>
          </p:cNvPr>
          <p:cNvSpPr/>
          <p:nvPr/>
        </p:nvSpPr>
        <p:spPr>
          <a:xfrm>
            <a:off x="998696" y="2205929"/>
            <a:ext cx="6214873" cy="3373986"/>
          </a:xfrm>
          <a:prstGeom prst="rect">
            <a:avLst/>
          </a:prstGeom>
          <a:solidFill>
            <a:srgbClr val="EAF4E4">
              <a:alpha val="8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22085" y="3461141"/>
            <a:ext cx="5617248" cy="8861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50"/>
              </a:spcBef>
            </a:pPr>
            <a:r>
              <a:rPr lang="ru-RU" sz="2400" b="1" spc="-10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1 080,3 млн рублей </a:t>
            </a:r>
          </a:p>
          <a:p>
            <a:pPr marL="12700" algn="ctr">
              <a:lnSpc>
                <a:spcPct val="100000"/>
              </a:lnSpc>
              <a:spcBef>
                <a:spcPts val="550"/>
              </a:spcBef>
            </a:pPr>
            <a:r>
              <a:rPr lang="ru-RU" sz="2400" b="1" spc="-10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(113,7 % к 1 кварталу 2023 года)</a:t>
            </a:r>
          </a:p>
        </p:txBody>
      </p:sp>
      <p:sp>
        <p:nvSpPr>
          <p:cNvPr id="73" name="object 2">
            <a:extLst>
              <a:ext uri="{FF2B5EF4-FFF2-40B4-BE49-F238E27FC236}">
                <a16:creationId xmlns:a16="http://schemas.microsoft.com/office/drawing/2014/main" id="{19B1998A-3BAC-4538-B759-A0CB3514AFE8}"/>
              </a:ext>
            </a:extLst>
          </p:cNvPr>
          <p:cNvSpPr txBox="1">
            <a:spLocks/>
          </p:cNvSpPr>
          <p:nvPr/>
        </p:nvSpPr>
        <p:spPr>
          <a:xfrm>
            <a:off x="1013734" y="614598"/>
            <a:ext cx="97911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51130">
              <a:spcBef>
                <a:spcPts val="95"/>
              </a:spcBef>
            </a:pPr>
            <a:r>
              <a:rPr lang="ru-RU" sz="3200" b="0" kern="0" spc="-5" dirty="0">
                <a:solidFill>
                  <a:schemeClr val="tx1"/>
                </a:solidFill>
              </a:rPr>
              <a:t>ПРОМЫШЛЕННОЕ ПРОИЗВОДСТВО</a:t>
            </a:r>
            <a:endParaRPr lang="ru-RU" sz="3200" b="0" kern="0" spc="-1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DC598D-AD6B-4815-9EA9-752FC09E4AED}"/>
              </a:ext>
            </a:extLst>
          </p:cNvPr>
          <p:cNvSpPr/>
          <p:nvPr/>
        </p:nvSpPr>
        <p:spPr>
          <a:xfrm>
            <a:off x="1544655" y="2540366"/>
            <a:ext cx="5043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0" algn="ctr">
              <a:lnSpc>
                <a:spcPct val="100000"/>
              </a:lnSpc>
              <a:spcBef>
                <a:spcPts val="215"/>
              </a:spcBef>
            </a:pPr>
            <a:r>
              <a:rPr lang="ru-RU" sz="2000" b="1" spc="15" dirty="0">
                <a:latin typeface="Tahoma"/>
                <a:cs typeface="Tahoma"/>
              </a:rPr>
              <a:t>ДОБЫЧА ПОЛЕЗНЫХ ИСКОПАЕМЫХ</a:t>
            </a:r>
            <a:endParaRPr lang="ru-RU" sz="2000" b="1" dirty="0">
              <a:latin typeface="Tahoma"/>
              <a:cs typeface="Tahoma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D273551-42CF-4E7E-842B-330545B11A1F}"/>
              </a:ext>
            </a:extLst>
          </p:cNvPr>
          <p:cNvSpPr/>
          <p:nvPr/>
        </p:nvSpPr>
        <p:spPr>
          <a:xfrm>
            <a:off x="8143892" y="2203086"/>
            <a:ext cx="6171652" cy="3373986"/>
          </a:xfrm>
          <a:prstGeom prst="rect">
            <a:avLst/>
          </a:prstGeom>
          <a:solidFill>
            <a:srgbClr val="EAF4E4">
              <a:alpha val="8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BE6BEB-3FC0-4D07-9DF0-F486B9743142}"/>
              </a:ext>
            </a:extLst>
          </p:cNvPr>
          <p:cNvSpPr/>
          <p:nvPr/>
        </p:nvSpPr>
        <p:spPr>
          <a:xfrm>
            <a:off x="8636902" y="2540366"/>
            <a:ext cx="5254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29"/>
              </a:spcBef>
            </a:pPr>
            <a:r>
              <a:rPr lang="ru-RU" sz="2000" b="1" spc="15" dirty="0">
                <a:latin typeface="Tahoma"/>
                <a:cs typeface="Tahoma"/>
              </a:rPr>
              <a:t>ОБРАБАТЫВАЮЩИЕ ПРОИЗВОДСТВА</a:t>
            </a:r>
            <a:endParaRPr lang="ru-RU" sz="2000" b="1" dirty="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09679" y="3444765"/>
            <a:ext cx="5405895" cy="890628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585"/>
              </a:spcBef>
            </a:pPr>
            <a:r>
              <a:rPr lang="ru-RU" sz="2400" b="1" spc="-10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54 855,3 млн рублей </a:t>
            </a:r>
          </a:p>
          <a:p>
            <a:pPr marL="17145" algn="ctr">
              <a:lnSpc>
                <a:spcPct val="100000"/>
              </a:lnSpc>
              <a:spcBef>
                <a:spcPts val="585"/>
              </a:spcBef>
            </a:pPr>
            <a:r>
              <a:rPr lang="ru-RU" sz="2400" b="1" spc="-10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(124,8 % к 1 кварталу 2023 года)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A5B5CD8-85D0-46AD-80E8-098FFE0BB3DD}"/>
              </a:ext>
            </a:extLst>
          </p:cNvPr>
          <p:cNvSpPr/>
          <p:nvPr/>
        </p:nvSpPr>
        <p:spPr>
          <a:xfrm>
            <a:off x="998695" y="6618214"/>
            <a:ext cx="6214873" cy="3264379"/>
          </a:xfrm>
          <a:prstGeom prst="rect">
            <a:avLst/>
          </a:prstGeom>
          <a:solidFill>
            <a:srgbClr val="EAF4E4">
              <a:alpha val="88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020344A-2722-4489-A11D-F43991B183AF}"/>
              </a:ext>
            </a:extLst>
          </p:cNvPr>
          <p:cNvSpPr/>
          <p:nvPr/>
        </p:nvSpPr>
        <p:spPr>
          <a:xfrm>
            <a:off x="8212263" y="6578863"/>
            <a:ext cx="6103281" cy="3264379"/>
          </a:xfrm>
          <a:prstGeom prst="rect">
            <a:avLst/>
          </a:prstGeom>
          <a:solidFill>
            <a:srgbClr val="EAF4E4">
              <a:alpha val="8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bject 14"/>
          <p:cNvSpPr txBox="1"/>
          <p:nvPr/>
        </p:nvSpPr>
        <p:spPr>
          <a:xfrm>
            <a:off x="349284" y="8614077"/>
            <a:ext cx="7562850" cy="890628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585"/>
              </a:spcBef>
            </a:pPr>
            <a:r>
              <a:rPr lang="ru-RU" sz="2400" b="1" spc="-5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11 753,4 млн рублей </a:t>
            </a:r>
          </a:p>
          <a:p>
            <a:pPr marL="12700" algn="ctr">
              <a:lnSpc>
                <a:spcPct val="100000"/>
              </a:lnSpc>
              <a:spcBef>
                <a:spcPts val="585"/>
              </a:spcBef>
            </a:pPr>
            <a:r>
              <a:rPr lang="ru-RU" sz="2400" b="1" spc="-5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(104,3 % к 1 кварталу 2023 года)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741842" y="8569991"/>
            <a:ext cx="5385163" cy="923971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45"/>
              </a:spcBef>
            </a:pPr>
            <a:r>
              <a:rPr lang="ru-RU" sz="2400" b="1" spc="-10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2 048,0 млн рублей </a:t>
            </a:r>
          </a:p>
          <a:p>
            <a:pPr marL="12700" algn="ctr">
              <a:lnSpc>
                <a:spcPct val="100000"/>
              </a:lnSpc>
              <a:spcBef>
                <a:spcPts val="745"/>
              </a:spcBef>
            </a:pPr>
            <a:r>
              <a:rPr lang="ru-RU" sz="2400" b="1" spc="-10" dirty="0">
                <a:solidFill>
                  <a:schemeClr val="accent6">
                    <a:lumMod val="50000"/>
                  </a:schemeClr>
                </a:solidFill>
                <a:latin typeface="Tahoma"/>
                <a:cs typeface="Tahoma"/>
              </a:rPr>
              <a:t>(86,3 % к 1 кварталу 2023 года)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30B2F93-3B00-4AA3-97FA-43F07D03F0F9}"/>
              </a:ext>
            </a:extLst>
          </p:cNvPr>
          <p:cNvSpPr/>
          <p:nvPr/>
        </p:nvSpPr>
        <p:spPr>
          <a:xfrm>
            <a:off x="615934" y="6900743"/>
            <a:ext cx="6980395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" algn="ctr">
              <a:lnSpc>
                <a:spcPct val="100000"/>
              </a:lnSpc>
              <a:spcBef>
                <a:spcPts val="229"/>
              </a:spcBef>
            </a:pPr>
            <a:r>
              <a:rPr lang="ru-RU" sz="2000" b="1" spc="15" dirty="0">
                <a:latin typeface="Tahoma"/>
                <a:cs typeface="Tahoma"/>
              </a:rPr>
              <a:t>ОБЕСПЕЧЕНИЕ ЭЛЕКТРИЧЕСКОЙ ЭНЕРГИЕЙ, ГАЗОМ И ПАРОМ, </a:t>
            </a:r>
          </a:p>
          <a:p>
            <a:pPr marL="17145" algn="ctr">
              <a:lnSpc>
                <a:spcPct val="100000"/>
              </a:lnSpc>
              <a:spcBef>
                <a:spcPts val="229"/>
              </a:spcBef>
            </a:pPr>
            <a:r>
              <a:rPr lang="ru-RU" sz="2000" b="1" spc="15" dirty="0">
                <a:latin typeface="Tahoma"/>
                <a:cs typeface="Tahoma"/>
              </a:rPr>
              <a:t>КОНДИЦИОНИРОВАНИЕ ВОЗДУХА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FD1053-B66E-4C39-ADA3-2F772492433D}"/>
              </a:ext>
            </a:extLst>
          </p:cNvPr>
          <p:cNvSpPr/>
          <p:nvPr/>
        </p:nvSpPr>
        <p:spPr>
          <a:xfrm>
            <a:off x="8225568" y="6715940"/>
            <a:ext cx="6167966" cy="1727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" marR="5080" algn="ctr">
              <a:lnSpc>
                <a:spcPct val="102600"/>
              </a:lnSpc>
              <a:spcBef>
                <a:spcPts val="240"/>
              </a:spcBef>
            </a:pPr>
            <a:r>
              <a:rPr lang="ru-RU" sz="2000" b="1" spc="15" dirty="0">
                <a:latin typeface="Tahoma"/>
                <a:cs typeface="Tahoma"/>
              </a:rPr>
              <a:t>ВОДОСНАБЖЕНИЕ; ВОДООТВЕДЕНИЕ, ОРГАНИЗАЦИЯ СБОРА И</a:t>
            </a:r>
          </a:p>
          <a:p>
            <a:pPr marL="15240" marR="5080" algn="ctr">
              <a:lnSpc>
                <a:spcPct val="102600"/>
              </a:lnSpc>
              <a:spcBef>
                <a:spcPts val="240"/>
              </a:spcBef>
            </a:pPr>
            <a:r>
              <a:rPr lang="ru-RU" sz="2000" b="1" spc="15" dirty="0">
                <a:latin typeface="Tahoma"/>
                <a:cs typeface="Tahoma"/>
              </a:rPr>
              <a:t>УТИЛИЗАЦИИ ОТХОДОВ,</a:t>
            </a:r>
          </a:p>
          <a:p>
            <a:pPr marL="15240" marR="5080" algn="ctr">
              <a:lnSpc>
                <a:spcPct val="102600"/>
              </a:lnSpc>
              <a:spcBef>
                <a:spcPts val="240"/>
              </a:spcBef>
            </a:pPr>
            <a:r>
              <a:rPr lang="ru-RU" sz="2000" b="1" spc="15" dirty="0">
                <a:latin typeface="Tahoma"/>
                <a:cs typeface="Tahoma"/>
              </a:rPr>
              <a:t>ДЕЯТЕЛЬНОСТЬ ПО ЛИКВИДАЦИИ</a:t>
            </a:r>
          </a:p>
          <a:p>
            <a:pPr marL="15240" marR="5080" algn="ctr">
              <a:lnSpc>
                <a:spcPct val="102600"/>
              </a:lnSpc>
              <a:spcBef>
                <a:spcPts val="240"/>
              </a:spcBef>
            </a:pPr>
            <a:r>
              <a:rPr lang="ru-RU" sz="2000" b="1" spc="15" dirty="0">
                <a:latin typeface="Tahoma"/>
                <a:cs typeface="Tahoma"/>
              </a:rPr>
              <a:t>ЗАГРЯЗНЕНИЙ</a:t>
            </a:r>
          </a:p>
        </p:txBody>
      </p:sp>
    </p:spTree>
    <p:extLst>
      <p:ext uri="{BB962C8B-B14F-4D97-AF65-F5344CB8AC3E}">
        <p14:creationId xmlns:p14="http://schemas.microsoft.com/office/powerpoint/2010/main" val="1127134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09650" y="818515"/>
            <a:ext cx="979119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95"/>
              </a:spcBef>
            </a:pPr>
            <a:r>
              <a:rPr lang="ru-RU" sz="3200" spc="-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СТРОИТЕЛЬНАЯ ДЕЯТЕЛЬНОСТЬ</a:t>
            </a:r>
          </a:p>
        </p:txBody>
      </p:sp>
      <p:pic>
        <p:nvPicPr>
          <p:cNvPr id="13" name="Picture 2" descr="Герб г">
            <a:extLst>
              <a:ext uri="{FF2B5EF4-FFF2-40B4-BE49-F238E27FC236}">
                <a16:creationId xmlns:a16="http://schemas.microsoft.com/office/drawing/2014/main" id="{0CECFE75-4BDF-43F9-A858-0509D77BE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95" y="98906"/>
            <a:ext cx="789618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21EECA9-8FE9-467F-8C65-5DC5F95E6013}"/>
              </a:ext>
            </a:extLst>
          </p:cNvPr>
          <p:cNvSpPr/>
          <p:nvPr/>
        </p:nvSpPr>
        <p:spPr>
          <a:xfrm>
            <a:off x="476250" y="2332872"/>
            <a:ext cx="5256888" cy="671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0">
              <a:lnSpc>
                <a:spcPct val="100000"/>
              </a:lnSpc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ОБЪЕМ РАБОТ, ВЫПОЛНЕННЫХ ПО ВИДУ</a:t>
            </a:r>
          </a:p>
          <a:p>
            <a:pPr marL="20320">
              <a:lnSpc>
                <a:spcPct val="100000"/>
              </a:lnSpc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 ДЕЯТЕЛЬНОСТИ «СТРОИТЕЛЬСТВО»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CEA8589-A196-4087-8696-347C68590DD4}"/>
              </a:ext>
            </a:extLst>
          </p:cNvPr>
          <p:cNvSpPr/>
          <p:nvPr/>
        </p:nvSpPr>
        <p:spPr>
          <a:xfrm>
            <a:off x="9675298" y="2299529"/>
            <a:ext cx="4508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0">
              <a:lnSpc>
                <a:spcPct val="100000"/>
              </a:lnSpc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ВВОД В ДЕЙСТВИЕ ЖИЛЫХ ДОМОВ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27796BE6-EEBC-4821-9CEF-B02CBC7811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235300"/>
              </p:ext>
            </p:extLst>
          </p:nvPr>
        </p:nvGraphicFramePr>
        <p:xfrm>
          <a:off x="-621030" y="3365500"/>
          <a:ext cx="8601741" cy="693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object 12">
            <a:extLst>
              <a:ext uri="{FF2B5EF4-FFF2-40B4-BE49-F238E27FC236}">
                <a16:creationId xmlns:a16="http://schemas.microsoft.com/office/drawing/2014/main" id="{42F4D767-F699-48D4-A84D-222028E7DE20}"/>
              </a:ext>
            </a:extLst>
          </p:cNvPr>
          <p:cNvSpPr txBox="1"/>
          <p:nvPr/>
        </p:nvSpPr>
        <p:spPr>
          <a:xfrm>
            <a:off x="8648348" y="2857265"/>
            <a:ext cx="5700268" cy="292195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585"/>
              </a:spcBef>
            </a:pPr>
            <a:r>
              <a:rPr lang="ru-RU" b="1" spc="-10" dirty="0">
                <a:latin typeface="Tahoma"/>
                <a:cs typeface="Tahoma"/>
              </a:rPr>
              <a:t>50,2 тыс. </a:t>
            </a:r>
            <a:r>
              <a:rPr lang="ru-RU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b="1" spc="-37" baseline="2469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b="1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">
              <a:lnSpc>
                <a:spcPct val="100000"/>
              </a:lnSpc>
              <a:spcBef>
                <a:spcPts val="585"/>
              </a:spcBef>
            </a:pPr>
            <a:r>
              <a:rPr lang="ru-RU" b="1" spc="-10" dirty="0">
                <a:latin typeface="Tahoma"/>
                <a:cs typeface="Tahoma"/>
              </a:rPr>
              <a:t> (      110,3 % к 1 кварталу 2023 года)</a:t>
            </a:r>
          </a:p>
          <a:p>
            <a:pPr marL="17145">
              <a:lnSpc>
                <a:spcPct val="100000"/>
              </a:lnSpc>
              <a:spcBef>
                <a:spcPts val="585"/>
              </a:spcBef>
            </a:pPr>
            <a:r>
              <a:rPr lang="ru-RU" b="1" spc="-10" dirty="0">
                <a:latin typeface="Tahoma"/>
                <a:cs typeface="Tahoma"/>
              </a:rPr>
              <a:t> 677 квартир</a:t>
            </a:r>
          </a:p>
          <a:p>
            <a:pPr marL="17145">
              <a:lnSpc>
                <a:spcPct val="100000"/>
              </a:lnSpc>
              <a:spcBef>
                <a:spcPts val="585"/>
              </a:spcBef>
            </a:pPr>
            <a:endParaRPr lang="ru-RU" b="1" spc="-10" dirty="0">
              <a:solidFill>
                <a:srgbClr val="284177"/>
              </a:solidFill>
              <a:latin typeface="Tahoma"/>
              <a:cs typeface="Tahoma"/>
            </a:endParaRPr>
          </a:p>
          <a:p>
            <a:pPr marL="17145">
              <a:lnSpc>
                <a:spcPct val="100000"/>
              </a:lnSpc>
              <a:spcBef>
                <a:spcPts val="585"/>
              </a:spcBef>
            </a:pPr>
            <a:r>
              <a:rPr lang="ru-RU" b="1" spc="-10" dirty="0">
                <a:latin typeface="Tahoma"/>
                <a:cs typeface="Tahoma"/>
              </a:rPr>
              <a:t>19,3 тыс. </a:t>
            </a:r>
            <a:r>
              <a:rPr lang="ru-RU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b="1" spc="-37" baseline="2469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b="1" spc="-10" dirty="0">
              <a:latin typeface="Tahoma"/>
              <a:cs typeface="Tahoma"/>
            </a:endParaRPr>
          </a:p>
          <a:p>
            <a:pPr marL="17145">
              <a:lnSpc>
                <a:spcPct val="100000"/>
              </a:lnSpc>
              <a:spcBef>
                <a:spcPts val="585"/>
              </a:spcBef>
            </a:pPr>
            <a:r>
              <a:rPr lang="ru-RU" b="1" spc="-10" dirty="0">
                <a:latin typeface="Tahoma"/>
                <a:cs typeface="Tahoma"/>
              </a:rPr>
              <a:t>(       115,7 % к 1 кварталу 2023 года)</a:t>
            </a:r>
          </a:p>
          <a:p>
            <a:pPr marL="17145">
              <a:lnSpc>
                <a:spcPct val="100000"/>
              </a:lnSpc>
              <a:spcBef>
                <a:spcPts val="585"/>
              </a:spcBef>
            </a:pPr>
            <a:r>
              <a:rPr lang="ru-RU" b="1" spc="-10" dirty="0">
                <a:latin typeface="Tahoma"/>
                <a:cs typeface="Tahoma"/>
              </a:rPr>
              <a:t>103 индивидуальных дома</a:t>
            </a:r>
          </a:p>
          <a:p>
            <a:pPr marL="17145">
              <a:lnSpc>
                <a:spcPct val="100000"/>
              </a:lnSpc>
              <a:spcBef>
                <a:spcPts val="585"/>
              </a:spcBef>
            </a:pPr>
            <a:endParaRPr lang="ru-RU" sz="2400" b="1" spc="-10" dirty="0">
              <a:solidFill>
                <a:srgbClr val="223480"/>
              </a:solidFill>
              <a:latin typeface="Tahoma"/>
              <a:cs typeface="Tahoma"/>
            </a:endParaRPr>
          </a:p>
        </p:txBody>
      </p:sp>
      <p:grpSp>
        <p:nvGrpSpPr>
          <p:cNvPr id="21" name="object 30">
            <a:extLst>
              <a:ext uri="{FF2B5EF4-FFF2-40B4-BE49-F238E27FC236}">
                <a16:creationId xmlns:a16="http://schemas.microsoft.com/office/drawing/2014/main" id="{60CB7DD1-2E60-4FF9-8395-624BDE40ACE3}"/>
              </a:ext>
            </a:extLst>
          </p:cNvPr>
          <p:cNvGrpSpPr/>
          <p:nvPr/>
        </p:nvGrpSpPr>
        <p:grpSpPr>
          <a:xfrm>
            <a:off x="8858250" y="3265905"/>
            <a:ext cx="271770" cy="246784"/>
            <a:chOff x="1265300" y="5083175"/>
            <a:chExt cx="314325" cy="316230"/>
          </a:xfrm>
        </p:grpSpPr>
        <p:sp>
          <p:nvSpPr>
            <p:cNvPr id="22" name="object 31">
              <a:extLst>
                <a:ext uri="{FF2B5EF4-FFF2-40B4-BE49-F238E27FC236}">
                  <a16:creationId xmlns:a16="http://schemas.microsoft.com/office/drawing/2014/main" id="{A4A833CA-9578-4870-9F03-F45FF0164751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41631B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41631B"/>
                </a:solidFill>
              </a:endParaRPr>
            </a:p>
          </p:txBody>
        </p:sp>
        <p:sp>
          <p:nvSpPr>
            <p:cNvPr id="23" name="object 32">
              <a:extLst>
                <a:ext uri="{FF2B5EF4-FFF2-40B4-BE49-F238E27FC236}">
                  <a16:creationId xmlns:a16="http://schemas.microsoft.com/office/drawing/2014/main" id="{31E453C2-25AA-466C-80B6-B15109416E65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ln w="12700">
              <a:noFill/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41631B"/>
                </a:solidFill>
              </a:endParaRPr>
            </a:p>
          </p:txBody>
        </p:sp>
      </p:grp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48D6FE5E-8DB4-4985-8881-1E1CCA09F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461450"/>
              </p:ext>
            </p:extLst>
          </p:nvPr>
        </p:nvGraphicFramePr>
        <p:xfrm>
          <a:off x="7980711" y="5994671"/>
          <a:ext cx="7319165" cy="315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object 10">
            <a:extLst>
              <a:ext uri="{FF2B5EF4-FFF2-40B4-BE49-F238E27FC236}">
                <a16:creationId xmlns:a16="http://schemas.microsoft.com/office/drawing/2014/main" id="{8115AE47-A608-4431-AE09-D234FD0A7D76}"/>
              </a:ext>
            </a:extLst>
          </p:cNvPr>
          <p:cNvSpPr/>
          <p:nvPr/>
        </p:nvSpPr>
        <p:spPr>
          <a:xfrm>
            <a:off x="8648348" y="4055830"/>
            <a:ext cx="6519915" cy="67420"/>
          </a:xfrm>
          <a:custGeom>
            <a:avLst/>
            <a:gdLst/>
            <a:ahLst/>
            <a:cxnLst/>
            <a:rect l="l" t="t" r="r" b="b"/>
            <a:pathLst>
              <a:path w="13536294">
                <a:moveTo>
                  <a:pt x="0" y="0"/>
                </a:moveTo>
                <a:lnTo>
                  <a:pt x="13535952" y="0"/>
                </a:lnTo>
              </a:path>
            </a:pathLst>
          </a:custGeom>
          <a:ln w="6350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0">
            <a:extLst>
              <a:ext uri="{FF2B5EF4-FFF2-40B4-BE49-F238E27FC236}">
                <a16:creationId xmlns:a16="http://schemas.microsoft.com/office/drawing/2014/main" id="{4A177B82-9812-4386-A11C-9EBF7BFC93E7}"/>
              </a:ext>
            </a:extLst>
          </p:cNvPr>
          <p:cNvSpPr/>
          <p:nvPr/>
        </p:nvSpPr>
        <p:spPr>
          <a:xfrm rot="5400000" flipV="1">
            <a:off x="3735634" y="6402604"/>
            <a:ext cx="8535874" cy="45719"/>
          </a:xfrm>
          <a:custGeom>
            <a:avLst/>
            <a:gdLst/>
            <a:ahLst/>
            <a:cxnLst/>
            <a:rect l="l" t="t" r="r" b="b"/>
            <a:pathLst>
              <a:path w="13536294">
                <a:moveTo>
                  <a:pt x="0" y="0"/>
                </a:moveTo>
                <a:lnTo>
                  <a:pt x="13535952" y="0"/>
                </a:lnTo>
              </a:path>
            </a:pathLst>
          </a:custGeom>
          <a:ln w="6350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30">
            <a:extLst>
              <a:ext uri="{FF2B5EF4-FFF2-40B4-BE49-F238E27FC236}">
                <a16:creationId xmlns:a16="http://schemas.microsoft.com/office/drawing/2014/main" id="{14CAE606-28D3-4E00-9E7E-44DE5AE31231}"/>
              </a:ext>
            </a:extLst>
          </p:cNvPr>
          <p:cNvGrpSpPr/>
          <p:nvPr/>
        </p:nvGrpSpPr>
        <p:grpSpPr>
          <a:xfrm>
            <a:off x="8844269" y="4693189"/>
            <a:ext cx="271770" cy="246784"/>
            <a:chOff x="1265300" y="5083175"/>
            <a:chExt cx="314325" cy="316230"/>
          </a:xfrm>
        </p:grpSpPr>
        <p:sp>
          <p:nvSpPr>
            <p:cNvPr id="28" name="object 31">
              <a:extLst>
                <a:ext uri="{FF2B5EF4-FFF2-40B4-BE49-F238E27FC236}">
                  <a16:creationId xmlns:a16="http://schemas.microsoft.com/office/drawing/2014/main" id="{9D53C4EF-98F9-424B-A2CC-B02BCBDAF267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150749" y="0"/>
                  </a:moveTo>
                  <a:lnTo>
                    <a:pt x="0" y="303275"/>
                  </a:lnTo>
                  <a:lnTo>
                    <a:pt x="301625" y="303275"/>
                  </a:lnTo>
                  <a:lnTo>
                    <a:pt x="150749" y="0"/>
                  </a:lnTo>
                  <a:close/>
                </a:path>
              </a:pathLst>
            </a:custGeom>
            <a:solidFill>
              <a:srgbClr val="41631B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rgbClr val="41631B"/>
                </a:solidFill>
              </a:endParaRPr>
            </a:p>
          </p:txBody>
        </p:sp>
        <p:sp>
          <p:nvSpPr>
            <p:cNvPr id="29" name="object 32">
              <a:extLst>
                <a:ext uri="{FF2B5EF4-FFF2-40B4-BE49-F238E27FC236}">
                  <a16:creationId xmlns:a16="http://schemas.microsoft.com/office/drawing/2014/main" id="{80A7DC67-C003-48A0-A616-511DE3919F5C}"/>
                </a:ext>
              </a:extLst>
            </p:cNvPr>
            <p:cNvSpPr/>
            <p:nvPr/>
          </p:nvSpPr>
          <p:spPr>
            <a:xfrm>
              <a:off x="1271650" y="5089525"/>
              <a:ext cx="301625" cy="303530"/>
            </a:xfrm>
            <a:custGeom>
              <a:avLst/>
              <a:gdLst/>
              <a:ahLst/>
              <a:cxnLst/>
              <a:rect l="l" t="t" r="r" b="b"/>
              <a:pathLst>
                <a:path w="301625" h="303529">
                  <a:moveTo>
                    <a:pt x="0" y="303275"/>
                  </a:moveTo>
                  <a:lnTo>
                    <a:pt x="150749" y="0"/>
                  </a:lnTo>
                  <a:lnTo>
                    <a:pt x="301625" y="303275"/>
                  </a:lnTo>
                  <a:lnTo>
                    <a:pt x="0" y="303275"/>
                  </a:lnTo>
                  <a:close/>
                </a:path>
              </a:pathLst>
            </a:custGeom>
            <a:ln w="12700">
              <a:noFill/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41631B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1527" y="564986"/>
            <a:ext cx="7052184" cy="538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605"/>
              </a:lnSpc>
              <a:spcBef>
                <a:spcPts val="95"/>
              </a:spcBef>
            </a:pPr>
            <a:r>
              <a:rPr lang="ru-RU" sz="3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РЫНОК ТОВАРОВ И УСЛУГ</a:t>
            </a:r>
            <a:endParaRPr lang="ru-RU" sz="3200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 flipV="1">
            <a:off x="0" y="6137687"/>
            <a:ext cx="15125700" cy="45719"/>
          </a:xfrm>
          <a:custGeom>
            <a:avLst/>
            <a:gdLst/>
            <a:ahLst/>
            <a:cxnLst/>
            <a:rect l="l" t="t" r="r" b="b"/>
            <a:pathLst>
              <a:path w="13244194">
                <a:moveTo>
                  <a:pt x="0" y="0"/>
                </a:moveTo>
                <a:lnTo>
                  <a:pt x="13243763" y="0"/>
                </a:lnTo>
              </a:path>
            </a:pathLst>
          </a:custGeom>
          <a:ln w="6350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52895" y="6183406"/>
            <a:ext cx="45719" cy="4643041"/>
          </a:xfrm>
          <a:custGeom>
            <a:avLst/>
            <a:gdLst/>
            <a:ahLst/>
            <a:cxnLst/>
            <a:rect l="l" t="t" r="r" b="b"/>
            <a:pathLst>
              <a:path h="4884420">
                <a:moveTo>
                  <a:pt x="0" y="4884165"/>
                </a:moveTo>
                <a:lnTo>
                  <a:pt x="0" y="0"/>
                </a:lnTo>
              </a:path>
            </a:pathLst>
          </a:custGeom>
          <a:ln w="6350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Picture 2" descr="Герб г">
            <a:extLst>
              <a:ext uri="{FF2B5EF4-FFF2-40B4-BE49-F238E27FC236}">
                <a16:creationId xmlns:a16="http://schemas.microsoft.com/office/drawing/2014/main" id="{0DFB5681-9434-4315-B3C9-509D2D12B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2256" y="219176"/>
            <a:ext cx="789618" cy="8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98C6AA5-8D50-4216-8896-AE2421244335}"/>
              </a:ext>
            </a:extLst>
          </p:cNvPr>
          <p:cNvSpPr/>
          <p:nvPr/>
        </p:nvSpPr>
        <p:spPr>
          <a:xfrm>
            <a:off x="380119" y="1774236"/>
            <a:ext cx="4735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ОБОРОТ РОЗНИЧНОЙ ТОРГОВЛИ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8BE972D-2E4E-4CF6-8536-2E722B18F2E1}"/>
              </a:ext>
            </a:extLst>
          </p:cNvPr>
          <p:cNvSpPr/>
          <p:nvPr/>
        </p:nvSpPr>
        <p:spPr>
          <a:xfrm>
            <a:off x="-263670" y="6363958"/>
            <a:ext cx="5186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ОБОРОТ ОБЩЕСТВЕННОГО ПИТАНИЯ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326BD18-9F7C-49C0-B1C6-4860E2DD495C}"/>
              </a:ext>
            </a:extLst>
          </p:cNvPr>
          <p:cNvSpPr/>
          <p:nvPr/>
        </p:nvSpPr>
        <p:spPr>
          <a:xfrm>
            <a:off x="7561861" y="6377201"/>
            <a:ext cx="3692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7520" lvl="1">
              <a:spcBef>
                <a:spcPts val="215"/>
              </a:spcBef>
            </a:pPr>
            <a:r>
              <a:rPr lang="ru-RU" b="1" spc="15" dirty="0">
                <a:latin typeface="Tahoma"/>
                <a:cs typeface="Tahoma"/>
              </a:rPr>
              <a:t>ОБЪЕМ ПЛАТНЫХ УСЛУГ</a:t>
            </a:r>
          </a:p>
        </p:txBody>
      </p:sp>
      <p:sp>
        <p:nvSpPr>
          <p:cNvPr id="33" name="object 64">
            <a:extLst>
              <a:ext uri="{FF2B5EF4-FFF2-40B4-BE49-F238E27FC236}">
                <a16:creationId xmlns:a16="http://schemas.microsoft.com/office/drawing/2014/main" id="{1361F4F9-C845-4506-A77E-72604206796C}"/>
              </a:ext>
            </a:extLst>
          </p:cNvPr>
          <p:cNvSpPr txBox="1"/>
          <p:nvPr/>
        </p:nvSpPr>
        <p:spPr>
          <a:xfrm>
            <a:off x="1086036" y="2453545"/>
            <a:ext cx="273528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2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51 718</a:t>
            </a:r>
            <a:endParaRPr sz="36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object 60">
            <a:extLst>
              <a:ext uri="{FF2B5EF4-FFF2-40B4-BE49-F238E27FC236}">
                <a16:creationId xmlns:a16="http://schemas.microsoft.com/office/drawing/2014/main" id="{ABE87F5C-F0FF-4213-88F2-35E82596808C}"/>
              </a:ext>
            </a:extLst>
          </p:cNvPr>
          <p:cNvSpPr txBox="1"/>
          <p:nvPr/>
        </p:nvSpPr>
        <p:spPr>
          <a:xfrm>
            <a:off x="1794981" y="3088041"/>
            <a:ext cx="2064442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sz="12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1200" b="1" spc="315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b="1" spc="-1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</a:t>
            </a:r>
            <a:r>
              <a:rPr lang="ru-RU" sz="1200" b="1" spc="-1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object 61">
            <a:extLst>
              <a:ext uri="{FF2B5EF4-FFF2-40B4-BE49-F238E27FC236}">
                <a16:creationId xmlns:a16="http://schemas.microsoft.com/office/drawing/2014/main" id="{D3CE48F8-0ADB-4F29-94BF-76AED51AAD74}"/>
              </a:ext>
            </a:extLst>
          </p:cNvPr>
          <p:cNvSpPr txBox="1"/>
          <p:nvPr/>
        </p:nvSpPr>
        <p:spPr>
          <a:xfrm>
            <a:off x="872611" y="4409636"/>
            <a:ext cx="3162135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ИНДЕКС</a:t>
            </a:r>
            <a:r>
              <a:rPr lang="ru-RU" sz="1400" b="1" spc="-5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ФИЗИЧЕСКОГО</a:t>
            </a:r>
            <a:r>
              <a:rPr lang="ru-RU" sz="1400" b="1" spc="-25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spc="-1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ОБЪЕМА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">
              <a:lnSpc>
                <a:spcPct val="100000"/>
              </a:lnSpc>
              <a:spcBef>
                <a:spcPts val="95"/>
              </a:spcBef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к</a:t>
            </a:r>
            <a:r>
              <a:rPr lang="ru-RU" sz="1400" spc="-3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кварталу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ru-RU" sz="1400" spc="-25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7E21A90-58B6-4B1D-B8CC-C1316160A70D}"/>
              </a:ext>
            </a:extLst>
          </p:cNvPr>
          <p:cNvGrpSpPr/>
          <p:nvPr/>
        </p:nvGrpSpPr>
        <p:grpSpPr>
          <a:xfrm>
            <a:off x="1432035" y="3835538"/>
            <a:ext cx="2043287" cy="443711"/>
            <a:chOff x="1965938" y="4297145"/>
            <a:chExt cx="2043287" cy="443711"/>
          </a:xfrm>
        </p:grpSpPr>
        <p:sp>
          <p:nvSpPr>
            <p:cNvPr id="43" name="object 66">
              <a:extLst>
                <a:ext uri="{FF2B5EF4-FFF2-40B4-BE49-F238E27FC236}">
                  <a16:creationId xmlns:a16="http://schemas.microsoft.com/office/drawing/2014/main" id="{6E87D6C7-7C65-4E6C-952A-1AF04FDF341B}"/>
                </a:ext>
              </a:extLst>
            </p:cNvPr>
            <p:cNvSpPr txBox="1"/>
            <p:nvPr/>
          </p:nvSpPr>
          <p:spPr>
            <a:xfrm>
              <a:off x="2463913" y="4297145"/>
              <a:ext cx="1545312" cy="44371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2800" b="1" spc="-20" dirty="0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118,0%</a:t>
              </a:r>
              <a:endParaRPr sz="28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object 30">
              <a:extLst>
                <a:ext uri="{FF2B5EF4-FFF2-40B4-BE49-F238E27FC236}">
                  <a16:creationId xmlns:a16="http://schemas.microsoft.com/office/drawing/2014/main" id="{F4B38278-1B60-4187-8780-14C796443A4E}"/>
                </a:ext>
              </a:extLst>
            </p:cNvPr>
            <p:cNvGrpSpPr/>
            <p:nvPr/>
          </p:nvGrpSpPr>
          <p:grpSpPr>
            <a:xfrm>
              <a:off x="1965938" y="4348526"/>
              <a:ext cx="314325" cy="316230"/>
              <a:chOff x="1265300" y="5083175"/>
              <a:chExt cx="314325" cy="316230"/>
            </a:xfrm>
          </p:grpSpPr>
          <p:sp>
            <p:nvSpPr>
              <p:cNvPr id="45" name="object 31">
                <a:extLst>
                  <a:ext uri="{FF2B5EF4-FFF2-40B4-BE49-F238E27FC236}">
                    <a16:creationId xmlns:a16="http://schemas.microsoft.com/office/drawing/2014/main" id="{1FB5623C-F51F-48F1-B404-682BE972BDF8}"/>
                  </a:ext>
                </a:extLst>
              </p:cNvPr>
              <p:cNvSpPr/>
              <p:nvPr/>
            </p:nvSpPr>
            <p:spPr>
              <a:xfrm>
                <a:off x="1271650" y="5089525"/>
                <a:ext cx="301625" cy="303530"/>
              </a:xfrm>
              <a:custGeom>
                <a:avLst/>
                <a:gdLst/>
                <a:ahLst/>
                <a:cxnLst/>
                <a:rect l="l" t="t" r="r" b="b"/>
                <a:pathLst>
                  <a:path w="301625" h="303529">
                    <a:moveTo>
                      <a:pt x="150749" y="0"/>
                    </a:moveTo>
                    <a:lnTo>
                      <a:pt x="0" y="303275"/>
                    </a:lnTo>
                    <a:lnTo>
                      <a:pt x="301625" y="303275"/>
                    </a:lnTo>
                    <a:lnTo>
                      <a:pt x="150749" y="0"/>
                    </a:lnTo>
                    <a:close/>
                  </a:path>
                </a:pathLst>
              </a:custGeom>
              <a:solidFill>
                <a:srgbClr val="41631B"/>
              </a:solid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6" name="object 32">
                <a:extLst>
                  <a:ext uri="{FF2B5EF4-FFF2-40B4-BE49-F238E27FC236}">
                    <a16:creationId xmlns:a16="http://schemas.microsoft.com/office/drawing/2014/main" id="{6BA82649-BA6E-4326-A9B7-CF10BDE564CB}"/>
                  </a:ext>
                </a:extLst>
              </p:cNvPr>
              <p:cNvSpPr/>
              <p:nvPr/>
            </p:nvSpPr>
            <p:spPr>
              <a:xfrm>
                <a:off x="1271650" y="5089525"/>
                <a:ext cx="301625" cy="303530"/>
              </a:xfrm>
              <a:custGeom>
                <a:avLst/>
                <a:gdLst/>
                <a:ahLst/>
                <a:cxnLst/>
                <a:rect l="l" t="t" r="r" b="b"/>
                <a:pathLst>
                  <a:path w="301625" h="303529">
                    <a:moveTo>
                      <a:pt x="0" y="303275"/>
                    </a:moveTo>
                    <a:lnTo>
                      <a:pt x="150749" y="0"/>
                    </a:lnTo>
                    <a:lnTo>
                      <a:pt x="301625" y="303275"/>
                    </a:lnTo>
                    <a:lnTo>
                      <a:pt x="0" y="303275"/>
                    </a:lnTo>
                    <a:close/>
                  </a:path>
                </a:pathLst>
              </a:custGeom>
              <a:ln w="12700">
                <a:solidFill>
                  <a:srgbClr val="4FAE4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47" name="object 64">
            <a:extLst>
              <a:ext uri="{FF2B5EF4-FFF2-40B4-BE49-F238E27FC236}">
                <a16:creationId xmlns:a16="http://schemas.microsoft.com/office/drawing/2014/main" id="{5CF93FAB-9861-4B29-BB42-B81277A3C4FB}"/>
              </a:ext>
            </a:extLst>
          </p:cNvPr>
          <p:cNvSpPr txBox="1"/>
          <p:nvPr/>
        </p:nvSpPr>
        <p:spPr>
          <a:xfrm>
            <a:off x="5747011" y="6278456"/>
            <a:ext cx="138781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2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2 389</a:t>
            </a:r>
            <a:endParaRPr sz="36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object 60">
            <a:extLst>
              <a:ext uri="{FF2B5EF4-FFF2-40B4-BE49-F238E27FC236}">
                <a16:creationId xmlns:a16="http://schemas.microsoft.com/office/drawing/2014/main" id="{D95CA20F-42AE-4CDC-9A9F-892A56AA00A7}"/>
              </a:ext>
            </a:extLst>
          </p:cNvPr>
          <p:cNvSpPr txBox="1"/>
          <p:nvPr/>
        </p:nvSpPr>
        <p:spPr>
          <a:xfrm>
            <a:off x="5888540" y="6891258"/>
            <a:ext cx="1549400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sz="12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1200" b="1" spc="315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b="1" spc="-1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</a:t>
            </a:r>
            <a:r>
              <a:rPr lang="ru-RU" sz="1200" b="1" spc="-1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object 61">
            <a:extLst>
              <a:ext uri="{FF2B5EF4-FFF2-40B4-BE49-F238E27FC236}">
                <a16:creationId xmlns:a16="http://schemas.microsoft.com/office/drawing/2014/main" id="{5AAEE332-8A25-4AEE-9390-821C6B461487}"/>
              </a:ext>
            </a:extLst>
          </p:cNvPr>
          <p:cNvSpPr txBox="1"/>
          <p:nvPr/>
        </p:nvSpPr>
        <p:spPr>
          <a:xfrm>
            <a:off x="-41698" y="7583902"/>
            <a:ext cx="5578369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</a:t>
            </a:r>
            <a:r>
              <a:rPr lang="ru-RU" sz="1400" b="1" spc="-5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</a:t>
            </a:r>
            <a:r>
              <a:rPr lang="ru-RU" sz="1400" b="1" spc="-2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400" spc="-3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кварталу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ru-RU" sz="1400" spc="-25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4398312-B128-4A42-8249-460CD9A2F700}"/>
              </a:ext>
            </a:extLst>
          </p:cNvPr>
          <p:cNvGrpSpPr/>
          <p:nvPr/>
        </p:nvGrpSpPr>
        <p:grpSpPr>
          <a:xfrm>
            <a:off x="589565" y="6982596"/>
            <a:ext cx="2157922" cy="443711"/>
            <a:chOff x="1078647" y="6881821"/>
            <a:chExt cx="2157922" cy="443711"/>
          </a:xfrm>
        </p:grpSpPr>
        <p:sp>
          <p:nvSpPr>
            <p:cNvPr id="50" name="object 66">
              <a:extLst>
                <a:ext uri="{FF2B5EF4-FFF2-40B4-BE49-F238E27FC236}">
                  <a16:creationId xmlns:a16="http://schemas.microsoft.com/office/drawing/2014/main" id="{D4DE6592-4BE1-4E10-8CB8-C2E7F6852DB8}"/>
                </a:ext>
              </a:extLst>
            </p:cNvPr>
            <p:cNvSpPr txBox="1"/>
            <p:nvPr/>
          </p:nvSpPr>
          <p:spPr>
            <a:xfrm>
              <a:off x="1646980" y="6881821"/>
              <a:ext cx="1589589" cy="44371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ru-RU" sz="2800" b="1" spc="-10" dirty="0">
                  <a:solidFill>
                    <a:schemeClr val="accent6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106,9 %</a:t>
              </a:r>
              <a:endParaRPr sz="2800" b="1" spc="-1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1" name="object 30">
              <a:extLst>
                <a:ext uri="{FF2B5EF4-FFF2-40B4-BE49-F238E27FC236}">
                  <a16:creationId xmlns:a16="http://schemas.microsoft.com/office/drawing/2014/main" id="{14758D1F-4CBA-4243-8A22-3838826F7FDF}"/>
                </a:ext>
              </a:extLst>
            </p:cNvPr>
            <p:cNvGrpSpPr/>
            <p:nvPr/>
          </p:nvGrpSpPr>
          <p:grpSpPr>
            <a:xfrm>
              <a:off x="1078647" y="6962111"/>
              <a:ext cx="314325" cy="316230"/>
              <a:chOff x="1265300" y="5083175"/>
              <a:chExt cx="314325" cy="316230"/>
            </a:xfrm>
          </p:grpSpPr>
          <p:sp>
            <p:nvSpPr>
              <p:cNvPr id="52" name="object 31">
                <a:extLst>
                  <a:ext uri="{FF2B5EF4-FFF2-40B4-BE49-F238E27FC236}">
                    <a16:creationId xmlns:a16="http://schemas.microsoft.com/office/drawing/2014/main" id="{D716A652-DC58-4801-B423-F8C02D71B812}"/>
                  </a:ext>
                </a:extLst>
              </p:cNvPr>
              <p:cNvSpPr/>
              <p:nvPr/>
            </p:nvSpPr>
            <p:spPr>
              <a:xfrm>
                <a:off x="1271650" y="5089525"/>
                <a:ext cx="301625" cy="303530"/>
              </a:xfrm>
              <a:custGeom>
                <a:avLst/>
                <a:gdLst/>
                <a:ahLst/>
                <a:cxnLst/>
                <a:rect l="l" t="t" r="r" b="b"/>
                <a:pathLst>
                  <a:path w="301625" h="303529">
                    <a:moveTo>
                      <a:pt x="150749" y="0"/>
                    </a:moveTo>
                    <a:lnTo>
                      <a:pt x="0" y="303275"/>
                    </a:lnTo>
                    <a:lnTo>
                      <a:pt x="301625" y="303275"/>
                    </a:lnTo>
                    <a:lnTo>
                      <a:pt x="150749" y="0"/>
                    </a:lnTo>
                    <a:close/>
                  </a:path>
                </a:pathLst>
              </a:custGeom>
              <a:solidFill>
                <a:srgbClr val="41631B"/>
              </a:solidFill>
              <a:ln>
                <a:noFill/>
              </a:ln>
            </p:spPr>
            <p:txBody>
              <a:bodyPr wrap="square" lIns="0" tIns="0" rIns="0" bIns="0" rtlCol="0"/>
              <a:lstStyle/>
              <a:p>
                <a:endParaRPr dirty="0">
                  <a:solidFill>
                    <a:srgbClr val="41631B"/>
                  </a:solidFill>
                </a:endParaRPr>
              </a:p>
            </p:txBody>
          </p:sp>
          <p:sp>
            <p:nvSpPr>
              <p:cNvPr id="53" name="object 32">
                <a:extLst>
                  <a:ext uri="{FF2B5EF4-FFF2-40B4-BE49-F238E27FC236}">
                    <a16:creationId xmlns:a16="http://schemas.microsoft.com/office/drawing/2014/main" id="{394EB0B4-3622-4308-966F-C9A3CA8D5276}"/>
                  </a:ext>
                </a:extLst>
              </p:cNvPr>
              <p:cNvSpPr/>
              <p:nvPr/>
            </p:nvSpPr>
            <p:spPr>
              <a:xfrm>
                <a:off x="1271650" y="5089525"/>
                <a:ext cx="301625" cy="303530"/>
              </a:xfrm>
              <a:custGeom>
                <a:avLst/>
                <a:gdLst/>
                <a:ahLst/>
                <a:cxnLst/>
                <a:rect l="l" t="t" r="r" b="b"/>
                <a:pathLst>
                  <a:path w="301625" h="303529">
                    <a:moveTo>
                      <a:pt x="0" y="303275"/>
                    </a:moveTo>
                    <a:lnTo>
                      <a:pt x="150749" y="0"/>
                    </a:lnTo>
                    <a:lnTo>
                      <a:pt x="301625" y="303275"/>
                    </a:lnTo>
                    <a:lnTo>
                      <a:pt x="0" y="303275"/>
                    </a:lnTo>
                    <a:close/>
                  </a:path>
                </a:pathLst>
              </a:custGeom>
              <a:ln w="12700">
                <a:solidFill>
                  <a:srgbClr val="4FAE4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41631B"/>
                  </a:solidFill>
                </a:endParaRPr>
              </a:p>
            </p:txBody>
          </p:sp>
        </p:grpSp>
      </p:grpSp>
      <p:sp>
        <p:nvSpPr>
          <p:cNvPr id="54" name="object 64">
            <a:extLst>
              <a:ext uri="{FF2B5EF4-FFF2-40B4-BE49-F238E27FC236}">
                <a16:creationId xmlns:a16="http://schemas.microsoft.com/office/drawing/2014/main" id="{CA411232-18CE-4DED-BB99-CFA4A38681BC}"/>
              </a:ext>
            </a:extLst>
          </p:cNvPr>
          <p:cNvSpPr txBox="1"/>
          <p:nvPr/>
        </p:nvSpPr>
        <p:spPr>
          <a:xfrm>
            <a:off x="13097469" y="6278456"/>
            <a:ext cx="17119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2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20 623</a:t>
            </a:r>
            <a:endParaRPr sz="36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object 60">
            <a:extLst>
              <a:ext uri="{FF2B5EF4-FFF2-40B4-BE49-F238E27FC236}">
                <a16:creationId xmlns:a16="http://schemas.microsoft.com/office/drawing/2014/main" id="{948E2D1D-DF6E-4421-A96E-9FD6C9A72D0A}"/>
              </a:ext>
            </a:extLst>
          </p:cNvPr>
          <p:cNvSpPr txBox="1"/>
          <p:nvPr/>
        </p:nvSpPr>
        <p:spPr>
          <a:xfrm>
            <a:off x="13332474" y="6881821"/>
            <a:ext cx="1549400" cy="1987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sz="12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sz="1200" b="1" spc="315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200" b="1" spc="-1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РУБЛЕЙ</a:t>
            </a:r>
            <a:r>
              <a:rPr lang="ru-RU" sz="1200" b="1" spc="-10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sz="12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object 61">
            <a:extLst>
              <a:ext uri="{FF2B5EF4-FFF2-40B4-BE49-F238E27FC236}">
                <a16:creationId xmlns:a16="http://schemas.microsoft.com/office/drawing/2014/main" id="{90FB9E73-9692-45D7-86F9-C386039CD0EB}"/>
              </a:ext>
            </a:extLst>
          </p:cNvPr>
          <p:cNvSpPr txBox="1"/>
          <p:nvPr/>
        </p:nvSpPr>
        <p:spPr>
          <a:xfrm>
            <a:off x="7623819" y="7507602"/>
            <a:ext cx="6005856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</a:t>
            </a:r>
            <a:r>
              <a:rPr lang="ru-RU" sz="1400" b="1" spc="-5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</a:t>
            </a:r>
            <a:r>
              <a:rPr lang="ru-RU" sz="1400" b="1" spc="-2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spc="-1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ОБЪЕМА</a:t>
            </a:r>
            <a:r>
              <a:rPr lang="ru-RU" sz="1400" spc="-3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400" spc="-3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кварталу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</a:t>
            </a:r>
            <a:r>
              <a:rPr lang="ru-RU" sz="1400" spc="-25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D0B167A-83A5-4B65-B144-35B9966A89C7}"/>
              </a:ext>
            </a:extLst>
          </p:cNvPr>
          <p:cNvGrpSpPr/>
          <p:nvPr/>
        </p:nvGrpSpPr>
        <p:grpSpPr>
          <a:xfrm>
            <a:off x="8683055" y="6946409"/>
            <a:ext cx="3143629" cy="442429"/>
            <a:chOff x="8946222" y="6888298"/>
            <a:chExt cx="1987658" cy="442429"/>
          </a:xfrm>
        </p:grpSpPr>
        <p:sp>
          <p:nvSpPr>
            <p:cNvPr id="57" name="object 18">
              <a:extLst>
                <a:ext uri="{FF2B5EF4-FFF2-40B4-BE49-F238E27FC236}">
                  <a16:creationId xmlns:a16="http://schemas.microsoft.com/office/drawing/2014/main" id="{E34E675A-C11A-480E-B373-3234A2DD1245}"/>
                </a:ext>
              </a:extLst>
            </p:cNvPr>
            <p:cNvSpPr txBox="1"/>
            <p:nvPr/>
          </p:nvSpPr>
          <p:spPr>
            <a:xfrm>
              <a:off x="9413640" y="6888298"/>
              <a:ext cx="1520240" cy="442429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lang="ru-RU" sz="2800" b="1" spc="-10" dirty="0">
                  <a:solidFill>
                    <a:srgbClr val="38572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100,0 %</a:t>
              </a:r>
              <a:endParaRPr sz="2800" dirty="0">
                <a:solidFill>
                  <a:srgbClr val="38572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object 69">
              <a:extLst>
                <a:ext uri="{FF2B5EF4-FFF2-40B4-BE49-F238E27FC236}">
                  <a16:creationId xmlns:a16="http://schemas.microsoft.com/office/drawing/2014/main" id="{C744D38B-B454-422A-BC3E-A010AC15A44E}"/>
                </a:ext>
              </a:extLst>
            </p:cNvPr>
            <p:cNvSpPr/>
            <p:nvPr/>
          </p:nvSpPr>
          <p:spPr>
            <a:xfrm>
              <a:off x="8946222" y="6984336"/>
              <a:ext cx="287655" cy="288925"/>
            </a:xfrm>
            <a:custGeom>
              <a:avLst/>
              <a:gdLst/>
              <a:ahLst/>
              <a:cxnLst/>
              <a:rect l="l" t="t" r="r" b="b"/>
              <a:pathLst>
                <a:path w="287654" h="288925">
                  <a:moveTo>
                    <a:pt x="0" y="0"/>
                  </a:moveTo>
                  <a:lnTo>
                    <a:pt x="143637" y="288925"/>
                  </a:lnTo>
                  <a:lnTo>
                    <a:pt x="287274" y="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0FA3CE-A1A8-4AE3-A9F2-B60072F16D1E}"/>
              </a:ext>
            </a:extLst>
          </p:cNvPr>
          <p:cNvSpPr/>
          <p:nvPr/>
        </p:nvSpPr>
        <p:spPr>
          <a:xfrm>
            <a:off x="6391976" y="2329467"/>
            <a:ext cx="8896515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Сферу потребительского рынка города Кемерово представляют 8 006 объектов 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кв. 2023 года – 8 073), из них: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u-RU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5 319 – розничной торговой сети (2023 г. – 5 376)</a:t>
            </a:r>
          </a:p>
          <a:p>
            <a:pPr marL="355600" indent="-342900">
              <a:lnSpc>
                <a:spcPct val="1000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u-RU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 – оптовой торговли (2023 г. – 265)</a:t>
            </a:r>
          </a:p>
          <a:p>
            <a:pPr marL="355600" indent="-342900">
              <a:lnSpc>
                <a:spcPct val="1000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u-RU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771 – общественного питания (2023 г. – 789)</a:t>
            </a:r>
          </a:p>
          <a:p>
            <a:pPr marL="355600" indent="-342900">
              <a:lnSpc>
                <a:spcPct val="1000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u-RU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167 – цеха малой мощности, пекарни (2023 г. – 162)</a:t>
            </a:r>
          </a:p>
          <a:p>
            <a:pPr marL="355600" indent="-342900">
              <a:lnSpc>
                <a:spcPct val="100000"/>
              </a:lnSpc>
              <a:spcBef>
                <a:spcPts val="90"/>
              </a:spcBef>
              <a:buFont typeface="Wingdings" panose="05000000000000000000" pitchFamily="2" charset="2"/>
              <a:buChar char="Ø"/>
            </a:pPr>
            <a:r>
              <a:rPr lang="ru-RU" b="1" spc="-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1 493 – бытового обслуживания населения (2023 г. – 1 481)</a:t>
            </a:r>
          </a:p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A7BF1D-A711-4DEC-84DD-1FADE02ABE1F}"/>
              </a:ext>
            </a:extLst>
          </p:cNvPr>
          <p:cNvSpPr/>
          <p:nvPr/>
        </p:nvSpPr>
        <p:spPr>
          <a:xfrm>
            <a:off x="77717" y="8023948"/>
            <a:ext cx="770008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Сферу общественного питания города Кемерово </a:t>
            </a:r>
          </a:p>
          <a:p>
            <a:pPr>
              <a:spcBef>
                <a:spcPts val="600"/>
              </a:spcBef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представляет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771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объект,  </a:t>
            </a:r>
          </a:p>
          <a:p>
            <a:pPr>
              <a:spcBef>
                <a:spcPts val="600"/>
              </a:spcBef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т. ч.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603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объекта общедоступной сети на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16 964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посадочных места, из них: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251  -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кафе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193 -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закусочных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105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баров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ресторана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2BC1D80-EC35-415B-A75E-78CCFDD5E57C}"/>
              </a:ext>
            </a:extLst>
          </p:cNvPr>
          <p:cNvSpPr/>
          <p:nvPr/>
        </p:nvSpPr>
        <p:spPr>
          <a:xfrm>
            <a:off x="7777805" y="8023948"/>
            <a:ext cx="70316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Сфера бытового обслуживания в городе включает </a:t>
            </a:r>
          </a:p>
          <a:p>
            <a:pPr>
              <a:spcBef>
                <a:spcPts val="600"/>
              </a:spcBef>
              <a:defRPr/>
            </a:pP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1 493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объекта</a:t>
            </a:r>
          </a:p>
          <a:p>
            <a:pPr>
              <a:spcBef>
                <a:spcPts val="600"/>
              </a:spcBef>
              <a:defRPr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отчетном периоде 2024 года после реконструкции открыт </a:t>
            </a:r>
          </a:p>
          <a:p>
            <a:pPr>
              <a:spcBef>
                <a:spcPts val="600"/>
              </a:spcBef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объект бытового обслуживания и создано 54 рабочих места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1430" y="653152"/>
            <a:ext cx="5486400" cy="538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605"/>
              </a:lnSpc>
              <a:spcBef>
                <a:spcPts val="95"/>
              </a:spcBef>
            </a:pPr>
            <a:r>
              <a:rPr lang="ru-RU" sz="3200" dirty="0">
                <a:solidFill>
                  <a:srgbClr val="FF0000"/>
                </a:solidFill>
                <a:latin typeface="Tahoma"/>
                <a:cs typeface="Tahoma"/>
              </a:rPr>
              <a:t>ИНФЛЯЦИЯ</a:t>
            </a:r>
            <a:endParaRPr sz="3200" dirty="0">
              <a:solidFill>
                <a:srgbClr val="FF0000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361" y="2462071"/>
            <a:ext cx="5769325" cy="8838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1499"/>
              </a:lnSpc>
              <a:spcBef>
                <a:spcPts val="95"/>
              </a:spcBef>
            </a:pPr>
            <a:r>
              <a:rPr lang="ru-RU" sz="1950" b="1" spc="10" dirty="0">
                <a:latin typeface="Tahoma"/>
                <a:cs typeface="Tahoma"/>
              </a:rPr>
              <a:t>ИНДЕКС ПОТРЕБИТЕЛЬСКИХ ЦЕН</a:t>
            </a:r>
          </a:p>
          <a:p>
            <a:pPr marL="12700" algn="ctr">
              <a:lnSpc>
                <a:spcPct val="100000"/>
              </a:lnSpc>
            </a:pPr>
            <a:r>
              <a:rPr lang="ru-RU" spc="-35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Январь-март 2024 года в % к январю-марту </a:t>
            </a:r>
            <a:r>
              <a:rPr lang="ru-RU" spc="-1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года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marR="5080" indent="-635" algn="ctr">
              <a:lnSpc>
                <a:spcPct val="101499"/>
              </a:lnSpc>
              <a:spcBef>
                <a:spcPts val="95"/>
              </a:spcBef>
            </a:pPr>
            <a:endParaRPr sz="195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 rot="5400000" flipV="1">
            <a:off x="4142108" y="5706090"/>
            <a:ext cx="7160517" cy="96814"/>
          </a:xfrm>
          <a:custGeom>
            <a:avLst/>
            <a:gdLst/>
            <a:ahLst/>
            <a:cxnLst/>
            <a:rect l="l" t="t" r="r" b="b"/>
            <a:pathLst>
              <a:path w="13759180">
                <a:moveTo>
                  <a:pt x="0" y="0"/>
                </a:moveTo>
                <a:lnTo>
                  <a:pt x="13758646" y="0"/>
                </a:lnTo>
              </a:path>
            </a:pathLst>
          </a:custGeom>
          <a:ln w="6350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0364" y="9334753"/>
            <a:ext cx="13881952" cy="217480"/>
          </a:xfrm>
          <a:custGeom>
            <a:avLst/>
            <a:gdLst/>
            <a:ahLst/>
            <a:cxnLst/>
            <a:rect l="l" t="t" r="r" b="b"/>
            <a:pathLst>
              <a:path w="13759180">
                <a:moveTo>
                  <a:pt x="0" y="0"/>
                </a:moveTo>
                <a:lnTo>
                  <a:pt x="13758646" y="0"/>
                </a:lnTo>
              </a:path>
            </a:pathLst>
          </a:custGeom>
          <a:ln w="6350">
            <a:solidFill>
              <a:schemeClr val="accent6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Picture 2" descr="Герб г">
            <a:extLst>
              <a:ext uri="{FF2B5EF4-FFF2-40B4-BE49-F238E27FC236}">
                <a16:creationId xmlns:a16="http://schemas.microsoft.com/office/drawing/2014/main" id="{392142FD-7243-4A01-8A43-1A0ABF77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95" y="98906"/>
            <a:ext cx="789618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E7C22E27-0067-462B-8F10-FE1680D1E6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223053"/>
              </p:ext>
            </p:extLst>
          </p:nvPr>
        </p:nvGraphicFramePr>
        <p:xfrm>
          <a:off x="739724" y="3431362"/>
          <a:ext cx="7461692" cy="5878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bject 3">
            <a:extLst>
              <a:ext uri="{FF2B5EF4-FFF2-40B4-BE49-F238E27FC236}">
                <a16:creationId xmlns:a16="http://schemas.microsoft.com/office/drawing/2014/main" id="{528F91D5-2053-4709-8C5F-9AEE4C17CAAE}"/>
              </a:ext>
            </a:extLst>
          </p:cNvPr>
          <p:cNvSpPr txBox="1"/>
          <p:nvPr/>
        </p:nvSpPr>
        <p:spPr>
          <a:xfrm>
            <a:off x="8604537" y="2462071"/>
            <a:ext cx="5781439" cy="12241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1499"/>
              </a:lnSpc>
              <a:spcBef>
                <a:spcPts val="95"/>
              </a:spcBef>
            </a:pPr>
            <a:r>
              <a:rPr lang="ru-RU" sz="1950" b="1" spc="10" dirty="0">
                <a:latin typeface="Tahoma"/>
                <a:cs typeface="Tahoma"/>
              </a:rPr>
              <a:t>ИНДЕКС ЦЕН И ТАРИФОВ</a:t>
            </a:r>
          </a:p>
          <a:p>
            <a:pPr marL="12065" marR="5080" indent="-635" algn="ctr">
              <a:lnSpc>
                <a:spcPct val="101499"/>
              </a:lnSpc>
              <a:spcBef>
                <a:spcPts val="95"/>
              </a:spcBef>
            </a:pPr>
            <a:r>
              <a:rPr lang="ru-RU" sz="1950" b="1" spc="10" dirty="0">
                <a:latin typeface="Tahoma"/>
                <a:cs typeface="Tahoma"/>
              </a:rPr>
              <a:t>НА ТОВАРЫ И УСЛУГИ</a:t>
            </a:r>
          </a:p>
          <a:p>
            <a:pPr marL="12700" algn="ctr">
              <a:lnSpc>
                <a:spcPct val="100000"/>
              </a:lnSpc>
            </a:pPr>
            <a:r>
              <a:rPr lang="ru-RU" spc="-35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Январь-март 2024 года в %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pc="-25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январю-марту </a:t>
            </a:r>
            <a:r>
              <a:rPr lang="ru-RU" spc="-10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 года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065" marR="5080" indent="-635" algn="ctr">
              <a:lnSpc>
                <a:spcPct val="101499"/>
              </a:lnSpc>
              <a:spcBef>
                <a:spcPts val="95"/>
              </a:spcBef>
            </a:pPr>
            <a:endParaRPr sz="1950" dirty="0">
              <a:latin typeface="Tahoma"/>
              <a:cs typeface="Tahoma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15910F84-C72C-4C30-97C7-3B409602EC0B}"/>
              </a:ext>
            </a:extLst>
          </p:cNvPr>
          <p:cNvSpPr txBox="1"/>
          <p:nvPr/>
        </p:nvSpPr>
        <p:spPr>
          <a:xfrm>
            <a:off x="9963244" y="3569083"/>
            <a:ext cx="4540224" cy="16581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lang="ru-RU" sz="3200" b="1" spc="-10" dirty="0">
                <a:solidFill>
                  <a:srgbClr val="E2002A"/>
                </a:solidFill>
                <a:latin typeface="Arial"/>
                <a:cs typeface="Arial"/>
              </a:rPr>
              <a:t>   </a:t>
            </a: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ПРОДОВОЛЬСТВЕННЫЕ 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ТОВАРЫ</a:t>
            </a:r>
            <a:endParaRPr lang="ru-RU" b="1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r">
              <a:lnSpc>
                <a:spcPct val="100000"/>
              </a:lnSpc>
              <a:spcBef>
                <a:spcPts val="1540"/>
              </a:spcBef>
            </a:pPr>
            <a:r>
              <a:rPr lang="ru-RU" sz="3200" b="1" spc="-1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109,7 %</a:t>
            </a:r>
            <a:endParaRPr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2176A0E9-C665-4BB6-9A4B-229DB11732BE}"/>
              </a:ext>
            </a:extLst>
          </p:cNvPr>
          <p:cNvSpPr txBox="1"/>
          <p:nvPr/>
        </p:nvSpPr>
        <p:spPr>
          <a:xfrm>
            <a:off x="10022092" y="5855645"/>
            <a:ext cx="4540224" cy="15459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b="1" spc="-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НЕПРОДОВОЛЬСТВЕННЫЕ </a:t>
            </a: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ТОВАРЫ</a:t>
            </a:r>
            <a:endParaRPr lang="ru-RU" b="1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algn="r">
              <a:lnSpc>
                <a:spcPct val="100000"/>
              </a:lnSpc>
              <a:spcBef>
                <a:spcPts val="1885"/>
              </a:spcBef>
            </a:pPr>
            <a:r>
              <a:rPr lang="ru-RU" sz="3200" b="1" spc="-1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106,0 %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85"/>
              </a:spcBef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36D73846-27D7-4717-A24B-AD604AF098C2}"/>
              </a:ext>
            </a:extLst>
          </p:cNvPr>
          <p:cNvSpPr txBox="1"/>
          <p:nvPr/>
        </p:nvSpPr>
        <p:spPr>
          <a:xfrm>
            <a:off x="13076869" y="7890220"/>
            <a:ext cx="150797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200" b="1" spc="-1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110,6 %</a:t>
            </a:r>
            <a:endParaRPr sz="32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0559F4CB-976E-4D6E-8E40-C92456E0834A}"/>
              </a:ext>
            </a:extLst>
          </p:cNvPr>
          <p:cNvSpPr txBox="1"/>
          <p:nvPr/>
        </p:nvSpPr>
        <p:spPr>
          <a:xfrm>
            <a:off x="10071981" y="7697428"/>
            <a:ext cx="1083183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УСЛУГИ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object 32">
            <a:extLst>
              <a:ext uri="{FF2B5EF4-FFF2-40B4-BE49-F238E27FC236}">
                <a16:creationId xmlns:a16="http://schemas.microsoft.com/office/drawing/2014/main" id="{B4654A81-BFC3-4145-A8DE-6694824CBAD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44777" y="5712355"/>
            <a:ext cx="796671" cy="706354"/>
          </a:xfrm>
          <a:prstGeom prst="rect">
            <a:avLst/>
          </a:prstGeom>
        </p:spPr>
      </p:pic>
      <p:sp>
        <p:nvSpPr>
          <p:cNvPr id="25" name="object 37">
            <a:extLst>
              <a:ext uri="{FF2B5EF4-FFF2-40B4-BE49-F238E27FC236}">
                <a16:creationId xmlns:a16="http://schemas.microsoft.com/office/drawing/2014/main" id="{2F29429C-8A5D-4699-B05A-4DFE011117E8}"/>
              </a:ext>
            </a:extLst>
          </p:cNvPr>
          <p:cNvSpPr/>
          <p:nvPr/>
        </p:nvSpPr>
        <p:spPr>
          <a:xfrm>
            <a:off x="9234039" y="5493276"/>
            <a:ext cx="5891661" cy="96322"/>
          </a:xfrm>
          <a:custGeom>
            <a:avLst/>
            <a:gdLst/>
            <a:ahLst/>
            <a:cxnLst/>
            <a:rect l="l" t="t" r="r" b="b"/>
            <a:pathLst>
              <a:path w="13759180">
                <a:moveTo>
                  <a:pt x="0" y="0"/>
                </a:moveTo>
                <a:lnTo>
                  <a:pt x="13758646" y="0"/>
                </a:lnTo>
              </a:path>
            </a:pathLst>
          </a:custGeom>
          <a:ln w="63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7">
            <a:extLst>
              <a:ext uri="{FF2B5EF4-FFF2-40B4-BE49-F238E27FC236}">
                <a16:creationId xmlns:a16="http://schemas.microsoft.com/office/drawing/2014/main" id="{F6CA5D20-63A0-496B-9616-5A9BFC9EB2D7}"/>
              </a:ext>
            </a:extLst>
          </p:cNvPr>
          <p:cNvSpPr/>
          <p:nvPr/>
        </p:nvSpPr>
        <p:spPr>
          <a:xfrm>
            <a:off x="9227689" y="7358616"/>
            <a:ext cx="5891661" cy="96322"/>
          </a:xfrm>
          <a:custGeom>
            <a:avLst/>
            <a:gdLst/>
            <a:ahLst/>
            <a:cxnLst/>
            <a:rect l="l" t="t" r="r" b="b"/>
            <a:pathLst>
              <a:path w="13759180">
                <a:moveTo>
                  <a:pt x="0" y="0"/>
                </a:moveTo>
                <a:lnTo>
                  <a:pt x="13758646" y="0"/>
                </a:lnTo>
              </a:path>
            </a:pathLst>
          </a:custGeom>
          <a:ln w="635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B62F945-DE05-4FDD-8430-CA70868B87B0}"/>
              </a:ext>
            </a:extLst>
          </p:cNvPr>
          <p:cNvCxnSpPr>
            <a:cxnSpLocks/>
          </p:cNvCxnSpPr>
          <p:nvPr/>
        </p:nvCxnSpPr>
        <p:spPr>
          <a:xfrm flipV="1">
            <a:off x="3485275" y="6628613"/>
            <a:ext cx="1143000" cy="551914"/>
          </a:xfrm>
          <a:prstGeom prst="straightConnector1">
            <a:avLst/>
          </a:prstGeom>
          <a:ln>
            <a:solidFill>
              <a:srgbClr val="33996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5CFA3D-D44D-4B79-A896-102E3E93E2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308" y="4078764"/>
            <a:ext cx="796671" cy="775758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299BD7C-AABC-4BFF-B25E-C12CE7B77EB1}"/>
              </a:ext>
            </a:extLst>
          </p:cNvPr>
          <p:cNvGrpSpPr/>
          <p:nvPr/>
        </p:nvGrpSpPr>
        <p:grpSpPr>
          <a:xfrm>
            <a:off x="9044777" y="7454938"/>
            <a:ext cx="977315" cy="1101825"/>
            <a:chOff x="9044777" y="7454938"/>
            <a:chExt cx="977315" cy="1101825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F0A5657-738C-4957-B6AD-E9B6CC2617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96" r="43513"/>
            <a:stretch/>
          </p:blipFill>
          <p:spPr>
            <a:xfrm>
              <a:off x="9127805" y="7454938"/>
              <a:ext cx="894287" cy="1101825"/>
            </a:xfrm>
            <a:prstGeom prst="rect">
              <a:avLst/>
            </a:prstGeom>
          </p:spPr>
        </p:pic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96B7DA64-16C1-48E4-B970-17A8F6B2BE19}"/>
                </a:ext>
              </a:extLst>
            </p:cNvPr>
            <p:cNvSpPr/>
            <p:nvPr/>
          </p:nvSpPr>
          <p:spPr>
            <a:xfrm>
              <a:off x="9044777" y="8318500"/>
              <a:ext cx="118273" cy="763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D96EBE-2510-40B5-941F-204BF7951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" y="1019485"/>
            <a:ext cx="15182016" cy="1374975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450" y="362275"/>
            <a:ext cx="714120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32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РЫНОК ТРУДА</a:t>
            </a:r>
            <a:endParaRPr sz="3200" spc="-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Герб г">
            <a:extLst>
              <a:ext uri="{FF2B5EF4-FFF2-40B4-BE49-F238E27FC236}">
                <a16:creationId xmlns:a16="http://schemas.microsoft.com/office/drawing/2014/main" id="{43DCD71C-CF7C-4F33-A31D-2170F6B1F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795" y="98906"/>
            <a:ext cx="789618" cy="11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90A4CC24-E228-494A-870B-75494CC11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908908"/>
              </p:ext>
            </p:extLst>
          </p:nvPr>
        </p:nvGraphicFramePr>
        <p:xfrm>
          <a:off x="1566238" y="1143639"/>
          <a:ext cx="11045488" cy="43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1F9F630D-0FDC-4854-9F41-C538A58C0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5438828"/>
              </p:ext>
            </p:extLst>
          </p:nvPr>
        </p:nvGraphicFramePr>
        <p:xfrm>
          <a:off x="1869282" y="5956300"/>
          <a:ext cx="10439400" cy="4207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42863D3-F7DE-44F6-B244-8856F6A9B668}"/>
              </a:ext>
            </a:extLst>
          </p:cNvPr>
          <p:cNvCxnSpPr>
            <a:cxnSpLocks/>
          </p:cNvCxnSpPr>
          <p:nvPr/>
        </p:nvCxnSpPr>
        <p:spPr>
          <a:xfrm>
            <a:off x="2089122" y="5918200"/>
            <a:ext cx="10219560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8276</TotalTime>
  <Words>1076</Words>
  <Application>Microsoft Office PowerPoint</Application>
  <PresentationFormat>Произвольный</PresentationFormat>
  <Paragraphs>250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Times New Roman</vt:lpstr>
      <vt:lpstr>Wingdings</vt:lpstr>
      <vt:lpstr>Wingdings 3</vt:lpstr>
      <vt:lpstr>Тема Office</vt:lpstr>
      <vt:lpstr>ИТОГИ СОЦИАЛЬНО-ЭКОНОМИЧЕСКОГО РАЗВИТИЯ ГОРОДА КЕМЕРОВО  за 1 квартал 2024 года</vt:lpstr>
      <vt:lpstr>ОСНОВНЫЕ СОЦИАЛЬНО-ЭКОНОМИЧЕСКИЕ ПОКАЗАТЕЛИ  за 1 квартал 2024 года</vt:lpstr>
      <vt:lpstr>Презентация PowerPoint</vt:lpstr>
      <vt:lpstr>ПРОМЫШЛЕННОЕ ПРОИЗВОДСТВО</vt:lpstr>
      <vt:lpstr>Презентация PowerPoint</vt:lpstr>
      <vt:lpstr>СТРОИТЕЛЬНАЯ ДЕЯТЕЛЬНОСТЬ</vt:lpstr>
      <vt:lpstr>РЫНОК ТОВАРОВ И УСЛУГ</vt:lpstr>
      <vt:lpstr>ИНФЛЯЦИЯ</vt:lpstr>
      <vt:lpstr>РЫНОК ТРУДА</vt:lpstr>
      <vt:lpstr>УРОВЕНЬ ЖИЗНИ НАСЕЛЕНИЯ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ИНФОРМАЦИОННОЕ ОБЕСПЕЧЕНИЕ ОСВОЕНИЯ ПОДЗЕМНОГО ГОРОДСКОГО ПРОСТРАНСТВА</dc:title>
  <dc:creator>Home</dc:creator>
  <cp:lastModifiedBy>Econom2</cp:lastModifiedBy>
  <cp:revision>282</cp:revision>
  <cp:lastPrinted>2024-06-14T03:51:45Z</cp:lastPrinted>
  <dcterms:created xsi:type="dcterms:W3CDTF">2023-10-19T05:50:53Z</dcterms:created>
  <dcterms:modified xsi:type="dcterms:W3CDTF">2024-06-14T03:52:35Z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2023-10-19T00:00:00Z</vt:filetime>
  </property>
</Properties>
</file>