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7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90" r:id="rId13"/>
    <p:sldId id="291" r:id="rId14"/>
    <p:sldId id="292" r:id="rId15"/>
    <p:sldId id="293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9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9" d="100"/>
          <a:sy n="99" d="100"/>
        </p:scale>
        <p:origin x="102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43819836011018E-2"/>
          <c:y val="5.324220001309659E-2"/>
          <c:w val="0.87343749999999998"/>
          <c:h val="0.805468761966734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915280162643155E-2"/>
                  <c:y val="-0.39118047815716012"/>
                </c:manualLayout>
              </c:layout>
              <c:tx>
                <c:rich>
                  <a:bodyPr/>
                  <a:lstStyle/>
                  <a:p>
                    <a:fld id="{9B280DDF-3B01-4757-A7EF-6AC47B440F59}" type="VALUE">
                      <a: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62951513652146"/>
                      <c:h val="0.208125102423770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BDF-4D58-B3F9-9BDCEAE23CFA}"/>
                </c:ext>
              </c:extLst>
            </c:dLbl>
            <c:dLbl>
              <c:idx val="1"/>
              <c:layout>
                <c:manualLayout>
                  <c:x val="6.4186520804945055E-3"/>
                  <c:y val="-0.35130355896629306"/>
                </c:manualLayout>
              </c:layout>
              <c:tx>
                <c:rich>
                  <a:bodyPr/>
                  <a:lstStyle/>
                  <a:p>
                    <a:fld id="{6C0A9B8C-BFF3-4903-BAEF-F2C1B0F777C1}" type="VALUE">
                      <a: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51345048805764"/>
                      <c:h val="0.208125102423770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BDF-4D58-B3F9-9BDCEAE23C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1.083</c:v>
                </c:pt>
                <c:pt idx="1">
                  <c:v>0.89200000000000002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DF-4D58-B3F9-9BDCEAE23CF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8652063"/>
        <c:axId val="621370751"/>
      </c:barChart>
      <c:catAx>
        <c:axId val="4986520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1370751"/>
        <c:crosses val="autoZero"/>
        <c:auto val="1"/>
        <c:lblAlgn val="ctr"/>
        <c:lblOffset val="100"/>
        <c:noMultiLvlLbl val="0"/>
      </c:catAx>
      <c:valAx>
        <c:axId val="6213707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98652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516444488967441E-2"/>
          <c:y val="2.1974276254718199E-2"/>
          <c:w val="0.94995396640262941"/>
          <c:h val="0.6465627992805587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rgbClr val="5B9BD5">
                  <a:lumMod val="75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5B9BD5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1621344101333764E-2"/>
                  <c:y val="0.1112842447750953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9B-48E7-A9A3-716330B8AC2D}"/>
                </c:ext>
              </c:extLst>
            </c:dLbl>
            <c:dLbl>
              <c:idx val="1"/>
              <c:layout>
                <c:manualLayout>
                  <c:x val="-7.3374974537638721E-2"/>
                  <c:y val="0.132137211172302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9B-48E7-A9A3-716330B8AC2D}"/>
                </c:ext>
              </c:extLst>
            </c:dLbl>
            <c:dLbl>
              <c:idx val="2"/>
              <c:layout>
                <c:manualLayout>
                  <c:x val="-6.4267755411114638E-2"/>
                  <c:y val="0.113455547501397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9B-48E7-A9A3-716330B8AC2D}"/>
                </c:ext>
              </c:extLst>
            </c:dLbl>
            <c:dLbl>
              <c:idx val="3"/>
              <c:layout>
                <c:manualLayout>
                  <c:x val="-7.5000823995422974E-2"/>
                  <c:y val="0.134537768161973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9B-48E7-A9A3-716330B8AC2D}"/>
                </c:ext>
              </c:extLst>
            </c:dLbl>
            <c:dLbl>
              <c:idx val="4"/>
              <c:layout>
                <c:manualLayout>
                  <c:x val="-8.104565441716495E-2"/>
                  <c:y val="0.1204829543882559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51</a:t>
                    </a:r>
                    <a:r>
                      <a:rPr lang="en-US" baseline="0"/>
                      <a:t> 795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9B-48E7-A9A3-716330B8AC2D}"/>
                </c:ext>
              </c:extLst>
            </c:dLbl>
            <c:dLbl>
              <c:idx val="5"/>
              <c:layout>
                <c:manualLayout>
                  <c:x val="-8.0674223845850476E-2"/>
                  <c:y val="0.1204829543882558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9B-48E7-A9A3-716330B8AC2D}"/>
                </c:ext>
              </c:extLst>
            </c:dLbl>
            <c:dLbl>
              <c:idx val="6"/>
              <c:layout>
                <c:manualLayout>
                  <c:x val="-7.306098476730509E-2"/>
                  <c:y val="0.114744827662529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9B-48E7-A9A3-716330B8AC2D}"/>
                </c:ext>
              </c:extLst>
            </c:dLbl>
            <c:dLbl>
              <c:idx val="7"/>
              <c:layout>
                <c:manualLayout>
                  <c:x val="-7.476944822994154E-2"/>
                  <c:y val="0.1448769097116549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9B-48E7-A9A3-716330B8AC2D}"/>
                </c:ext>
              </c:extLst>
            </c:dLbl>
            <c:dLbl>
              <c:idx val="8"/>
              <c:layout>
                <c:manualLayout>
                  <c:x val="-7.106900438608689E-2"/>
                  <c:y val="0.1485925819356909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9B-48E7-A9A3-716330B8AC2D}"/>
                </c:ext>
              </c:extLst>
            </c:dLbl>
            <c:dLbl>
              <c:idx val="9"/>
              <c:layout>
                <c:manualLayout>
                  <c:x val="-5.5334549142805112E-2"/>
                  <c:y val="0.1324069134919138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9B-48E7-A9A3-716330B8AC2D}"/>
                </c:ext>
              </c:extLst>
            </c:dLbl>
            <c:dLbl>
              <c:idx val="10"/>
              <c:layout>
                <c:manualLayout>
                  <c:x val="-6.9644688577540012E-2"/>
                  <c:y val="0.1040853986125061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9B-48E7-A9A3-716330B8AC2D}"/>
                </c:ext>
              </c:extLst>
            </c:dLbl>
            <c:dLbl>
              <c:idx val="11"/>
              <c:layout>
                <c:manualLayout>
                  <c:x val="-8.1265391459773698E-2"/>
                  <c:y val="0.1107767387578651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E7-4055-8922-B21705D15957}"/>
                </c:ext>
              </c:extLst>
            </c:dLbl>
            <c:dLbl>
              <c:idx val="12"/>
              <c:layout>
                <c:manualLayout>
                  <c:x val="-2.0940448428935717E-2"/>
                  <c:y val="7.7702857607554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E7-4055-8922-B21705D1595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252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3"/>
                <c:pt idx="0">
                  <c:v>2019г.</c:v>
                </c:pt>
                <c:pt idx="1">
                  <c:v>1 кв. 2020г.</c:v>
                </c:pt>
                <c:pt idx="2">
                  <c:v>1 пол. 2020г.</c:v>
                </c:pt>
                <c:pt idx="3">
                  <c:v>9 мес. 2020г.</c:v>
                </c:pt>
                <c:pt idx="4">
                  <c:v>2020г.</c:v>
                </c:pt>
                <c:pt idx="5">
                  <c:v>1 кв. 2021г.</c:v>
                </c:pt>
                <c:pt idx="6">
                  <c:v>1 плг. 2021г.</c:v>
                </c:pt>
                <c:pt idx="7">
                  <c:v>9 мес. 2021г.</c:v>
                </c:pt>
                <c:pt idx="8">
                  <c:v>2021г.</c:v>
                </c:pt>
                <c:pt idx="9">
                  <c:v>1 кв. 2022г.</c:v>
                </c:pt>
                <c:pt idx="10">
                  <c:v>1 плг. 2022г.</c:v>
                </c:pt>
                <c:pt idx="11">
                  <c:v>9 мес. 2022г.</c:v>
                </c:pt>
                <c:pt idx="12">
                  <c:v>2022г.</c:v>
                </c:pt>
              </c:strCache>
            </c:strRef>
          </c:cat>
          <c:val>
            <c:numRef>
              <c:f>Лист1!$B$2:$B$20</c:f>
              <c:numCache>
                <c:formatCode>#,##0</c:formatCode>
                <c:ptCount val="13"/>
                <c:pt idx="0">
                  <c:v>49242</c:v>
                </c:pt>
                <c:pt idx="1">
                  <c:v>48459</c:v>
                </c:pt>
                <c:pt idx="2">
                  <c:v>49955</c:v>
                </c:pt>
                <c:pt idx="3">
                  <c:v>49870</c:v>
                </c:pt>
                <c:pt idx="4">
                  <c:v>51795</c:v>
                </c:pt>
                <c:pt idx="5">
                  <c:v>51937</c:v>
                </c:pt>
                <c:pt idx="6">
                  <c:v>54817</c:v>
                </c:pt>
                <c:pt idx="7">
                  <c:v>54713</c:v>
                </c:pt>
                <c:pt idx="8">
                  <c:v>56907</c:v>
                </c:pt>
                <c:pt idx="9">
                  <c:v>60360</c:v>
                </c:pt>
                <c:pt idx="10">
                  <c:v>63714</c:v>
                </c:pt>
                <c:pt idx="11" formatCode="General">
                  <c:v>63657</c:v>
                </c:pt>
                <c:pt idx="12" formatCode="General">
                  <c:v>66643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A9B-48E7-A9A3-716330B8A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9589872"/>
        <c:axId val="579587072"/>
      </c:lineChart>
      <c:catAx>
        <c:axId val="57958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9587072"/>
        <c:crosses val="autoZero"/>
        <c:auto val="0"/>
        <c:lblAlgn val="ctr"/>
        <c:lblOffset val="100"/>
        <c:noMultiLvlLbl val="0"/>
      </c:catAx>
      <c:valAx>
        <c:axId val="579587072"/>
        <c:scaling>
          <c:orientation val="minMax"/>
        </c:scaling>
        <c:delete val="1"/>
        <c:axPos val="r"/>
        <c:numFmt formatCode="#,##0" sourceLinked="1"/>
        <c:majorTickMark val="none"/>
        <c:minorTickMark val="none"/>
        <c:tickLblPos val="nextTo"/>
        <c:crossAx val="579589872"/>
        <c:crosses val="max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" lastClr="FFFFFF">
          <a:lumMod val="65000"/>
        </a:sysClr>
      </a:solidFill>
    </a:ln>
    <a:effectLst/>
  </c:spPr>
  <c:txPr>
    <a:bodyPr/>
    <a:lstStyle/>
    <a:p>
      <a:pPr>
        <a:defRPr sz="1200"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85438525563277"/>
          <c:y val="8.4623233830680405E-2"/>
          <c:w val="0.88212927756653992"/>
          <c:h val="0.783338152533664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B9BD5"/>
            </a:solidFill>
            <a:ln w="15069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740-49B7-81EB-CA936EA4FA3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740-49B7-81EB-CA936EA4FA3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740-49B7-81EB-CA936EA4FA3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740-49B7-81EB-CA936EA4FA3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740-49B7-81EB-CA936EA4FA36}"/>
              </c:ext>
            </c:extLst>
          </c:dPt>
          <c:dLbls>
            <c:dLbl>
              <c:idx val="0"/>
              <c:layout>
                <c:manualLayout>
                  <c:x val="-2.0771721671820518E-17"/>
                  <c:y val="1.5420200462605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40-49B7-81EB-CA936EA4FA36}"/>
                </c:ext>
              </c:extLst>
            </c:dLbl>
            <c:dLbl>
              <c:idx val="1"/>
              <c:layout>
                <c:manualLayout>
                  <c:x val="4.1543443343641035E-17"/>
                  <c:y val="1.5420200462606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40-49B7-81EB-CA936EA4FA36}"/>
                </c:ext>
              </c:extLst>
            </c:dLbl>
            <c:dLbl>
              <c:idx val="2"/>
              <c:layout>
                <c:manualLayout>
                  <c:x val="0"/>
                  <c:y val="2.05602672834746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40-49B7-81EB-CA936EA4FA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Лист1!$H$1:$M$1</c:f>
              <c:strCache>
                <c:ptCount val="5"/>
                <c:pt idx="0">
                  <c:v>янв-дек                                                                   2018 г.</c:v>
                </c:pt>
                <c:pt idx="1">
                  <c:v>янв-дек                                                                2019 г.</c:v>
                </c:pt>
                <c:pt idx="2">
                  <c:v>янв-дек                                                                                                2020 г.</c:v>
                </c:pt>
                <c:pt idx="3">
                  <c:v>янв-дек                                                                                                2021 г.</c:v>
                </c:pt>
                <c:pt idx="4">
                  <c:v>янв-дек                                                                                                   2022 г.</c:v>
                </c:pt>
              </c:strCache>
            </c:strRef>
          </c:cat>
          <c:val>
            <c:numRef>
              <c:f>Лист1!$G$4:$L$4</c:f>
              <c:numCache>
                <c:formatCode>#\ ##0.0</c:formatCode>
                <c:ptCount val="5"/>
                <c:pt idx="0">
                  <c:v>62044</c:v>
                </c:pt>
                <c:pt idx="1">
                  <c:v>30720.9</c:v>
                </c:pt>
                <c:pt idx="2">
                  <c:v>-22561.7</c:v>
                </c:pt>
                <c:pt idx="3">
                  <c:v>154385.36900000001</c:v>
                </c:pt>
                <c:pt idx="4">
                  <c:v>268628.19499999995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40-49B7-81EB-CA936EA4FA36}"/>
            </c:ext>
          </c:extLst>
        </c:ser>
        <c:ser>
          <c:idx val="1"/>
          <c:order val="1"/>
          <c:tx>
            <c:strRef>
              <c:f>Лист1!$A$4:$M$4</c:f>
              <c:strCache>
                <c:ptCount val="13"/>
                <c:pt idx="0">
                  <c:v>сальдо</c:v>
                </c:pt>
                <c:pt idx="1">
                  <c:v>1155,9</c:v>
                </c:pt>
                <c:pt idx="2">
                  <c:v>2486,4</c:v>
                </c:pt>
                <c:pt idx="3">
                  <c:v>2686,7</c:v>
                </c:pt>
                <c:pt idx="4">
                  <c:v>4576,3</c:v>
                </c:pt>
                <c:pt idx="5">
                  <c:v>5395,4</c:v>
                </c:pt>
                <c:pt idx="6">
                  <c:v>-2097,0</c:v>
                </c:pt>
                <c:pt idx="7">
                  <c:v>62 044,0</c:v>
                </c:pt>
                <c:pt idx="8">
                  <c:v>30 720,9</c:v>
                </c:pt>
                <c:pt idx="9">
                  <c:v>-22 561,7</c:v>
                </c:pt>
                <c:pt idx="10">
                  <c:v>154 385,4</c:v>
                </c:pt>
                <c:pt idx="11">
                  <c:v>268 628,2</c:v>
                </c:pt>
                <c:pt idx="12">
                  <c:v>257 889,8</c:v>
                </c:pt>
              </c:strCache>
            </c:strRef>
          </c:tx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6-A740-49B7-81EB-CA936EA4F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472192"/>
        <c:axId val="501915056"/>
      </c:barChart>
      <c:catAx>
        <c:axId val="31947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7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019150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1915056"/>
        <c:scaling>
          <c:orientation val="minMax"/>
          <c:min val="-4000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7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9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19472192"/>
        <c:crosses val="autoZero"/>
        <c:crossBetween val="between"/>
      </c:valAx>
      <c:spPr>
        <a:solidFill>
          <a:srgbClr val="FFFFFF"/>
        </a:solidFill>
        <a:ln w="30139">
          <a:solidFill>
            <a:sysClr val="window" lastClr="FFFFFF">
              <a:lumMod val="85000"/>
            </a:sysClr>
          </a:solidFill>
        </a:ln>
      </c:spPr>
    </c:plotArea>
    <c:plotVisOnly val="1"/>
    <c:dispBlanksAs val="gap"/>
    <c:showDLblsOverMax val="0"/>
  </c:chart>
  <c:spPr>
    <a:noFill/>
    <a:ln>
      <a:solidFill>
        <a:sysClr val="window" lastClr="FFFFFF">
          <a:lumMod val="95000"/>
        </a:sysClr>
      </a:solidFill>
    </a:ln>
  </c:spPr>
  <c:txPr>
    <a:bodyPr/>
    <a:lstStyle/>
    <a:p>
      <a:pPr>
        <a:defRPr sz="949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3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в основной капитал, млрд. руб.</a:t>
            </a:r>
          </a:p>
        </c:rich>
      </c:tx>
      <c:layout>
        <c:manualLayout>
          <c:xMode val="edge"/>
          <c:yMode val="edge"/>
          <c:x val="0.15961678385591799"/>
          <c:y val="1.1024177533363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419694159851639E-3"/>
          <c:y val="0.19167104111986003"/>
          <c:w val="0.99206505340361983"/>
          <c:h val="0.500166191016515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2021 года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1.4339990109931911E-2"/>
                  <c:y val="-7.954203273714002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58,1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E5-4852-96B2-3B21884EDFD2}"/>
                </c:ext>
              </c:extLst>
            </c:dLbl>
            <c:dLbl>
              <c:idx val="1"/>
              <c:layout>
                <c:manualLayout>
                  <c:x val="1.9423180798052487E-2"/>
                  <c:y val="-1.91501785919270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45,3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E5-4852-96B2-3B21884EDFD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 целом по городу</c:v>
                </c:pt>
                <c:pt idx="1">
                  <c:v>по крупным и средним предприятиям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58.1</c:v>
                </c:pt>
                <c:pt idx="1">
                  <c:v>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E5-4852-96B2-3B21884EDF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месяцев 2022 года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4.6563353493856749E-2"/>
                  <c:y val="-1.04806094251952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51,3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E5-4852-96B2-3B21884EDFD2}"/>
                </c:ext>
              </c:extLst>
            </c:dLbl>
            <c:dLbl>
              <c:idx val="1"/>
              <c:layout>
                <c:manualLayout>
                  <c:x val="3.7044543345125198E-2"/>
                  <c:y val="-1.67452182780976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35,6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E5-4852-96B2-3B21884EDF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 целом по городу</c:v>
                </c:pt>
                <c:pt idx="1">
                  <c:v>по крупным и средним предприятиям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51.3</c:v>
                </c:pt>
                <c:pt idx="1">
                  <c:v>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E5-4852-96B2-3B21884EDF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79579792"/>
        <c:axId val="579579232"/>
        <c:axId val="0"/>
      </c:bar3DChart>
      <c:catAx>
        <c:axId val="57957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9579232"/>
        <c:crosses val="autoZero"/>
        <c:auto val="1"/>
        <c:lblAlgn val="ctr"/>
        <c:lblOffset val="100"/>
        <c:tickMarkSkip val="1"/>
        <c:noMultiLvlLbl val="1"/>
      </c:catAx>
      <c:valAx>
        <c:axId val="579579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9579792"/>
        <c:crossesAt val="0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585869552887507E-3"/>
          <c:y val="0.91723590106792208"/>
          <c:w val="0.9844315200464111"/>
          <c:h val="7.58260772958935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2900349740972147E-2"/>
          <c:w val="1"/>
          <c:h val="0.658936994788950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1.2022209375772997E-2"/>
                  <c:y val="-1.182655043191637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48-4CF1-8CAC-35F7A36177DA}"/>
                </c:ext>
              </c:extLst>
            </c:dLbl>
            <c:dLbl>
              <c:idx val="1"/>
              <c:layout>
                <c:manualLayout>
                  <c:x val="1.6439983735486965E-2"/>
                  <c:y val="-1.14051537244211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48-4CF1-8CAC-35F7A36177D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 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26822.5</c:v>
                </c:pt>
                <c:pt idx="1">
                  <c:v>36156.400000000001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48-4CF1-8CAC-35F7A36177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бюджета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5.2529867015760179E-2"/>
                  <c:y val="-2.98429367264610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48-4CF1-8CAC-35F7A36177DA}"/>
                </c:ext>
              </c:extLst>
            </c:dLbl>
            <c:dLbl>
              <c:idx val="1"/>
              <c:layout>
                <c:manualLayout>
                  <c:x val="3.4061282260945729E-2"/>
                  <c:y val="-2.83625597258177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48-4CF1-8CAC-35F7A3617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 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26892.5</c:v>
                </c:pt>
                <c:pt idx="1">
                  <c:v>35749.800000000003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48-4CF1-8CAC-35F7A36177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79579792"/>
        <c:axId val="579579232"/>
        <c:axId val="0"/>
      </c:bar3DChart>
      <c:catAx>
        <c:axId val="57957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9579232"/>
        <c:crosses val="autoZero"/>
        <c:auto val="1"/>
        <c:lblAlgn val="ctr"/>
        <c:lblOffset val="100"/>
        <c:tickMarkSkip val="1"/>
        <c:noMultiLvlLbl val="1"/>
      </c:catAx>
      <c:valAx>
        <c:axId val="579579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9579792"/>
        <c:crossesAt val="0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585869552887507E-3"/>
          <c:y val="0.91723590106792208"/>
          <c:w val="0.9844315200464111"/>
          <c:h val="7.58260772958935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461083869819987E-2"/>
          <c:y val="4.911799326988063E-2"/>
          <c:w val="0.93691830403309206"/>
          <c:h val="0.862993668019159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'для графика'!$B$1</c:f>
              <c:strCache>
                <c:ptCount val="1"/>
                <c:pt idx="0">
                  <c:v>1 пол-е 2007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графика'!$B$2:$B$23</c:f>
            </c:numRef>
          </c:val>
          <c:extLst>
            <c:ext xmlns:c16="http://schemas.microsoft.com/office/drawing/2014/chart" uri="{C3380CC4-5D6E-409C-BE32-E72D297353CC}">
              <c16:uniqueId val="{00000000-1036-4D18-9F0A-CC5940659FB2}"/>
            </c:ext>
          </c:extLst>
        </c:ser>
        <c:ser>
          <c:idx val="1"/>
          <c:order val="1"/>
          <c:tx>
            <c:strRef>
              <c:f>'для графика'!$C$1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графика'!$C$2:$C$23</c:f>
            </c:numRef>
          </c:val>
          <c:extLst>
            <c:ext xmlns:c16="http://schemas.microsoft.com/office/drawing/2014/chart" uri="{C3380CC4-5D6E-409C-BE32-E72D297353CC}">
              <c16:uniqueId val="{00000001-1036-4D18-9F0A-CC5940659FB2}"/>
            </c:ext>
          </c:extLst>
        </c:ser>
        <c:ser>
          <c:idx val="2"/>
          <c:order val="2"/>
          <c:tx>
            <c:strRef>
              <c:f>'для графика'!$D$1</c:f>
              <c:strCache>
                <c:ptCount val="1"/>
                <c:pt idx="0">
                  <c:v>1 пол-е 2008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графика'!$D$2:$D$23</c:f>
            </c:numRef>
          </c:val>
          <c:extLst>
            <c:ext xmlns:c16="http://schemas.microsoft.com/office/drawing/2014/chart" uri="{C3380CC4-5D6E-409C-BE32-E72D297353CC}">
              <c16:uniqueId val="{00000002-1036-4D18-9F0A-CC5940659FB2}"/>
            </c:ext>
          </c:extLst>
        </c:ser>
        <c:ser>
          <c:idx val="7"/>
          <c:order val="3"/>
          <c:tx>
            <c:strRef>
              <c:f>'для графика'!$E$1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графика'!$E$2:$E$23</c:f>
            </c:numRef>
          </c:val>
          <c:extLst>
            <c:ext xmlns:c16="http://schemas.microsoft.com/office/drawing/2014/chart" uri="{C3380CC4-5D6E-409C-BE32-E72D297353CC}">
              <c16:uniqueId val="{00000003-1036-4D18-9F0A-CC5940659FB2}"/>
            </c:ext>
          </c:extLst>
        </c:ser>
        <c:ser>
          <c:idx val="3"/>
          <c:order val="4"/>
          <c:tx>
            <c:strRef>
              <c:f>'для графика'!$F$1</c:f>
              <c:strCache>
                <c:ptCount val="1"/>
                <c:pt idx="0">
                  <c:v>1 пол-е 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графика'!$F$2:$F$23</c:f>
            </c:numRef>
          </c:val>
          <c:extLst>
            <c:ext xmlns:c16="http://schemas.microsoft.com/office/drawing/2014/chart" uri="{C3380CC4-5D6E-409C-BE32-E72D297353CC}">
              <c16:uniqueId val="{00000004-1036-4D18-9F0A-CC5940659FB2}"/>
            </c:ext>
          </c:extLst>
        </c:ser>
        <c:ser>
          <c:idx val="4"/>
          <c:order val="5"/>
          <c:tx>
            <c:strRef>
              <c:f>'для графика'!$G$1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графика'!$G$2:$G$23</c:f>
            </c:numRef>
          </c:val>
          <c:extLst>
            <c:ext xmlns:c16="http://schemas.microsoft.com/office/drawing/2014/chart" uri="{C3380CC4-5D6E-409C-BE32-E72D297353CC}">
              <c16:uniqueId val="{00000005-1036-4D18-9F0A-CC5940659FB2}"/>
            </c:ext>
          </c:extLst>
        </c:ser>
        <c:ser>
          <c:idx val="5"/>
          <c:order val="6"/>
          <c:tx>
            <c:strRef>
              <c:f>'для графика'!$H$1</c:f>
              <c:strCache>
                <c:ptCount val="1"/>
                <c:pt idx="0">
                  <c:v>1 пол-е 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графика'!$H$2:$H$23</c:f>
            </c:numRef>
          </c:val>
          <c:extLst>
            <c:ext xmlns:c16="http://schemas.microsoft.com/office/drawing/2014/chart" uri="{C3380CC4-5D6E-409C-BE32-E72D297353CC}">
              <c16:uniqueId val="{00000006-1036-4D18-9F0A-CC5940659FB2}"/>
            </c:ext>
          </c:extLst>
        </c:ser>
        <c:ser>
          <c:idx val="6"/>
          <c:order val="7"/>
          <c:tx>
            <c:strRef>
              <c:f>'для графика'!$I$1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графика'!$I$2:$I$23</c:f>
            </c:numRef>
          </c:val>
          <c:extLst>
            <c:ext xmlns:c16="http://schemas.microsoft.com/office/drawing/2014/chart" uri="{C3380CC4-5D6E-409C-BE32-E72D297353CC}">
              <c16:uniqueId val="{00000007-1036-4D18-9F0A-CC5940659FB2}"/>
            </c:ext>
          </c:extLst>
        </c:ser>
        <c:ser>
          <c:idx val="8"/>
          <c:order val="8"/>
          <c:tx>
            <c:strRef>
              <c:f>'для графика'!$J$1</c:f>
              <c:strCache>
                <c:ptCount val="1"/>
                <c:pt idx="0">
                  <c:v>1 пол-е 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графика'!$J$2:$J$23</c:f>
            </c:numRef>
          </c:val>
          <c:extLst>
            <c:ext xmlns:c16="http://schemas.microsoft.com/office/drawing/2014/chart" uri="{C3380CC4-5D6E-409C-BE32-E72D297353CC}">
              <c16:uniqueId val="{00000008-1036-4D18-9F0A-CC5940659FB2}"/>
            </c:ext>
          </c:extLst>
        </c:ser>
        <c:ser>
          <c:idx val="9"/>
          <c:order val="9"/>
          <c:tx>
            <c:strRef>
              <c:f>'для графика'!$K$1</c:f>
              <c:strCache>
                <c:ptCount val="1"/>
              </c:strCache>
            </c:strRef>
          </c:tx>
          <c:spPr>
            <a:solidFill>
              <a:srgbClr val="CC99FF"/>
            </a:solidFill>
            <a:ln w="21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графика'!$K$2:$K$23</c:f>
            </c:numRef>
          </c:val>
          <c:extLst>
            <c:ext xmlns:c16="http://schemas.microsoft.com/office/drawing/2014/chart" uri="{C3380CC4-5D6E-409C-BE32-E72D297353CC}">
              <c16:uniqueId val="{00000009-1036-4D18-9F0A-CC5940659FB2}"/>
            </c:ext>
          </c:extLst>
        </c:ser>
        <c:ser>
          <c:idx val="10"/>
          <c:order val="10"/>
          <c:tx>
            <c:strRef>
              <c:f>'для графика'!$L$1</c:f>
              <c:strCache>
                <c:ptCount val="1"/>
                <c:pt idx="0">
                  <c:v>1 пол-е 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графика'!$L$2:$L$23</c:f>
            </c:numRef>
          </c:val>
          <c:extLst>
            <c:ext xmlns:c16="http://schemas.microsoft.com/office/drawing/2014/chart" uri="{C3380CC4-5D6E-409C-BE32-E72D297353CC}">
              <c16:uniqueId val="{0000000A-1036-4D18-9F0A-CC5940659FB2}"/>
            </c:ext>
          </c:extLst>
        </c:ser>
        <c:ser>
          <c:idx val="11"/>
          <c:order val="11"/>
          <c:tx>
            <c:strRef>
              <c:f>'для графика'!$M$1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графика'!$M$2:$M$23</c:f>
            </c:numRef>
          </c:val>
          <c:extLst>
            <c:ext xmlns:c16="http://schemas.microsoft.com/office/drawing/2014/chart" uri="{C3380CC4-5D6E-409C-BE32-E72D297353CC}">
              <c16:uniqueId val="{0000000B-1036-4D18-9F0A-CC5940659FB2}"/>
            </c:ext>
          </c:extLst>
        </c:ser>
        <c:ser>
          <c:idx val="12"/>
          <c:order val="12"/>
          <c:tx>
            <c:strRef>
              <c:f>'для графика'!$N$1</c:f>
              <c:strCache>
                <c:ptCount val="1"/>
                <c:pt idx="0">
                  <c:v>1 пол-е 2013</c:v>
                </c:pt>
              </c:strCache>
            </c:strRef>
          </c:tx>
          <c:spPr>
            <a:solidFill>
              <a:srgbClr val="0000FF"/>
            </a:solidFill>
            <a:ln w="21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графика'!$N$2:$N$23</c:f>
            </c:numRef>
          </c:val>
          <c:extLst>
            <c:ext xmlns:c16="http://schemas.microsoft.com/office/drawing/2014/chart" uri="{C3380CC4-5D6E-409C-BE32-E72D297353CC}">
              <c16:uniqueId val="{0000000C-1036-4D18-9F0A-CC5940659FB2}"/>
            </c:ext>
          </c:extLst>
        </c:ser>
        <c:ser>
          <c:idx val="18"/>
          <c:order val="13"/>
          <c:tx>
            <c:strRef>
              <c:f>'для графика'!$O$1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графика'!$O$2:$O$23</c:f>
            </c:numRef>
          </c:val>
          <c:extLst>
            <c:ext xmlns:c16="http://schemas.microsoft.com/office/drawing/2014/chart" uri="{C3380CC4-5D6E-409C-BE32-E72D297353CC}">
              <c16:uniqueId val="{0000000D-1036-4D18-9F0A-CC5940659FB2}"/>
            </c:ext>
          </c:extLst>
        </c:ser>
        <c:ser>
          <c:idx val="19"/>
          <c:order val="14"/>
          <c:tx>
            <c:strRef>
              <c:f>'для графика'!$P$1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графика'!$P$2:$P$23</c:f>
            </c:numRef>
          </c:val>
          <c:extLst>
            <c:ext xmlns:c16="http://schemas.microsoft.com/office/drawing/2014/chart" uri="{C3380CC4-5D6E-409C-BE32-E72D297353CC}">
              <c16:uniqueId val="{0000000E-1036-4D18-9F0A-CC5940659FB2}"/>
            </c:ext>
          </c:extLst>
        </c:ser>
        <c:ser>
          <c:idx val="21"/>
          <c:order val="15"/>
          <c:tx>
            <c:strRef>
              <c:f>'для графика'!$Q$1</c:f>
              <c:strCache>
                <c:ptCount val="1"/>
                <c:pt idx="0">
                  <c:v>1 полугодие 2007 года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графика'!$Q$2:$Q$23</c:f>
            </c:numRef>
          </c:val>
          <c:extLst>
            <c:ext xmlns:c16="http://schemas.microsoft.com/office/drawing/2014/chart" uri="{C3380CC4-5D6E-409C-BE32-E72D297353CC}">
              <c16:uniqueId val="{0000000F-1036-4D18-9F0A-CC5940659FB2}"/>
            </c:ext>
          </c:extLst>
        </c:ser>
        <c:ser>
          <c:idx val="13"/>
          <c:order val="16"/>
          <c:tx>
            <c:strRef>
              <c:f>'для графика'!$R$1</c:f>
              <c:strCache>
                <c:ptCount val="1"/>
                <c:pt idx="0">
                  <c:v>1 полугодие 2008 года</c:v>
                </c:pt>
              </c:strCache>
            </c:strRef>
          </c:tx>
          <c:spPr>
            <a:solidFill>
              <a:srgbClr val="FF6600"/>
            </a:solidFill>
            <a:ln w="21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графика'!$R$2:$R$23</c:f>
            </c:numRef>
          </c:val>
          <c:extLst>
            <c:ext xmlns:c16="http://schemas.microsoft.com/office/drawing/2014/chart" uri="{C3380CC4-5D6E-409C-BE32-E72D297353CC}">
              <c16:uniqueId val="{00000010-1036-4D18-9F0A-CC5940659FB2}"/>
            </c:ext>
          </c:extLst>
        </c:ser>
        <c:ser>
          <c:idx val="14"/>
          <c:order val="17"/>
          <c:tx>
            <c:strRef>
              <c:f>'для графика'!$S$1</c:f>
              <c:strCache>
                <c:ptCount val="1"/>
                <c:pt idx="0">
                  <c:v>1 полугодие 2009 года</c:v>
                </c:pt>
              </c:strCache>
            </c:strRef>
          </c:tx>
          <c:spPr>
            <a:solidFill>
              <a:srgbClr val="FFFF99"/>
            </a:solidFill>
            <a:ln w="21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графика'!$S$2:$S$23</c:f>
            </c:numRef>
          </c:val>
          <c:extLst>
            <c:ext xmlns:c16="http://schemas.microsoft.com/office/drawing/2014/chart" uri="{C3380CC4-5D6E-409C-BE32-E72D297353CC}">
              <c16:uniqueId val="{00000011-1036-4D18-9F0A-CC5940659FB2}"/>
            </c:ext>
          </c:extLst>
        </c:ser>
        <c:ser>
          <c:idx val="15"/>
          <c:order val="18"/>
          <c:tx>
            <c:strRef>
              <c:f>'для графика'!$T$1</c:f>
              <c:strCache>
                <c:ptCount val="1"/>
                <c:pt idx="0">
                  <c:v>1 полугодие 2010 года</c:v>
                </c:pt>
              </c:strCache>
            </c:strRef>
          </c:tx>
          <c:spPr>
            <a:solidFill>
              <a:srgbClr val="00FFFF"/>
            </a:solidFill>
            <a:ln w="21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графика'!$T$2:$T$23</c:f>
            </c:numRef>
          </c:val>
          <c:extLst>
            <c:ext xmlns:c16="http://schemas.microsoft.com/office/drawing/2014/chart" uri="{C3380CC4-5D6E-409C-BE32-E72D297353CC}">
              <c16:uniqueId val="{00000012-1036-4D18-9F0A-CC5940659FB2}"/>
            </c:ext>
          </c:extLst>
        </c:ser>
        <c:ser>
          <c:idx val="20"/>
          <c:order val="19"/>
          <c:tx>
            <c:strRef>
              <c:f>'для графика'!$U$1</c:f>
              <c:strCache>
                <c:ptCount val="1"/>
                <c:pt idx="0">
                  <c:v>1 полугодие 2011 года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графика'!$U$2:$U$23</c:f>
            </c:numRef>
          </c:val>
          <c:extLst>
            <c:ext xmlns:c16="http://schemas.microsoft.com/office/drawing/2014/chart" uri="{C3380CC4-5D6E-409C-BE32-E72D297353CC}">
              <c16:uniqueId val="{00000013-1036-4D18-9F0A-CC5940659FB2}"/>
            </c:ext>
          </c:extLst>
        </c:ser>
        <c:ser>
          <c:idx val="16"/>
          <c:order val="20"/>
          <c:tx>
            <c:strRef>
              <c:f>'для графика'!$V$1</c:f>
              <c:strCache>
                <c:ptCount val="1"/>
                <c:pt idx="0">
                  <c:v>1 полугодие 2012 года</c:v>
                </c:pt>
              </c:strCache>
            </c:strRef>
          </c:tx>
          <c:spPr>
            <a:solidFill>
              <a:srgbClr val="00CCFF"/>
            </a:solidFill>
            <a:ln w="84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графика'!$V$2:$V$23</c:f>
            </c:numRef>
          </c:val>
          <c:extLst>
            <c:ext xmlns:c16="http://schemas.microsoft.com/office/drawing/2014/chart" uri="{C3380CC4-5D6E-409C-BE32-E72D297353CC}">
              <c16:uniqueId val="{00000014-1036-4D18-9F0A-CC5940659FB2}"/>
            </c:ext>
          </c:extLst>
        </c:ser>
        <c:ser>
          <c:idx val="17"/>
          <c:order val="21"/>
          <c:tx>
            <c:strRef>
              <c:f>'для графика'!$W$1</c:f>
              <c:strCache>
                <c:ptCount val="1"/>
                <c:pt idx="0">
                  <c:v>1 квартал 2014 года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графика'!$W$2:$W$23</c:f>
            </c:numRef>
          </c:val>
          <c:extLst>
            <c:ext xmlns:c16="http://schemas.microsoft.com/office/drawing/2014/chart" uri="{C3380CC4-5D6E-409C-BE32-E72D297353CC}">
              <c16:uniqueId val="{00000015-1036-4D18-9F0A-CC5940659FB2}"/>
            </c:ext>
          </c:extLst>
        </c:ser>
        <c:ser>
          <c:idx val="22"/>
          <c:order val="22"/>
          <c:tx>
            <c:strRef>
              <c:f>'для графика'!$X$1</c:f>
              <c:strCache>
                <c:ptCount val="1"/>
                <c:pt idx="0">
                  <c:v> 2021 год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6.2357098316358347E-3"/>
                  <c:y val="9.7920767716534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036-4D18-9F0A-CC5940659FB2}"/>
                </c:ext>
              </c:extLst>
            </c:dLbl>
            <c:dLbl>
              <c:idx val="1"/>
              <c:layout>
                <c:manualLayout>
                  <c:x val="-6.4136825227151259E-3"/>
                  <c:y val="-8.9758245030838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036-4D18-9F0A-CC5940659FB2}"/>
                </c:ext>
              </c:extLst>
            </c:dLbl>
            <c:dLbl>
              <c:idx val="2"/>
              <c:layout>
                <c:manualLayout>
                  <c:x val="-6.4137737499793662E-3"/>
                  <c:y val="2.58612526375378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036-4D18-9F0A-CC5940659FB2}"/>
                </c:ext>
              </c:extLst>
            </c:dLbl>
            <c:dLbl>
              <c:idx val="3"/>
              <c:layout>
                <c:manualLayout>
                  <c:x val="1.0498687664034308E-4"/>
                  <c:y val="1.59878544593690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036-4D18-9F0A-CC5940659FB2}"/>
                </c:ext>
              </c:extLst>
            </c:dLbl>
            <c:dLbl>
              <c:idx val="4"/>
              <c:layout>
                <c:manualLayout>
                  <c:x val="-1.0482180293501049E-2"/>
                  <c:y val="6.21203231948947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036-4D18-9F0A-CC5940659FB2}"/>
                </c:ext>
              </c:extLst>
            </c:dLbl>
            <c:dLbl>
              <c:idx val="5"/>
              <c:layout>
                <c:manualLayout>
                  <c:x val="-6.4136825227151259E-3"/>
                  <c:y val="-2.243956125770965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036-4D18-9F0A-CC5940659FB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графика'!$X$2:$X$23</c:f>
              <c:numCache>
                <c:formatCode>0.0</c:formatCode>
                <c:ptCount val="6"/>
                <c:pt idx="0">
                  <c:v>1308.3621000000001</c:v>
                </c:pt>
                <c:pt idx="1">
                  <c:v>59.069800000000001</c:v>
                </c:pt>
                <c:pt idx="2" formatCode="#\ ##0.0">
                  <c:v>4790.6655000000001</c:v>
                </c:pt>
                <c:pt idx="3" formatCode="#\ ##0.0">
                  <c:v>6544.2521999999999</c:v>
                </c:pt>
                <c:pt idx="4" formatCode="#\ ##0.0">
                  <c:v>14048.4133</c:v>
                </c:pt>
                <c:pt idx="5">
                  <c:v>141.69999999999999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1036-4D18-9F0A-CC5940659FB2}"/>
            </c:ext>
          </c:extLst>
        </c:ser>
        <c:ser>
          <c:idx val="23"/>
          <c:order val="23"/>
          <c:tx>
            <c:strRef>
              <c:f>'для графика'!$Y$1</c:f>
              <c:strCache>
                <c:ptCount val="1"/>
                <c:pt idx="0">
                  <c:v> 2022 год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4.1571398877572234E-3"/>
                  <c:y val="-9.79207677165354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036-4D18-9F0A-CC5940659FB2}"/>
                </c:ext>
              </c:extLst>
            </c:dLbl>
            <c:dLbl>
              <c:idx val="1"/>
              <c:layout>
                <c:manualLayout>
                  <c:x val="-8.1721388600010676E-3"/>
                  <c:y val="-1.98960424064638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036-4D18-9F0A-CC5940659FB2}"/>
                </c:ext>
              </c:extLst>
            </c:dLbl>
            <c:dLbl>
              <c:idx val="2"/>
              <c:layout>
                <c:manualLayout>
                  <c:x val="-6.2357098316358347E-3"/>
                  <c:y val="-1.56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036-4D18-9F0A-CC5940659FB2}"/>
                </c:ext>
              </c:extLst>
            </c:dLbl>
            <c:dLbl>
              <c:idx val="3"/>
              <c:layout>
                <c:manualLayout>
                  <c:x val="-4.3668598029020728E-3"/>
                  <c:y val="-1.9325304925119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036-4D18-9F0A-CC5940659FB2}"/>
                </c:ext>
              </c:extLst>
            </c:dLbl>
            <c:dLbl>
              <c:idx val="4"/>
              <c:layout>
                <c:manualLayout>
                  <c:x val="-8.3799666551115076E-3"/>
                  <c:y val="-5.80520817250784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036-4D18-9F0A-CC5940659FB2}"/>
                </c:ext>
              </c:extLst>
            </c:dLbl>
            <c:dLbl>
              <c:idx val="5"/>
              <c:layout>
                <c:manualLayout>
                  <c:x val="-1.1099072499537717E-2"/>
                  <c:y val="-2.45875897066613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036-4D18-9F0A-CC5940659FB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графика'!$Y$2:$Y$23</c:f>
              <c:numCache>
                <c:formatCode>0.0</c:formatCode>
                <c:ptCount val="6"/>
                <c:pt idx="0">
                  <c:v>1542</c:v>
                </c:pt>
                <c:pt idx="1">
                  <c:v>66.5</c:v>
                </c:pt>
                <c:pt idx="2" formatCode="#\ ##0.0">
                  <c:v>7635.2</c:v>
                </c:pt>
                <c:pt idx="3" formatCode="#\ ##0.0">
                  <c:v>10273.200000000001</c:v>
                </c:pt>
                <c:pt idx="4" formatCode="#\ ##0.0">
                  <c:v>16123.6</c:v>
                </c:pt>
                <c:pt idx="5">
                  <c:v>109.3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1036-4D18-9F0A-CC5940659F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7610320"/>
        <c:axId val="427610880"/>
      </c:barChart>
      <c:catAx>
        <c:axId val="4276103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21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/>
            </a:pPr>
            <a:endParaRPr lang="ru-RU"/>
          </a:p>
        </c:txPr>
        <c:crossAx val="427610880"/>
        <c:crossesAt val="0"/>
        <c:auto val="0"/>
        <c:lblAlgn val="ctr"/>
        <c:lblOffset val="0"/>
        <c:noMultiLvlLbl val="0"/>
      </c:catAx>
      <c:valAx>
        <c:axId val="427610880"/>
        <c:scaling>
          <c:orientation val="minMax"/>
        </c:scaling>
        <c:delete val="0"/>
        <c:axPos val="b"/>
        <c:majorGridlines>
          <c:spPr>
            <a:ln w="2100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1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427610320"/>
        <c:crosses val="autoZero"/>
        <c:crossBetween val="between"/>
        <c:minorUnit val="17.862599999999997"/>
      </c:valAx>
      <c:spPr>
        <a:solidFill>
          <a:srgbClr val="FFFFFF"/>
        </a:solidFill>
        <a:ln w="16799">
          <a:noFill/>
        </a:ln>
      </c:spPr>
    </c:plotArea>
    <c:legend>
      <c:legendPos val="r"/>
      <c:layout>
        <c:manualLayout>
          <c:xMode val="edge"/>
          <c:yMode val="edge"/>
          <c:x val="0.70248323983553373"/>
          <c:y val="0.64048689752214261"/>
          <c:w val="0.26069902405972639"/>
          <c:h val="0.1768236008442641"/>
        </c:manualLayout>
      </c:layout>
      <c:overlay val="0"/>
      <c:spPr>
        <a:solidFill>
          <a:srgbClr val="FFFFFF"/>
        </a:solidFill>
        <a:ln w="2100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noFill/>
    <a:ln>
      <a:solidFill>
        <a:sysClr val="window" lastClr="FFFFFF">
          <a:lumMod val="95000"/>
        </a:sysClr>
      </a:solidFill>
    </a:ln>
  </c:spPr>
  <c:txPr>
    <a:bodyPr/>
    <a:lstStyle/>
    <a:p>
      <a:pPr>
        <a:defRPr sz="794" b="0" i="0" u="none" strike="noStrike" baseline="0">
          <a:solidFill>
            <a:sysClr val="windowText" lastClr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52252913184774E-3"/>
          <c:y val="5.3242312461848719E-2"/>
          <c:w val="0.87343749999999998"/>
          <c:h val="0.805468761966734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255956901024128E-2"/>
                  <c:y val="-0.2015625991941925"/>
                </c:manualLayout>
              </c:layout>
              <c:tx>
                <c:rich>
                  <a:bodyPr/>
                  <a:lstStyle/>
                  <a:p>
                    <a:fld id="{9B280DDF-3B01-4757-A7EF-6AC47B440F59}" type="VALUE">
                      <a: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BDF-4D58-B3F9-9BDCEAE23CFA}"/>
                </c:ext>
              </c:extLst>
            </c:dLbl>
            <c:dLbl>
              <c:idx val="1"/>
              <c:layout>
                <c:manualLayout>
                  <c:x val="-9.627978450512182E-3"/>
                  <c:y val="-0.398437696081543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0A9B8C-BFF3-4903-BAEF-F2C1B0F777C1}" type="VALUE">
                      <a: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51345048805764"/>
                      <c:h val="0.170625083969037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BDF-4D58-B3F9-9BDCEAE23C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 2021 год</c:v>
                </c:pt>
                <c:pt idx="1">
                  <c:v> 2022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248.1</c:v>
                </c:pt>
                <c:pt idx="1">
                  <c:v>258.3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DF-4D58-B3F9-9BDCEAE23CF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8652063"/>
        <c:axId val="621370751"/>
      </c:barChart>
      <c:catAx>
        <c:axId val="4986520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1370751"/>
        <c:crosses val="autoZero"/>
        <c:auto val="1"/>
        <c:lblAlgn val="ctr"/>
        <c:lblOffset val="100"/>
        <c:noMultiLvlLbl val="0"/>
      </c:catAx>
      <c:valAx>
        <c:axId val="6213707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98652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ПРОМЫШЛЕННОГО ПРОИЗВОДСТВА ПО ВИДАМ ЭКОНОМИЧЕСКОЙ ДЕЯТЕЛЬНОСТИ</a:t>
            </a:r>
          </a:p>
        </c:rich>
      </c:tx>
      <c:overlay val="0"/>
      <c:spPr>
        <a:noFill/>
        <a:ln>
          <a:solidFill>
            <a:schemeClr val="bg1">
              <a:lumMod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328764763779527"/>
          <c:y val="0.18899238376586891"/>
          <c:w val="0.45852891240157478"/>
          <c:h val="0.586820991022098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промышленного производства по видам экономической жеятельности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66-46B1-9B5E-7459892DDB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66-46B1-9B5E-7459892DDB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066-46B1-9B5E-7459892DDB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066-46B1-9B5E-7459892DDB22}"/>
              </c:ext>
            </c:extLst>
          </c:dPt>
          <c:dLbls>
            <c:dLbl>
              <c:idx val="0"/>
              <c:layout>
                <c:manualLayout>
                  <c:x val="2.3200541338582677E-2"/>
                  <c:y val="2.273643729789705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66-46B1-9B5E-7459892DDB22}"/>
                </c:ext>
              </c:extLst>
            </c:dLbl>
            <c:dLbl>
              <c:idx val="1"/>
              <c:layout>
                <c:manualLayout>
                  <c:x val="-0.13713674950787402"/>
                  <c:y val="-0.19795139031582076"/>
                </c:manualLayout>
              </c:layout>
              <c:tx>
                <c:rich>
                  <a:bodyPr/>
                  <a:lstStyle/>
                  <a:p>
                    <a:fld id="{904D22E2-9821-44BB-996C-ADDEEC8361C5}" type="VALUE"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66-46B1-9B5E-7459892DDB22}"/>
                </c:ext>
              </c:extLst>
            </c:dLbl>
            <c:dLbl>
              <c:idx val="3"/>
              <c:layout>
                <c:manualLayout>
                  <c:x val="-2.0633612204724984E-3"/>
                  <c:y val="8.608827626471807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66-46B1-9B5E-7459892DDB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Добыча полезных ископаемых</c:v>
                </c:pt>
                <c:pt idx="1">
                  <c:v>Обрабатывающие производства</c:v>
                </c:pt>
                <c:pt idx="2">
                  <c:v>Обеспечение электрической энергией, газом и паром; кондиционирование воздуха</c:v>
                </c:pt>
                <c:pt idx="3">
                  <c:v>Водоснабжение; водоотведение, организация сбора и утилизация отходов, деятельность по ликвидации загрязнений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0.02</c:v>
                </c:pt>
                <c:pt idx="1">
                  <c:v>0.80400000000000005</c:v>
                </c:pt>
                <c:pt idx="2">
                  <c:v>0.14099999999999999</c:v>
                </c:pt>
                <c:pt idx="3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6-46B1-9B5E-7459892DDB2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166670767716523"/>
          <c:y val="0.12886222238597494"/>
          <c:w val="0.38645829232283468"/>
          <c:h val="0.69333269721694357"/>
        </c:manualLayout>
      </c:layout>
      <c:overlay val="0"/>
      <c:spPr>
        <a:noFill/>
        <a:ln>
          <a:solidFill>
            <a:schemeClr val="bg1">
              <a:lumMod val="9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147649932865978E-2"/>
          <c:y val="0.24185953498359025"/>
          <c:w val="0.73383097970311018"/>
          <c:h val="0.6570977299551658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4F81BD">
                <a:lumMod val="40000"/>
                <a:lumOff val="60000"/>
              </a:srgbClr>
            </a:solidFill>
            <a:ln w="956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2925166208125946E-3"/>
                  <c:y val="2.82352975859840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F2-498F-BFD0-922D124CAB0F}"/>
                </c:ext>
              </c:extLst>
            </c:dLbl>
            <c:dLbl>
              <c:idx val="1"/>
              <c:layout>
                <c:manualLayout>
                  <c:x val="-5.401227328593667E-4"/>
                  <c:y val="6.9825559871750584E-2"/>
                </c:manualLayout>
              </c:layout>
              <c:tx>
                <c:rich>
                  <a:bodyPr rot="0" vert="horz" wrap="square" lIns="38100" tIns="19050" rIns="38100" bIns="19050" anchor="t" anchorCtr="1">
                    <a:noAutofit/>
                  </a:bodyPr>
                  <a:lstStyle/>
                  <a:p>
                    <a:pPr>
                      <a:defRPr sz="1050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5DA5F026-0CE3-4E45-BBCE-D2EFFA1B8EA1}" type="VALUE">
                      <a:rPr lang="en-US" sz="1050"/>
                      <a:pPr>
                        <a:defRPr sz="1050" b="1" i="0" u="none" strike="noStrike" baseline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 w="19120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73754748982472"/>
                      <c:h val="0.123021924080192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F2-498F-BFD0-922D124CAB0F}"/>
                </c:ext>
              </c:extLst>
            </c:dLbl>
            <c:dLbl>
              <c:idx val="2"/>
              <c:layout>
                <c:manualLayout>
                  <c:x val="0"/>
                  <c:y val="8.71798286031696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F2-498F-BFD0-922D124CAB0F}"/>
                </c:ext>
              </c:extLst>
            </c:dLbl>
            <c:dLbl>
              <c:idx val="3"/>
              <c:layout>
                <c:manualLayout>
                  <c:x val="-5.4134785963088072E-3"/>
                  <c:y val="7.2036245739707988E-2"/>
                </c:manualLayout>
              </c:layout>
              <c:numFmt formatCode="#,##0.0" sourceLinked="0"/>
              <c:spPr>
                <a:noFill/>
                <a:ln w="19120">
                  <a:noFill/>
                </a:ln>
              </c:spPr>
              <c:txPr>
                <a:bodyPr rot="0" vert="horz" wrap="square" lIns="38100" tIns="19050" rIns="38100" bIns="19050" anchor="t" anchorCtr="1">
                  <a:noAutofit/>
                </a:bodyPr>
                <a:lstStyle/>
                <a:p>
                  <a:pPr>
                    <a:defRPr sz="1054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202597860254474E-2"/>
                      <c:h val="0.117294594305030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1F2-498F-BFD0-922D124CAB0F}"/>
                </c:ext>
              </c:extLst>
            </c:dLbl>
            <c:dLbl>
              <c:idx val="4"/>
              <c:layout>
                <c:manualLayout>
                  <c:x val="2.240888676547747E-3"/>
                  <c:y val="2.63127612027176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F2-498F-BFD0-922D124CAB0F}"/>
                </c:ext>
              </c:extLst>
            </c:dLbl>
            <c:dLbl>
              <c:idx val="5"/>
              <c:layout>
                <c:manualLayout>
                  <c:x val="5.4993789743297359E-3"/>
                  <c:y val="-4.221932941631777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F2-498F-BFD0-922D124CAB0F}"/>
                </c:ext>
              </c:extLst>
            </c:dLbl>
            <c:numFmt formatCode="#,##0.0" sourceLinked="0"/>
            <c:spPr>
              <a:noFill/>
              <a:ln w="19120">
                <a:noFill/>
              </a:ln>
            </c:spPr>
            <c:txPr>
              <a:bodyPr rot="0" vert="horz" wrap="square" lIns="38100" tIns="19050" rIns="38100" bIns="19050" anchor="t" anchorCtr="1">
                <a:spAutoFit/>
              </a:bodyPr>
              <a:lstStyle/>
              <a:p>
                <a:pPr>
                  <a:defRPr sz="1054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Лист2!$G$1:$M$1</c:f>
              <c:strCache>
                <c:ptCount val="6"/>
                <c:pt idx="0">
                  <c:v>2017 г.</c:v>
                </c:pt>
                <c:pt idx="1">
                  <c:v> 2018 г.</c:v>
                </c:pt>
                <c:pt idx="2">
                  <c:v> 2019 г.</c:v>
                </c:pt>
                <c:pt idx="3">
                  <c:v> 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Лист2!$G$2:$M$2</c:f>
              <c:numCache>
                <c:formatCode>#\ ##0.0</c:formatCode>
                <c:ptCount val="6"/>
                <c:pt idx="0">
                  <c:v>23686</c:v>
                </c:pt>
                <c:pt idx="1">
                  <c:v>24407</c:v>
                </c:pt>
                <c:pt idx="2">
                  <c:v>31159</c:v>
                </c:pt>
                <c:pt idx="3">
                  <c:v>29510</c:v>
                </c:pt>
                <c:pt idx="4">
                  <c:v>43791</c:v>
                </c:pt>
                <c:pt idx="5">
                  <c:v>41583.199999999997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F2-498F-BFD0-922D124CA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353034144"/>
        <c:axId val="353034704"/>
      </c:barChart>
      <c:lineChart>
        <c:grouping val="standard"/>
        <c:varyColors val="0"/>
        <c:ser>
          <c:idx val="2"/>
          <c:order val="1"/>
          <c:spPr>
            <a:ln w="28680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4113181838192681E-2"/>
                  <c:y val="3.9914254109026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F2-498F-BFD0-922D124CAB0F}"/>
                </c:ext>
              </c:extLst>
            </c:dLbl>
            <c:dLbl>
              <c:idx val="1"/>
              <c:layout>
                <c:manualLayout>
                  <c:x val="-3.525448340118547E-2"/>
                  <c:y val="4.0035069803391853E-2"/>
                </c:manualLayout>
              </c:layout>
              <c:numFmt formatCode="#,##0.0" sourceLinked="0"/>
              <c:spPr>
                <a:noFill/>
                <a:ln w="19120">
                  <a:noFill/>
                </a:ln>
              </c:spPr>
              <c:txPr>
                <a:bodyPr/>
                <a:lstStyle/>
                <a:p>
                  <a:pPr>
                    <a:defRPr sz="1054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F2-498F-BFD0-922D124CAB0F}"/>
                </c:ext>
              </c:extLst>
            </c:dLbl>
            <c:dLbl>
              <c:idx val="2"/>
              <c:layout>
                <c:manualLayout>
                  <c:x val="-3.5725899982029588E-2"/>
                  <c:y val="4.661213554074687E-2"/>
                </c:manualLayout>
              </c:layout>
              <c:numFmt formatCode="#,##0.0" sourceLinked="0"/>
              <c:spPr>
                <a:noFill/>
                <a:ln w="19120">
                  <a:noFill/>
                </a:ln>
              </c:spPr>
              <c:txPr>
                <a:bodyPr/>
                <a:lstStyle/>
                <a:p>
                  <a:pPr>
                    <a:defRPr sz="1054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F2-498F-BFD0-922D124CAB0F}"/>
                </c:ext>
              </c:extLst>
            </c:dLbl>
            <c:dLbl>
              <c:idx val="3"/>
              <c:layout>
                <c:manualLayout>
                  <c:x val="-3.4684915174605285E-2"/>
                  <c:y val="3.3803997271766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F2-498F-BFD0-922D124CAB0F}"/>
                </c:ext>
              </c:extLst>
            </c:dLbl>
            <c:dLbl>
              <c:idx val="4"/>
              <c:layout>
                <c:manualLayout>
                  <c:x val="-3.119706757524298E-2"/>
                  <c:y val="7.0506280125250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F2-498F-BFD0-922D124CAB0F}"/>
                </c:ext>
              </c:extLst>
            </c:dLbl>
            <c:dLbl>
              <c:idx val="5"/>
              <c:layout>
                <c:manualLayout>
                  <c:x val="-2.7496894871648681E-2"/>
                  <c:y val="-4.5057603662792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1F2-498F-BFD0-922D124CAB0F}"/>
                </c:ext>
              </c:extLst>
            </c:dLbl>
            <c:numFmt formatCode="#,##0.0" sourceLinked="0"/>
            <c:spPr>
              <a:noFill/>
              <a:ln w="19120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4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Лист2!$G$1:$M$1</c:f>
              <c:strCache>
                <c:ptCount val="6"/>
                <c:pt idx="0">
                  <c:v>2017 г.</c:v>
                </c:pt>
                <c:pt idx="1">
                  <c:v> 2018 г.</c:v>
                </c:pt>
                <c:pt idx="2">
                  <c:v> 2019 г.</c:v>
                </c:pt>
                <c:pt idx="3">
                  <c:v> 2020 г.</c:v>
                </c:pt>
                <c:pt idx="4">
                  <c:v>2021 г.</c:v>
                </c:pt>
                <c:pt idx="5">
                  <c:v>2022 г.</c:v>
                </c:pt>
              </c:strCache>
            </c:strRef>
          </c:cat>
          <c:val>
            <c:numRef>
              <c:f>Лист2!$G$3:$M$3</c:f>
              <c:numCache>
                <c:formatCode>0.0</c:formatCode>
                <c:ptCount val="6"/>
                <c:pt idx="0">
                  <c:v>96.9</c:v>
                </c:pt>
                <c:pt idx="1">
                  <c:v>92.3</c:v>
                </c:pt>
                <c:pt idx="2">
                  <c:v>111.3</c:v>
                </c:pt>
                <c:pt idx="3">
                  <c:v>88.9</c:v>
                </c:pt>
                <c:pt idx="4">
                  <c:v>132.6</c:v>
                </c:pt>
                <c:pt idx="5">
                  <c:v>79.400000000000006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1F2-498F-BFD0-922D124CA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722624"/>
        <c:axId val="485074096"/>
      </c:lineChart>
      <c:catAx>
        <c:axId val="353034144"/>
        <c:scaling>
          <c:orientation val="minMax"/>
        </c:scaling>
        <c:delete val="0"/>
        <c:axPos val="b"/>
        <c:title>
          <c:overlay val="0"/>
        </c:title>
        <c:numFmt formatCode="General" sourceLinked="1"/>
        <c:majorTickMark val="cross"/>
        <c:minorTickMark val="none"/>
        <c:tickLblPos val="nextTo"/>
        <c:spPr>
          <a:ln w="23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530347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53034704"/>
        <c:scaling>
          <c:orientation val="minMax"/>
          <c:max val="550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/>
                  <a:t>млн. руб.</a:t>
                </a:r>
              </a:p>
            </c:rich>
          </c:tx>
          <c:layout>
            <c:manualLayout>
              <c:xMode val="edge"/>
              <c:yMode val="edge"/>
              <c:x val="1.7075947089841802E-3"/>
              <c:y val="0.14459847922962571"/>
            </c:manualLayout>
          </c:layout>
          <c:overlay val="0"/>
          <c:spPr>
            <a:ln>
              <a:solidFill>
                <a:sysClr val="window" lastClr="FFFFFF">
                  <a:lumMod val="65000"/>
                </a:sysClr>
              </a:solidFill>
            </a:ln>
          </c:spPr>
        </c:title>
        <c:numFmt formatCode="#\ ##0.0" sourceLinked="1"/>
        <c:majorTickMark val="cross"/>
        <c:minorTickMark val="none"/>
        <c:tickLblPos val="nextTo"/>
        <c:spPr>
          <a:ln w="23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4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53034144"/>
        <c:crosses val="autoZero"/>
        <c:crossBetween val="between"/>
      </c:valAx>
      <c:catAx>
        <c:axId val="344722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5074096"/>
        <c:crosses val="autoZero"/>
        <c:auto val="0"/>
        <c:lblAlgn val="ctr"/>
        <c:lblOffset val="100"/>
        <c:noMultiLvlLbl val="0"/>
      </c:catAx>
      <c:valAx>
        <c:axId val="485074096"/>
        <c:scaling>
          <c:orientation val="minMax"/>
          <c:max val="2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/>
                  <a:t>%</a:t>
                </a:r>
              </a:p>
            </c:rich>
          </c:tx>
          <c:layout>
            <c:manualLayout>
              <c:xMode val="edge"/>
              <c:yMode val="edge"/>
              <c:x val="0.82912893039225466"/>
              <c:y val="0.14915376407987643"/>
            </c:manualLayout>
          </c:layout>
          <c:overlay val="0"/>
          <c:spPr>
            <a:ln>
              <a:solidFill>
                <a:sysClr val="window" lastClr="FFFFFF">
                  <a:lumMod val="75000"/>
                </a:sysClr>
              </a:solidFill>
            </a:ln>
          </c:spPr>
        </c:title>
        <c:numFmt formatCode="0.0" sourceLinked="1"/>
        <c:majorTickMark val="cross"/>
        <c:minorTickMark val="none"/>
        <c:tickLblPos val="nextTo"/>
        <c:spPr>
          <a:ln w="23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4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4472262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4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600" dirty="0"/>
              <a:t>Динамика ввода жилья, тыс. кв. м</a:t>
            </a:r>
          </a:p>
        </c:rich>
      </c:tx>
      <c:layout>
        <c:manualLayout>
          <c:xMode val="edge"/>
          <c:yMode val="edge"/>
          <c:x val="0.19138394459076102"/>
          <c:y val="1.6991839656406587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2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25400">
          <a:noFill/>
        </a:ln>
      </c:spPr>
    </c:sideWall>
    <c:backWall>
      <c:thickness val="0"/>
      <c:spPr>
        <a:solidFill>
          <a:srgbClr val="FFFFFF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190639096136315"/>
          <c:y val="6.4717638682438766E-2"/>
          <c:w val="0.8748106619975482"/>
          <c:h val="0.76672162750706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Ввод многоквартирных жилых домов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896456912461773E-2"/>
                  <c:y val="-1.2748594400063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F4-4D04-8486-3427B9BE8710}"/>
                </c:ext>
              </c:extLst>
            </c:dLbl>
            <c:dLbl>
              <c:idx val="1"/>
              <c:layout>
                <c:manualLayout>
                  <c:x val="1.0747979025944725E-2"/>
                  <c:y val="-9.6745508162830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F4-4D04-8486-3427B9BE8710}"/>
                </c:ext>
              </c:extLst>
            </c:dLbl>
            <c:dLbl>
              <c:idx val="2"/>
              <c:layout>
                <c:manualLayout>
                  <c:x val="1.3327410039982231E-2"/>
                  <c:y val="-4.82625482625473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F4-4D04-8486-3427B9BE8710}"/>
                </c:ext>
              </c:extLst>
            </c:dLbl>
            <c:dLbl>
              <c:idx val="3"/>
              <c:layout>
                <c:manualLayout>
                  <c:x val="8.9602622727138308E-3"/>
                  <c:y val="-5.7335761774093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F4-4D04-8486-3427B9BE8710}"/>
                </c:ext>
              </c:extLst>
            </c:dLbl>
            <c:dLbl>
              <c:idx val="4"/>
              <c:layout>
                <c:manualLayout>
                  <c:x val="1.3327410039982231E-2"/>
                  <c:y val="-9.6525096525096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F4-4D04-8486-3427B9BE8710}"/>
                </c:ext>
              </c:extLst>
            </c:dLbl>
            <c:dLbl>
              <c:idx val="5"/>
              <c:layout>
                <c:manualLayout>
                  <c:x val="1.3752658260700058E-2"/>
                  <c:y val="-4.93281084379423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F4-4D04-8486-3427B9BE8710}"/>
                </c:ext>
              </c:extLst>
            </c:dLbl>
            <c:numFmt formatCode="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6"/>
                <c:pt idx="0">
                  <c:v>  2017 г.</c:v>
                </c:pt>
                <c:pt idx="1">
                  <c:v>  2018 г.</c:v>
                </c:pt>
                <c:pt idx="2">
                  <c:v> 2019 г.</c:v>
                </c:pt>
                <c:pt idx="3">
                  <c:v>  2020 г.</c:v>
                </c:pt>
                <c:pt idx="4">
                  <c:v>  2021 г.</c:v>
                </c:pt>
                <c:pt idx="5">
                  <c:v> 2022 г.</c:v>
                </c:pt>
              </c:strCache>
            </c:strRef>
          </c:cat>
          <c:val>
            <c:numRef>
              <c:f>Sheet1!$B$2:$M$2</c:f>
              <c:numCache>
                <c:formatCode>0.0</c:formatCode>
                <c:ptCount val="6"/>
                <c:pt idx="0">
                  <c:v>323.39999999999998</c:v>
                </c:pt>
                <c:pt idx="1">
                  <c:v>190.3</c:v>
                </c:pt>
                <c:pt idx="2">
                  <c:v>225.5</c:v>
                </c:pt>
                <c:pt idx="3" formatCode="General">
                  <c:v>154.6</c:v>
                </c:pt>
                <c:pt idx="4">
                  <c:v>201.1</c:v>
                </c:pt>
                <c:pt idx="5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F4-4D04-8486-3427B9BE871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Ввод индивидуального жилья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5032419107135679E-2"/>
                  <c:y val="-1.3024912326491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F4-4D04-8486-3427B9BE8710}"/>
                </c:ext>
              </c:extLst>
            </c:dLbl>
            <c:dLbl>
              <c:idx val="1"/>
              <c:layout>
                <c:manualLayout>
                  <c:x val="2.1496204761980085E-2"/>
                  <c:y val="-6.20939448505243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F4-4D04-8486-3427B9BE8710}"/>
                </c:ext>
              </c:extLst>
            </c:dLbl>
            <c:dLbl>
              <c:idx val="2"/>
              <c:layout>
                <c:manualLayout>
                  <c:x val="1.7877671533589736E-2"/>
                  <c:y val="-1.8762497722610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F4-4D04-8486-3427B9BE8710}"/>
                </c:ext>
              </c:extLst>
            </c:dLbl>
            <c:dLbl>
              <c:idx val="3"/>
              <c:layout>
                <c:manualLayout>
                  <c:x val="1.9628911868712573E-2"/>
                  <c:y val="-1.0106025038998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5F4-4D04-8486-3427B9BE8710}"/>
                </c:ext>
              </c:extLst>
            </c:dLbl>
            <c:dLbl>
              <c:idx val="4"/>
              <c:layout>
                <c:manualLayout>
                  <c:x val="2.9238328014977093E-2"/>
                  <c:y val="-2.2396429436346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F4-4D04-8486-3427B9BE8710}"/>
                </c:ext>
              </c:extLst>
            </c:dLbl>
            <c:dLbl>
              <c:idx val="5"/>
              <c:layout>
                <c:manualLayout>
                  <c:x val="2.521320681128358E-2"/>
                  <c:y val="-1.4798432531382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5F4-4D04-8486-3427B9BE87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6"/>
                <c:pt idx="0">
                  <c:v>  2017 г.</c:v>
                </c:pt>
                <c:pt idx="1">
                  <c:v>  2018 г.</c:v>
                </c:pt>
                <c:pt idx="2">
                  <c:v> 2019 г.</c:v>
                </c:pt>
                <c:pt idx="3">
                  <c:v>  2020 г.</c:v>
                </c:pt>
                <c:pt idx="4">
                  <c:v>  2021 г.</c:v>
                </c:pt>
                <c:pt idx="5">
                  <c:v> 2022 г.</c:v>
                </c:pt>
              </c:strCache>
            </c:strRef>
          </c:cat>
          <c:val>
            <c:numRef>
              <c:f>Sheet1!$B$3:$M$3</c:f>
              <c:numCache>
                <c:formatCode>0.0</c:formatCode>
                <c:ptCount val="6"/>
                <c:pt idx="0">
                  <c:v>31</c:v>
                </c:pt>
                <c:pt idx="1">
                  <c:v>65.3</c:v>
                </c:pt>
                <c:pt idx="2">
                  <c:v>35.299999999999997</c:v>
                </c:pt>
                <c:pt idx="3">
                  <c:v>29.8</c:v>
                </c:pt>
                <c:pt idx="4">
                  <c:v>37.299999999999997</c:v>
                </c:pt>
                <c:pt idx="5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5F4-4D04-8486-3427B9BE87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85076896"/>
        <c:axId val="485077456"/>
        <c:axId val="0"/>
      </c:bar3DChart>
      <c:catAx>
        <c:axId val="485076896"/>
        <c:scaling>
          <c:orientation val="minMax"/>
        </c:scaling>
        <c:delete val="0"/>
        <c:axPos val="b"/>
        <c:numFmt formatCode="_-* #,##0.00\р._-;\-* #,##0.00\р._-;_-* &quot;-&quot;??\р._-;_-@_-" sourceLinked="0"/>
        <c:majorTickMark val="out"/>
        <c:minorTickMark val="none"/>
        <c:tickLblPos val="low"/>
        <c:spPr>
          <a:ln w="3175">
            <a:solidFill>
              <a:sysClr val="window" lastClr="FFFFFF">
                <a:lumMod val="65000"/>
              </a:sysClr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85077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5077456"/>
        <c:scaling>
          <c:orientation val="minMax"/>
          <c:max val="200"/>
          <c:min val="0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850768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5476411236485803E-2"/>
          <c:y val="0.86108188695347221"/>
          <c:w val="0.95311136907248173"/>
          <c:h val="8.7153041680600729E-2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85000"/>
        </a:sysClr>
      </a:solidFill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млн. рублей</a:t>
            </a:r>
          </a:p>
        </c:rich>
      </c:tx>
      <c:layout>
        <c:manualLayout>
          <c:xMode val="edge"/>
          <c:yMode val="edge"/>
          <c:x val="0.3799256874267235"/>
          <c:y val="6.34605116965967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58-41B4-86C5-E4CC86235F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158-41B4-86C5-E4CC86235FB1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58-41B4-86C5-E4CC86235FB1}"/>
              </c:ext>
            </c:extLst>
          </c:dPt>
          <c:dLbls>
            <c:dLbl>
              <c:idx val="0"/>
              <c:layout>
                <c:manualLayout>
                  <c:x val="-0.14794091740062312"/>
                  <c:y val="-0.21211743378024439"/>
                </c:manualLayout>
              </c:layout>
              <c:tx>
                <c:rich>
                  <a:bodyPr/>
                  <a:lstStyle/>
                  <a:p>
                    <a:fld id="{84D4A4D8-69D0-4419-A501-7B64CC1E9A03}" type="VALUE"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13225048515252"/>
                      <c:h val="7.19481956804779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158-41B4-86C5-E4CC86235FB1}"/>
                </c:ext>
              </c:extLst>
            </c:dLbl>
            <c:dLbl>
              <c:idx val="1"/>
              <c:layout>
                <c:manualLayout>
                  <c:x val="7.1447756432591976E-3"/>
                  <c:y val="-2.7766670046818287E-3"/>
                </c:manualLayout>
              </c:layout>
              <c:tx>
                <c:rich>
                  <a:bodyPr/>
                  <a:lstStyle/>
                  <a:p>
                    <a:fld id="{41FFFF79-508C-4DFA-B70E-C9D9CA534594}" type="VALUE"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158-41B4-86C5-E4CC86235FB1}"/>
                </c:ext>
              </c:extLst>
            </c:dLbl>
            <c:dLbl>
              <c:idx val="2"/>
              <c:layout>
                <c:manualLayout>
                  <c:x val="0.1419065971951074"/>
                  <c:y val="0.110658192052562"/>
                </c:manualLayout>
              </c:layout>
              <c:tx>
                <c:rich>
                  <a:bodyPr/>
                  <a:lstStyle/>
                  <a:p>
                    <a:fld id="{70EF5889-D768-4394-98D9-1159F96ADC83}" type="VALUE">
                      <a: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158-41B4-86C5-E4CC86235F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Розничная торговля</c:v>
                </c:pt>
                <c:pt idx="1">
                  <c:v>Общественное питание</c:v>
                </c:pt>
                <c:pt idx="2">
                  <c:v>Платные услуги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 formatCode="#\ ##0.0">
                  <c:v>158168.9</c:v>
                </c:pt>
                <c:pt idx="1">
                  <c:v>8079</c:v>
                </c:pt>
                <c:pt idx="2">
                  <c:v>69842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58-41B4-86C5-E4CC86235FB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230786812886661E-2"/>
          <c:y val="0.84342900605923199"/>
          <c:w val="0.97399205040245906"/>
          <c:h val="0.13666783508482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52752831093166E-3"/>
          <c:y val="0.11575301827437882"/>
          <c:w val="0.87343749999999998"/>
          <c:h val="0.738270653829520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255956901024128E-2"/>
                  <c:y val="-0.19820589664954436"/>
                </c:manualLayout>
              </c:layout>
              <c:tx>
                <c:rich>
                  <a:bodyPr/>
                  <a:lstStyle/>
                  <a:p>
                    <a:fld id="{9B280DDF-3B01-4757-A7EF-6AC47B440F59}" type="VALUE">
                      <a: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15734921789734"/>
                      <c:h val="0.21410185241232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13A-497B-B252-C9DD4AA8DB3B}"/>
                </c:ext>
              </c:extLst>
            </c:dLbl>
            <c:dLbl>
              <c:idx val="1"/>
              <c:layout>
                <c:manualLayout>
                  <c:x val="8.0233153754267206E-3"/>
                  <c:y val="-0.407570395830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0A9B8C-BFF3-4903-BAEF-F2C1B0F777C1}" type="VALUE">
                      <a:rPr lang="en-US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21086283618007"/>
                      <c:h val="0.13346406114082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3A-497B-B252-C9DD4AA8DB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1.07</c:v>
                </c:pt>
                <c:pt idx="1">
                  <c:v>1.1519999999999999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3A-497B-B252-C9DD4AA8DB3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98652063"/>
        <c:axId val="621370751"/>
      </c:barChart>
      <c:catAx>
        <c:axId val="4986520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1370751"/>
        <c:crosses val="autoZero"/>
        <c:auto val="1"/>
        <c:lblAlgn val="ctr"/>
        <c:lblOffset val="100"/>
        <c:noMultiLvlLbl val="0"/>
      </c:catAx>
      <c:valAx>
        <c:axId val="6213707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98652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17010734929812E-2"/>
          <c:y val="0.33292307692307693"/>
          <c:w val="0.90916597853014036"/>
          <c:h val="0.35631792179823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безработных, чел.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5157528413736006E-3"/>
                  <c:y val="6.3140222235861668E-3"/>
                </c:manualLayout>
              </c:layout>
              <c:tx>
                <c:rich>
                  <a:bodyPr/>
                  <a:lstStyle/>
                  <a:p>
                    <a:fld id="{8149D7C2-83EF-4E07-969D-1E9B10C330B2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889-4944-A7FE-9BF7E7FE278B}"/>
                </c:ext>
              </c:extLst>
            </c:dLbl>
            <c:dLbl>
              <c:idx val="1"/>
              <c:layout>
                <c:manualLayout>
                  <c:x val="6.0425387373042568E-3"/>
                  <c:y val="6.3140222235863143E-3"/>
                </c:manualLayout>
              </c:layout>
              <c:tx>
                <c:rich>
                  <a:bodyPr/>
                  <a:lstStyle/>
                  <a:p>
                    <a:fld id="{5D23800D-075A-4388-B360-C489BF832B4A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889-4944-A7FE-9BF7E7FE278B}"/>
                </c:ext>
              </c:extLst>
            </c:dLbl>
            <c:dLbl>
              <c:idx val="2"/>
              <c:layout>
                <c:manualLayout>
                  <c:x val="4.4296177680205832E-3"/>
                  <c:y val="1.5977592894122428E-2"/>
                </c:manualLayout>
              </c:layout>
              <c:tx>
                <c:rich>
                  <a:bodyPr/>
                  <a:lstStyle/>
                  <a:p>
                    <a:fld id="{D389F202-B32C-447A-8A32-8D47A6A7CA2C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889-4944-A7FE-9BF7E7FE278B}"/>
                </c:ext>
              </c:extLst>
            </c:dLbl>
            <c:dLbl>
              <c:idx val="3"/>
              <c:layout>
                <c:manualLayout>
                  <c:x val="-2.2148394241418307E-3"/>
                  <c:y val="3.8461538461538464E-2"/>
                </c:manualLayout>
              </c:layout>
              <c:tx>
                <c:rich>
                  <a:bodyPr/>
                  <a:lstStyle/>
                  <a:p>
                    <a:fld id="{7128DC3A-DB8D-44C1-9155-34662D360ADB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889-4944-A7FE-9BF7E7FE278B}"/>
                </c:ext>
              </c:extLst>
            </c:dLbl>
            <c:dLbl>
              <c:idx val="4"/>
              <c:layout>
                <c:manualLayout>
                  <c:x val="-7.0174236651619358E-17"/>
                  <c:y val="1.8369359067416862E-2"/>
                </c:manualLayout>
              </c:layout>
              <c:tx>
                <c:rich>
                  <a:bodyPr/>
                  <a:lstStyle/>
                  <a:p>
                    <a:fld id="{A158B76C-83D6-46F4-97BB-7FEE6E958FE4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889-4944-A7FE-9BF7E7FE278B}"/>
                </c:ext>
              </c:extLst>
            </c:dLbl>
            <c:dLbl>
              <c:idx val="5"/>
              <c:layout>
                <c:manualLayout>
                  <c:x val="-7.0174236651619358E-17"/>
                  <c:y val="6.3140222235861668E-3"/>
                </c:manualLayout>
              </c:layout>
              <c:tx>
                <c:rich>
                  <a:bodyPr/>
                  <a:lstStyle/>
                  <a:p>
                    <a:fld id="{3E5B45FA-5182-4B4E-AA88-5D05CE39A894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889-4944-A7FE-9BF7E7FE278B}"/>
                </c:ext>
              </c:extLst>
            </c:dLbl>
            <c:dLbl>
              <c:idx val="6"/>
              <c:layout>
                <c:manualLayout>
                  <c:x val="-3.827729853294035E-3"/>
                  <c:y val="6.3140222235863143E-3"/>
                </c:manualLayout>
              </c:layout>
              <c:tx>
                <c:rich>
                  <a:bodyPr/>
                  <a:lstStyle/>
                  <a:p>
                    <a:fld id="{734AA915-7A15-4C91-87F2-74E8727C9957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889-4944-A7FE-9BF7E7FE278B}"/>
                </c:ext>
              </c:extLst>
            </c:dLbl>
            <c:dLbl>
              <c:idx val="7"/>
              <c:layout>
                <c:manualLayout>
                  <c:x val="2.2148088840102213E-3"/>
                  <c:y val="1.8369359067416786E-2"/>
                </c:manualLayout>
              </c:layout>
              <c:tx>
                <c:rich>
                  <a:bodyPr/>
                  <a:lstStyle/>
                  <a:p>
                    <a:fld id="{3347AA5D-6F6C-46F0-804E-D10F4BDC2766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889-4944-A7FE-9BF7E7FE278B}"/>
                </c:ext>
              </c:extLst>
            </c:dLbl>
            <c:dLbl>
              <c:idx val="8"/>
              <c:layout>
                <c:manualLayout>
                  <c:x val="0"/>
                  <c:y val="2.4014484123342793E-2"/>
                </c:manualLayout>
              </c:layout>
              <c:tx>
                <c:rich>
                  <a:bodyPr/>
                  <a:lstStyle/>
                  <a:p>
                    <a:fld id="{30D685FE-C03B-4267-8D61-53BB2F919665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889-4944-A7FE-9BF7E7FE278B}"/>
                </c:ext>
              </c:extLst>
            </c:dLbl>
            <c:dLbl>
              <c:idx val="9"/>
              <c:layout>
                <c:manualLayout>
                  <c:x val="-2.2148394241417496E-3"/>
                  <c:y val="2.6789575143200475E-2"/>
                </c:manualLayout>
              </c:layout>
              <c:tx>
                <c:rich>
                  <a:bodyPr/>
                  <a:lstStyle/>
                  <a:p>
                    <a:fld id="{8D393B6A-2677-4728-9CD7-E729A3E2F0EF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889-4944-A7FE-9BF7E7FE278B}"/>
                </c:ext>
              </c:extLst>
            </c:dLbl>
            <c:dLbl>
              <c:idx val="10"/>
              <c:layout>
                <c:manualLayout>
                  <c:x val="0"/>
                  <c:y val="1.6551882562667038E-2"/>
                </c:manualLayout>
              </c:layout>
              <c:tx>
                <c:rich>
                  <a:bodyPr/>
                  <a:lstStyle/>
                  <a:p>
                    <a:fld id="{476887C6-AEB8-4741-933A-675173A45BF8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889-4944-A7FE-9BF7E7FE278B}"/>
                </c:ext>
              </c:extLst>
            </c:dLbl>
            <c:dLbl>
              <c:idx val="11"/>
              <c:layout>
                <c:manualLayout>
                  <c:x val="-1.4034847330323872E-16"/>
                  <c:y val="1.6073782458440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89-4944-A7FE-9BF7E7FE278B}"/>
                </c:ext>
              </c:extLst>
            </c:dLbl>
            <c:dLbl>
              <c:idx val="12"/>
              <c:layout>
                <c:manualLayout>
                  <c:x val="0"/>
                  <c:y val="1.6073782458440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889-4944-A7FE-9BF7E7FE27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Лист1!$A$2:$A$17</c:f>
              <c:numCache>
                <c:formatCode>mmm\-yy</c:formatCode>
                <c:ptCount val="13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  <c:pt idx="11">
                  <c:v>44805</c:v>
                </c:pt>
                <c:pt idx="12">
                  <c:v>44896</c:v>
                </c:pt>
              </c:numCache>
            </c:numRef>
          </c:cat>
          <c:val>
            <c:numRef>
              <c:f>Лист1!$B$2:$B$17</c:f>
              <c:numCache>
                <c:formatCode>#,##0</c:formatCode>
                <c:ptCount val="13"/>
                <c:pt idx="0">
                  <c:v>2811</c:v>
                </c:pt>
                <c:pt idx="1">
                  <c:v>3049</c:v>
                </c:pt>
                <c:pt idx="2">
                  <c:v>11482</c:v>
                </c:pt>
                <c:pt idx="3">
                  <c:v>16813</c:v>
                </c:pt>
                <c:pt idx="4">
                  <c:v>8249</c:v>
                </c:pt>
                <c:pt idx="5">
                  <c:v>3780</c:v>
                </c:pt>
                <c:pt idx="6">
                  <c:v>2979</c:v>
                </c:pt>
                <c:pt idx="7">
                  <c:v>2376</c:v>
                </c:pt>
                <c:pt idx="8">
                  <c:v>1734</c:v>
                </c:pt>
                <c:pt idx="9">
                  <c:v>1579</c:v>
                </c:pt>
                <c:pt idx="10">
                  <c:v>1884</c:v>
                </c:pt>
                <c:pt idx="11">
                  <c:v>1726</c:v>
                </c:pt>
                <c:pt idx="12">
                  <c:v>1541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889-4944-A7FE-9BF7E7FE2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75911712"/>
        <c:axId val="57592347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безработицы, %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6231459439663063E-2"/>
                  <c:y val="-4.7407631738340401E-2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889-4944-A7FE-9BF7E7FE278B}"/>
                </c:ext>
              </c:extLst>
            </c:dLbl>
            <c:dLbl>
              <c:idx val="1"/>
              <c:layout>
                <c:manualLayout>
                  <c:x val="-3.6918582851562159E-2"/>
                  <c:y val="-4.7891681809004646E-2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89-4944-A7FE-9BF7E7FE278B}"/>
                </c:ext>
              </c:extLst>
            </c:dLbl>
            <c:dLbl>
              <c:idx val="2"/>
              <c:layout>
                <c:manualLayout>
                  <c:x val="-3.5437430786268077E-2"/>
                  <c:y val="-5.7692307692307723E-2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3,5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889-4944-A7FE-9BF7E7FE278B}"/>
                </c:ext>
              </c:extLst>
            </c:dLbl>
            <c:dLbl>
              <c:idx val="3"/>
              <c:layout>
                <c:manualLayout>
                  <c:x val="-3.1007751937984496E-2"/>
                  <c:y val="-6.4102564102564097E-2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5,1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89-4944-A7FE-9BF7E7FE278B}"/>
                </c:ext>
              </c:extLst>
            </c:dLbl>
            <c:dLbl>
              <c:idx val="4"/>
              <c:layout>
                <c:manualLayout>
                  <c:x val="-3.3222591362126248E-2"/>
                  <c:y val="-5.7692307692307751E-2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2,52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889-4944-A7FE-9BF7E7FE278B}"/>
                </c:ext>
              </c:extLst>
            </c:dLbl>
            <c:dLbl>
              <c:idx val="5"/>
              <c:layout>
                <c:manualLayout>
                  <c:x val="-2.4363233665559248E-2"/>
                  <c:y val="-3.8461538461538464E-2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1,16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889-4944-A7FE-9BF7E7FE278B}"/>
                </c:ext>
              </c:extLst>
            </c:dLbl>
            <c:dLbl>
              <c:idx val="6"/>
              <c:layout>
                <c:manualLayout>
                  <c:x val="-2.6578073089700997E-2"/>
                  <c:y val="-6.4102564102564166E-2"/>
                </c:manualLayout>
              </c:layout>
              <c:tx>
                <c:rich>
                  <a:bodyPr/>
                  <a:lstStyle/>
                  <a:p>
                    <a:fld id="{5DB42193-2D45-4236-BB04-E074E078F63C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8889-4944-A7FE-9BF7E7FE278B}"/>
                </c:ext>
              </c:extLst>
            </c:dLbl>
            <c:dLbl>
              <c:idx val="7"/>
              <c:layout>
                <c:manualLayout>
                  <c:x val="-3.1007751937984579E-2"/>
                  <c:y val="-5.7692307692307807E-2"/>
                </c:manualLayout>
              </c:layout>
              <c:tx>
                <c:rich>
                  <a:bodyPr/>
                  <a:lstStyle/>
                  <a:p>
                    <a:fld id="{8E7F1E80-7DC3-4131-80B2-7018CB1A1B80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8889-4944-A7FE-9BF7E7FE278B}"/>
                </c:ext>
              </c:extLst>
            </c:dLbl>
            <c:dLbl>
              <c:idx val="8"/>
              <c:layout>
                <c:manualLayout>
                  <c:x val="-3.3222591362126248E-2"/>
                  <c:y val="-3.8461538461538519E-2"/>
                </c:manualLayout>
              </c:layout>
              <c:tx>
                <c:rich>
                  <a:bodyPr/>
                  <a:lstStyle/>
                  <a:p>
                    <a:fld id="{A83A5BCA-65C3-4312-8516-FE9242F7243E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8889-4944-A7FE-9BF7E7FE278B}"/>
                </c:ext>
              </c:extLst>
            </c:dLbl>
            <c:dLbl>
              <c:idx val="9"/>
              <c:layout>
                <c:manualLayout>
                  <c:x val="-3.7652270210409747E-2"/>
                  <c:y val="-3.2051282051282166E-2"/>
                </c:manualLayout>
              </c:layout>
              <c:tx>
                <c:rich>
                  <a:bodyPr/>
                  <a:lstStyle/>
                  <a:p>
                    <a:fld id="{C8809C43-B1C5-43FB-97DC-133B2F1426E1}" type="VALUE">
                      <a:rPr lang="en-US" sz="10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8889-4944-A7FE-9BF7E7FE278B}"/>
                </c:ext>
              </c:extLst>
            </c:dLbl>
            <c:dLbl>
              <c:idx val="10"/>
              <c:layout>
                <c:manualLayout>
                  <c:x val="-3.6942264723084227E-2"/>
                  <c:y val="-3.6834907699152021E-2"/>
                </c:manualLayout>
              </c:layout>
              <c:tx>
                <c:rich>
                  <a:bodyPr/>
                  <a:lstStyle/>
                  <a:p>
                    <a:fld id="{67F2A419-6609-45F3-9623-A858C1F0641E}" type="VALUE">
                      <a:rPr lang="en-US" sz="11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8889-4944-A7FE-9BF7E7FE278B}"/>
                </c:ext>
              </c:extLst>
            </c:dLbl>
            <c:dLbl>
              <c:idx val="11"/>
              <c:layout>
                <c:manualLayout>
                  <c:x val="-3.6363433606292808E-2"/>
                  <c:y val="-2.8129119302271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889-4944-A7FE-9BF7E7FE278B}"/>
                </c:ext>
              </c:extLst>
            </c:dLbl>
            <c:dLbl>
              <c:idx val="12"/>
              <c:layout>
                <c:manualLayout>
                  <c:x val="-3.2535703752998704E-2"/>
                  <c:y val="-2.8129119302271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889-4944-A7FE-9BF7E7FE27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Лист1!$A$2:$A$17</c:f>
              <c:numCache>
                <c:formatCode>mmm\-yy</c:formatCode>
                <c:ptCount val="13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  <c:pt idx="11">
                  <c:v>44805</c:v>
                </c:pt>
                <c:pt idx="12">
                  <c:v>44896</c:v>
                </c:pt>
              </c:numCache>
            </c:numRef>
          </c:cat>
          <c:val>
            <c:numRef>
              <c:f>Лист1!$C$2:$C$17</c:f>
              <c:numCache>
                <c:formatCode>General</c:formatCode>
                <c:ptCount val="13"/>
                <c:pt idx="0">
                  <c:v>12.9</c:v>
                </c:pt>
                <c:pt idx="1">
                  <c:v>12.9</c:v>
                </c:pt>
                <c:pt idx="2">
                  <c:v>15.5</c:v>
                </c:pt>
                <c:pt idx="3">
                  <c:v>17.100000000000001</c:v>
                </c:pt>
                <c:pt idx="4">
                  <c:v>14.52</c:v>
                </c:pt>
                <c:pt idx="5">
                  <c:v>14.16</c:v>
                </c:pt>
                <c:pt idx="6">
                  <c:v>0.91</c:v>
                </c:pt>
                <c:pt idx="7">
                  <c:v>0.73</c:v>
                </c:pt>
                <c:pt idx="8">
                  <c:v>0.54</c:v>
                </c:pt>
                <c:pt idx="9">
                  <c:v>0.49</c:v>
                </c:pt>
                <c:pt idx="10">
                  <c:v>0.57999999999999996</c:v>
                </c:pt>
                <c:pt idx="11">
                  <c:v>0.53</c:v>
                </c:pt>
                <c:pt idx="12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8889-4944-A7FE-9BF7E7FE2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5911152"/>
        <c:axId val="575912832"/>
      </c:lineChart>
      <c:catAx>
        <c:axId val="57591171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5923472"/>
        <c:crosses val="autoZero"/>
        <c:auto val="0"/>
        <c:lblAlgn val="ctr"/>
        <c:lblOffset val="100"/>
        <c:noMultiLvlLbl val="0"/>
      </c:catAx>
      <c:valAx>
        <c:axId val="575923472"/>
        <c:scaling>
          <c:orientation val="minMax"/>
          <c:min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5911712"/>
        <c:crosses val="autoZero"/>
        <c:crossBetween val="between"/>
      </c:valAx>
      <c:valAx>
        <c:axId val="575912832"/>
        <c:scaling>
          <c:orientation val="minMax"/>
          <c:max val="18"/>
          <c:min val="-5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5911152"/>
        <c:crosses val="max"/>
        <c:crossBetween val="between"/>
        <c:majorUnit val="11"/>
      </c:valAx>
      <c:dateAx>
        <c:axId val="5759111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575912832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зарегистрированных безработных, человек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44562</c:v>
                </c:pt>
                <c:pt idx="1">
                  <c:v>44927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1734</c:v>
                </c:pt>
                <c:pt idx="1">
                  <c:v>1541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96-4402-BF23-80A224D04A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вакансий, единиц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44562</c:v>
                </c:pt>
                <c:pt idx="1">
                  <c:v>44927</c:v>
                </c:pt>
              </c:numCache>
            </c:num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10416</c:v>
                </c:pt>
                <c:pt idx="1">
                  <c:v>10643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96-4402-BF23-80A224D04A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8323519"/>
        <c:axId val="861058671"/>
      </c:barChart>
      <c:dateAx>
        <c:axId val="608323519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861058671"/>
        <c:crosses val="autoZero"/>
        <c:auto val="1"/>
        <c:lblOffset val="100"/>
        <c:baseTimeUnit val="years"/>
      </c:dateAx>
      <c:valAx>
        <c:axId val="861058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8323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3102175508285028"/>
          <c:w val="0.98755272778402714"/>
          <c:h val="0.23549536644417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0.15918</cdr:x>
      <cdr:y>0</cdr:y>
    </cdr:from>
    <cdr:to>
      <cdr:x>0.72986</cdr:x>
      <cdr:y>0.10245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2EC770E-BBB4-4539-90EE-2A3BD051A616}"/>
            </a:ext>
          </a:extLst>
        </cdr:cNvPr>
        <cdr:cNvSpPr txBox="1"/>
      </cdr:nvSpPr>
      <cdr:spPr>
        <a:xfrm xmlns:a="http://schemas.openxmlformats.org/drawingml/2006/main">
          <a:off x="1183871" y="0"/>
          <a:ext cx="4244340" cy="417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0.16812</cdr:x>
      <cdr:y>0</cdr:y>
    </cdr:from>
    <cdr:to>
      <cdr:x>0.86845</cdr:x>
      <cdr:y>0.14711</cdr:y>
    </cdr:to>
    <cdr:grpSp>
      <cdr:nvGrpSpPr>
        <cdr:cNvPr id="9" name="Группа 8">
          <a:extLst xmlns:a="http://schemas.openxmlformats.org/drawingml/2006/main">
            <a:ext uri="{FF2B5EF4-FFF2-40B4-BE49-F238E27FC236}">
              <a16:creationId xmlns:a16="http://schemas.microsoft.com/office/drawing/2014/main" id="{389FF351-4265-42C5-80F0-1CF55B2EFAC9}"/>
            </a:ext>
          </a:extLst>
        </cdr:cNvPr>
        <cdr:cNvGrpSpPr/>
      </cdr:nvGrpSpPr>
      <cdr:grpSpPr>
        <a:xfrm xmlns:a="http://schemas.openxmlformats.org/drawingml/2006/main">
          <a:off x="1250369" y="0"/>
          <a:ext cx="5208608" cy="598802"/>
          <a:chOff x="1250373" y="0"/>
          <a:chExt cx="5208616" cy="598793"/>
        </a:xfrm>
      </cdr:grpSpPr>
      <cdr:sp macro="" textlink="">
        <cdr:nvSpPr>
          <cdr:cNvPr id="3" name="Прямоугольник 2">
            <a:extLst xmlns:a="http://schemas.openxmlformats.org/drawingml/2006/main">
              <a:ext uri="{FF2B5EF4-FFF2-40B4-BE49-F238E27FC236}">
                <a16:creationId xmlns:a16="http://schemas.microsoft.com/office/drawing/2014/main" id="{E7CAB53A-1489-436C-8531-9D4FACA21EC5}"/>
              </a:ext>
            </a:extLst>
          </cdr:cNvPr>
          <cdr:cNvSpPr/>
        </cdr:nvSpPr>
        <cdr:spPr>
          <a:xfrm xmlns:a="http://schemas.openxmlformats.org/drawingml/2006/main">
            <a:off x="1250373" y="47913"/>
            <a:ext cx="503613" cy="184264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9CDE5"/>
          </a:solidFill>
          <a:ln xmlns:a="http://schemas.openxmlformats.org/drawingml/2006/main">
            <a:solidFill>
              <a:srgbClr val="B9CDE5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ru-RU"/>
          </a:p>
        </cdr:txBody>
      </cdr:sp>
      <cdr:sp macro="" textlink="">
        <cdr:nvSpPr>
          <cdr:cNvPr id="4" name="TextBox 3">
            <a:extLst xmlns:a="http://schemas.openxmlformats.org/drawingml/2006/main">
              <a:ext uri="{FF2B5EF4-FFF2-40B4-BE49-F238E27FC236}">
                <a16:creationId xmlns:a16="http://schemas.microsoft.com/office/drawing/2014/main" id="{B21A77F2-0792-45D0-A12A-9075B0BA7822}"/>
              </a:ext>
            </a:extLst>
          </cdr:cNvPr>
          <cdr:cNvSpPr txBox="1"/>
        </cdr:nvSpPr>
        <cdr:spPr>
          <a:xfrm xmlns:a="http://schemas.openxmlformats.org/drawingml/2006/main">
            <a:off x="1886989" y="0"/>
            <a:ext cx="4572000" cy="333893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работ выполненных по виду деятельности «Строительство»</a:t>
            </a:r>
          </a:p>
        </cdr:txBody>
      </cdr:sp>
      <cdr:cxnSp macro="">
        <cdr:nvCxnSpPr>
          <cdr:cNvPr id="6" name="Прямая соединительная линия 5">
            <a:extLst xmlns:a="http://schemas.openxmlformats.org/drawingml/2006/main">
              <a:ext uri="{FF2B5EF4-FFF2-40B4-BE49-F238E27FC236}">
                <a16:creationId xmlns:a16="http://schemas.microsoft.com/office/drawing/2014/main" id="{05BDE60E-17CD-4BCB-ACE7-40645CCCC03B}"/>
              </a:ext>
            </a:extLst>
          </cdr:cNvPr>
          <cdr:cNvCxnSpPr/>
        </cdr:nvCxnSpPr>
        <cdr:spPr>
          <a:xfrm xmlns:a="http://schemas.openxmlformats.org/drawingml/2006/main">
            <a:off x="1295123" y="450271"/>
            <a:ext cx="475488" cy="0"/>
          </a:xfrm>
          <a:prstGeom xmlns:a="http://schemas.openxmlformats.org/drawingml/2006/main" prst="line">
            <a:avLst/>
          </a:prstGeom>
          <a:ln xmlns:a="http://schemas.openxmlformats.org/drawingml/2006/main" w="38100">
            <a:solidFill>
              <a:srgbClr val="0000FF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7" name="TextBox 6">
            <a:extLst xmlns:a="http://schemas.openxmlformats.org/drawingml/2006/main">
              <a:ext uri="{FF2B5EF4-FFF2-40B4-BE49-F238E27FC236}">
                <a16:creationId xmlns:a16="http://schemas.microsoft.com/office/drawing/2014/main" id="{E96BAF16-F759-4763-88CF-9E4816808D46}"/>
              </a:ext>
            </a:extLst>
          </cdr:cNvPr>
          <cdr:cNvSpPr txBox="1"/>
        </cdr:nvSpPr>
        <cdr:spPr>
          <a:xfrm xmlns:a="http://schemas.openxmlformats.org/drawingml/2006/main">
            <a:off x="1953491" y="300642"/>
            <a:ext cx="3374967" cy="29815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физического объема</a:t>
            </a: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0.20171</cdr:x>
      <cdr:y>0.69133</cdr:y>
    </cdr:from>
    <cdr:to>
      <cdr:x>0.48707</cdr:x>
      <cdr:y>0.82819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0B65A35-25B8-46FD-B343-95E22CD823A3}"/>
            </a:ext>
          </a:extLst>
        </cdr:cNvPr>
        <cdr:cNvSpPr txBox="1"/>
      </cdr:nvSpPr>
      <cdr:spPr>
        <a:xfrm xmlns:a="http://schemas.openxmlformats.org/drawingml/2006/main">
          <a:off x="1480734" y="1573313"/>
          <a:ext cx="2094786" cy="311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01.01.2022</a:t>
          </a:r>
        </a:p>
      </cdr:txBody>
    </cdr:sp>
  </cdr:relSizeAnchor>
  <cdr:relSizeAnchor xmlns:cdr="http://schemas.openxmlformats.org/drawingml/2006/chartDrawing">
    <cdr:from>
      <cdr:x>0.71464</cdr:x>
      <cdr:y>0.69133</cdr:y>
    </cdr:from>
    <cdr:to>
      <cdr:x>1</cdr:x>
      <cdr:y>0.82819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43FC334-B799-45C3-A249-CDFFABF94351}"/>
            </a:ext>
          </a:extLst>
        </cdr:cNvPr>
        <cdr:cNvSpPr txBox="1"/>
      </cdr:nvSpPr>
      <cdr:spPr>
        <a:xfrm xmlns:a="http://schemas.openxmlformats.org/drawingml/2006/main">
          <a:off x="5246046" y="1573329"/>
          <a:ext cx="2094808" cy="311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01.01.2023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8F1A4-2C6B-4607-9034-B216C7A529E6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4ED45-C62B-460D-A602-433B5922A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4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D7F31C-4748-4FAC-B5EE-AF5C26E1AC7C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4691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34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79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69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10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81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89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2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68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92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138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89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936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314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9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3F26F-FF13-41AA-A4C6-9358C062B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6C4687-CD44-45D0-B296-921F56C7A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5D07FF-573A-4CF2-8063-1412D3F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70ACB3-DA49-400F-B3DD-B1A49EC06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C1744F-D82B-4FE3-BFF7-900A3C8E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9F517-50AF-4A82-8D8F-450BD374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59C85B-5808-4BC4-A5BE-A872CA904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BFAAF-BB47-44D3-81C1-B2537BA6B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136ECB-F29C-4EFD-B33C-CFFED16D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E469EF-E40A-4D58-899F-4489AA4A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4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F6C369-ADAA-4C41-98EE-21667EF29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D2B329-6E81-48FA-AEF2-A11B0FE9B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D2311-7FFA-4004-83E4-10E9156C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43B8D0-C989-4FE2-B7B4-DFBFB8DB0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EB8BF-DA20-4850-B1D8-B82D80B7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8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BF0B4-90BF-43D9-A5BD-C8F42072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FF6CB-3B0C-4690-99BA-BF743A56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A2DDC0-B06A-44DE-B957-E5CF9FF5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AF66EE-B3E7-40A3-B221-C5A655251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A87984-1855-45FD-89C6-190D52C0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4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5A338-60F1-4FB2-B327-6A2BC4BA7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9761F3-FF56-4D4F-B058-42A5F70C1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FB7DBD-3485-4E6A-A4AC-CA279380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A64F8-43A0-4E91-AFFF-F14C8C6AF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5359B3-495E-44E6-A934-3C18EA64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2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84BFA-CB6D-4459-85E7-2CD6BA76E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EDAAD9-DBE0-4B9B-8647-B677548B7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7A8A42-0D9A-438C-AAB5-BB218D8EA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B8E7B1-97A2-47E2-8C6D-8D92408F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633F6-6E5C-46E7-9C34-820860CB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B401FA-FAE8-4AB6-9486-432696F5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2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5AC90-9839-46A1-BC3A-B575C788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3915A1-B00B-4EF0-85F2-FEEBAED04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2840F9-AFD1-4BCB-8A4C-317EA43FE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15914F-84B5-42AF-9E76-F7D11AAFC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A63200-B2F7-481B-8932-105BA1D5C6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463C9D-C05D-49DA-B656-F69DADD8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A8F86E-70DE-4444-8380-887367E3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9D8114-17DD-4B34-B353-B2DDDD0B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06048-3CC2-4055-AF41-59404398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BA7DC8-384A-4166-8313-5EEDADD1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3B1B03-90E1-4F08-8B9A-D8921D0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4E9A70-9005-4AE4-968F-C3F34B63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9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92A59C-B700-4909-93CB-F6F41F322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1F6307-C50E-4AF3-B09C-CCD81054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9B3483-461C-4223-9910-6BBB7793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5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0D0A1-7DA3-43DD-9B22-E7464ADC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1BC976-8A7A-449F-81C8-A9F1352D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B12DDC-0033-4CDA-844F-E776B634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D0E084-38C4-45DA-A77F-AEFF3E506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E4C413-84E7-489E-B0C7-1119BE09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B7A08F-67CA-4C1F-A876-2C3BE0920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3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00001-0D62-46D7-933E-2D152FC7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4889C9-4B6E-4AC2-BF6A-26A0B6BC33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1E1606-F119-4D58-9BF5-355442ECA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B21EF9-9D32-410D-95FE-E1664CA8C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6D6DCB-E310-469B-A869-6D4AAD09D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17BC1A-AF71-4F0B-9A3F-E21C9B4D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9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618F6-2154-41FF-9D31-8DBDDF4C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AC99E9-6C58-4ABD-96D4-1CDA66761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EC827E-31A8-4CF3-81E8-B983A3004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D2463-6BE4-42A5-9C68-4EF5E45D9988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7D9132-2BA7-473F-AE1B-289BB1369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D2796-780D-4CA7-A3C2-D3103EB08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9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chart" Target="../charts/chart10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jpg"/><Relationship Id="rId3" Type="http://schemas.openxmlformats.org/officeDocument/2006/relationships/image" Target="../media/image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jpeg"/><Relationship Id="rId10" Type="http://schemas.openxmlformats.org/officeDocument/2006/relationships/image" Target="../media/image48.png"/><Relationship Id="rId19" Type="http://schemas.openxmlformats.org/officeDocument/2006/relationships/image" Target="../media/image57.jpeg"/><Relationship Id="rId4" Type="http://schemas.openxmlformats.org/officeDocument/2006/relationships/image" Target="../media/image41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hart" Target="../charts/chart1.xml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5.jp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chart" Target="../charts/chart6.xml"/><Relationship Id="rId4" Type="http://schemas.openxmlformats.org/officeDocument/2006/relationships/image" Target="../media/image25.pn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chart" Target="../charts/chart7.xml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0">
            <a:extLst>
              <a:ext uri="{FF2B5EF4-FFF2-40B4-BE49-F238E27FC236}">
                <a16:creationId xmlns:a16="http://schemas.microsoft.com/office/drawing/2014/main" id="{E319EB20-57DC-48D8-9A9A-B743CB03B6CA}"/>
              </a:ext>
            </a:extLst>
          </p:cNvPr>
          <p:cNvSpPr txBox="1"/>
          <p:nvPr/>
        </p:nvSpPr>
        <p:spPr>
          <a:xfrm>
            <a:off x="1640967" y="0"/>
            <a:ext cx="8088249" cy="1653017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ctr">
              <a:lnSpc>
                <a:spcPts val="3890"/>
              </a:lnSpc>
              <a:spcBef>
                <a:spcPts val="590"/>
              </a:spcBef>
            </a:pPr>
            <a:r>
              <a:rPr sz="3600" b="1" spc="-3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spc="-3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</a:t>
            </a:r>
            <a:r>
              <a:rPr sz="3600" b="1" spc="-2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  <a:r>
              <a:rPr sz="36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spc="-1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ts val="3890"/>
              </a:lnSpc>
              <a:spcBef>
                <a:spcPts val="590"/>
              </a:spcBef>
            </a:pPr>
            <a:r>
              <a:rPr lang="ru-RU" sz="3600" b="1" spc="-6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3600" b="1" spc="-6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оциально-</a:t>
            </a:r>
            <a:r>
              <a:rPr sz="3600" b="1" spc="-7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</a:t>
            </a:r>
            <a:r>
              <a:rPr sz="3600" b="1" spc="-7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3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sz="3600" b="1" spc="-16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-6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Кемерово за 2022 год </a:t>
            </a:r>
          </a:p>
        </p:txBody>
      </p:sp>
      <p:pic>
        <p:nvPicPr>
          <p:cNvPr id="27" name="Picture 2" descr="Герб г">
            <a:extLst>
              <a:ext uri="{FF2B5EF4-FFF2-40B4-BE49-F238E27FC236}">
                <a16:creationId xmlns:a16="http://schemas.microsoft.com/office/drawing/2014/main" id="{2696E047-7743-4FBF-9CE9-63A857B71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085" y="192980"/>
            <a:ext cx="752525" cy="105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F8AC957B-5C60-4D65-9EC3-A1548BECA4BF}"/>
              </a:ext>
            </a:extLst>
          </p:cNvPr>
          <p:cNvSpPr/>
          <p:nvPr/>
        </p:nvSpPr>
        <p:spPr>
          <a:xfrm>
            <a:off x="87390" y="192980"/>
            <a:ext cx="6813282" cy="203123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user.vse42.ru/files/P_S1280x960q80/Wnone/ui-635b5cdeb84ae2.70560468.jpeg">
            <a:extLst>
              <a:ext uri="{FF2B5EF4-FFF2-40B4-BE49-F238E27FC236}">
                <a16:creationId xmlns:a16="http://schemas.microsoft.com/office/drawing/2014/main" id="{D1196749-19A0-4BBB-965E-EFCCBF838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1845997"/>
            <a:ext cx="3947731" cy="24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uzbass85.ru/wp-content/uploads/2022/11/photo_2022-11-21_16-53-36-2-1200x800.jpg?p=168177">
            <a:extLst>
              <a:ext uri="{FF2B5EF4-FFF2-40B4-BE49-F238E27FC236}">
                <a16:creationId xmlns:a16="http://schemas.microsoft.com/office/drawing/2014/main" id="{F7C68564-3EC1-4B09-A009-B6725B2D0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2" y="4356402"/>
            <a:ext cx="3772438" cy="24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icworld.ru/wp-content/uploads/2017/10/Kemerovo-15.jpeg">
            <a:extLst>
              <a:ext uri="{FF2B5EF4-FFF2-40B4-BE49-F238E27FC236}">
                <a16:creationId xmlns:a16="http://schemas.microsoft.com/office/drawing/2014/main" id="{D96BC360-99EB-4DB5-8117-AA7FF2B30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865" y="1818700"/>
            <a:ext cx="6130017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64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079587" y="274477"/>
            <a:ext cx="3311525" cy="309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Кемеровский городской округ</a:t>
            </a:r>
            <a:endParaRPr lang="ru-RU" sz="1800" b="1" u="sng" dirty="0">
              <a:solidFill>
                <a:srgbClr val="C00000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2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rgbClr val="00AFEF">
              <a:alpha val="3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10">
            <a:extLst>
              <a:ext uri="{FF2B5EF4-FFF2-40B4-BE49-F238E27FC236}">
                <a16:creationId xmlns:a16="http://schemas.microsoft.com/office/drawing/2014/main" id="{12C7882D-5AE4-45DB-8880-55E4078A639D}"/>
              </a:ext>
            </a:extLst>
          </p:cNvPr>
          <p:cNvSpPr txBox="1"/>
          <p:nvPr/>
        </p:nvSpPr>
        <p:spPr>
          <a:xfrm>
            <a:off x="1438506" y="238820"/>
            <a:ext cx="288012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ТРУДА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object 5">
            <a:extLst>
              <a:ext uri="{FF2B5EF4-FFF2-40B4-BE49-F238E27FC236}">
                <a16:creationId xmlns:a16="http://schemas.microsoft.com/office/drawing/2014/main" id="{D80C30E9-D5B1-40BA-8589-E9BA97986F5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90939" y="4734402"/>
            <a:ext cx="2375915" cy="1493766"/>
          </a:xfrm>
          <a:prstGeom prst="rect">
            <a:avLst/>
          </a:prstGeom>
        </p:spPr>
      </p:pic>
      <p:pic>
        <p:nvPicPr>
          <p:cNvPr id="32" name="object 21">
            <a:extLst>
              <a:ext uri="{FF2B5EF4-FFF2-40B4-BE49-F238E27FC236}">
                <a16:creationId xmlns:a16="http://schemas.microsoft.com/office/drawing/2014/main" id="{89E2F37F-9BAD-44EF-AE71-A5ED902EA12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399" y="104963"/>
            <a:ext cx="469497" cy="6711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94C583-E08A-40B2-8D03-297263D816D8}"/>
              </a:ext>
            </a:extLst>
          </p:cNvPr>
          <p:cNvSpPr txBox="1"/>
          <p:nvPr/>
        </p:nvSpPr>
        <p:spPr>
          <a:xfrm>
            <a:off x="616147" y="1224096"/>
            <a:ext cx="776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численности занятых и уровня безработицы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C9951D-FDA8-49D5-8E5D-787363530FE1}"/>
              </a:ext>
            </a:extLst>
          </p:cNvPr>
          <p:cNvSpPr txBox="1"/>
          <p:nvPr/>
        </p:nvSpPr>
        <p:spPr>
          <a:xfrm>
            <a:off x="1155696" y="3862543"/>
            <a:ext cx="89651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численности зарегистрированных безработных и вакансий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775AFD3A-9650-4806-BF16-21A45E4CC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628697"/>
              </p:ext>
            </p:extLst>
          </p:nvPr>
        </p:nvGraphicFramePr>
        <p:xfrm>
          <a:off x="381399" y="1244402"/>
          <a:ext cx="6635787" cy="2535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1F9F630D-0FDC-4854-9F41-C538A58C0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799199"/>
              </p:ext>
            </p:extLst>
          </p:nvPr>
        </p:nvGraphicFramePr>
        <p:xfrm>
          <a:off x="1713103" y="4343390"/>
          <a:ext cx="7340854" cy="2275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Picture 2" descr="Страны Европы ждет затяжная депрессия">
            <a:extLst>
              <a:ext uri="{FF2B5EF4-FFF2-40B4-BE49-F238E27FC236}">
                <a16:creationId xmlns:a16="http://schemas.microsoft.com/office/drawing/2014/main" id="{42FE7BAA-4D62-4B23-8907-142BA7E0C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642" y="1746085"/>
            <a:ext cx="2941400" cy="16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7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079587" y="274477"/>
            <a:ext cx="3311525" cy="309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Кемеровский городской округ</a:t>
            </a:r>
            <a:endParaRPr lang="ru-RU" sz="1800" b="1" u="sng" dirty="0">
              <a:solidFill>
                <a:srgbClr val="C00000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2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rgbClr val="00AFEF">
              <a:alpha val="3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10">
            <a:extLst>
              <a:ext uri="{FF2B5EF4-FFF2-40B4-BE49-F238E27FC236}">
                <a16:creationId xmlns:a16="http://schemas.microsoft.com/office/drawing/2014/main" id="{12C7882D-5AE4-45DB-8880-55E4078A639D}"/>
              </a:ext>
            </a:extLst>
          </p:cNvPr>
          <p:cNvSpPr txBox="1"/>
          <p:nvPr/>
        </p:nvSpPr>
        <p:spPr>
          <a:xfrm>
            <a:off x="1438506" y="238820"/>
            <a:ext cx="4901334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ЖИЗНИ НАСЕЛЕНИЯ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94C583-E08A-40B2-8D03-297263D816D8}"/>
              </a:ext>
            </a:extLst>
          </p:cNvPr>
          <p:cNvSpPr txBox="1"/>
          <p:nvPr/>
        </p:nvSpPr>
        <p:spPr>
          <a:xfrm>
            <a:off x="936500" y="2040440"/>
            <a:ext cx="9874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среднемесячной начисленной заработной платы работников, рублей</a:t>
            </a:r>
          </a:p>
        </p:txBody>
      </p:sp>
      <p:pic>
        <p:nvPicPr>
          <p:cNvPr id="13" name="object 27">
            <a:extLst>
              <a:ext uri="{FF2B5EF4-FFF2-40B4-BE49-F238E27FC236}">
                <a16:creationId xmlns:a16="http://schemas.microsoft.com/office/drawing/2014/main" id="{F9393CBD-83BB-4614-8667-92DAD924EBC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423" y="196137"/>
            <a:ext cx="760419" cy="518497"/>
          </a:xfrm>
          <a:prstGeom prst="rect">
            <a:avLst/>
          </a:prstGeom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A453FC81-4AB1-4C4D-A747-C9DC415CCB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480427"/>
              </p:ext>
            </p:extLst>
          </p:nvPr>
        </p:nvGraphicFramePr>
        <p:xfrm>
          <a:off x="1802131" y="2536966"/>
          <a:ext cx="7255241" cy="2311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8" name="Picture 4" descr="https://vschool31.ru/wp-content/uploads/2021/09/content-886x1024.jpg">
            <a:extLst>
              <a:ext uri="{FF2B5EF4-FFF2-40B4-BE49-F238E27FC236}">
                <a16:creationId xmlns:a16="http://schemas.microsoft.com/office/drawing/2014/main" id="{F89A5F22-AE27-4ABB-967B-8B12DB68D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856" y="4645828"/>
            <a:ext cx="1914144" cy="221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4274B8-536B-41F1-83DA-444D27D2B03D}"/>
              </a:ext>
            </a:extLst>
          </p:cNvPr>
          <p:cNvSpPr txBox="1"/>
          <p:nvPr/>
        </p:nvSpPr>
        <p:spPr>
          <a:xfrm>
            <a:off x="417298" y="928361"/>
            <a:ext cx="10653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работников крупных и средних организаций города в номинальном выражении в отчетном периоде по сравнению с 2021 годом выросла на 17,1 % и составила </a:t>
            </a:r>
            <a:r>
              <a:rPr lang="ru-RU" alt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66 643 рубля</a:t>
            </a:r>
            <a:r>
              <a:rPr lang="ru-RU" alt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11BFB-52FA-4BF4-962F-B0E674422977}"/>
              </a:ext>
            </a:extLst>
          </p:cNvPr>
          <p:cNvSpPr txBox="1"/>
          <p:nvPr/>
        </p:nvSpPr>
        <p:spPr>
          <a:xfrm>
            <a:off x="615480" y="5632965"/>
            <a:ext cx="7695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Реальная среднемесячная заработная плата </a:t>
            </a:r>
          </a:p>
        </p:txBody>
      </p:sp>
      <p:grpSp>
        <p:nvGrpSpPr>
          <p:cNvPr id="21" name="object 29">
            <a:extLst>
              <a:ext uri="{FF2B5EF4-FFF2-40B4-BE49-F238E27FC236}">
                <a16:creationId xmlns:a16="http://schemas.microsoft.com/office/drawing/2014/main" id="{754F985D-33E8-4B24-82B7-D548FFC2176C}"/>
              </a:ext>
            </a:extLst>
          </p:cNvPr>
          <p:cNvGrpSpPr/>
          <p:nvPr/>
        </p:nvGrpSpPr>
        <p:grpSpPr>
          <a:xfrm>
            <a:off x="6556785" y="5729936"/>
            <a:ext cx="314325" cy="316230"/>
            <a:chOff x="7769225" y="5268976"/>
            <a:chExt cx="314325" cy="316230"/>
          </a:xfrm>
        </p:grpSpPr>
        <p:sp>
          <p:nvSpPr>
            <p:cNvPr id="22" name="object 30">
              <a:extLst>
                <a:ext uri="{FF2B5EF4-FFF2-40B4-BE49-F238E27FC236}">
                  <a16:creationId xmlns:a16="http://schemas.microsoft.com/office/drawing/2014/main" id="{1832BB76-FD3A-4C8D-B5F1-86790351B236}"/>
                </a:ext>
              </a:extLst>
            </p:cNvPr>
            <p:cNvSpPr/>
            <p:nvPr/>
          </p:nvSpPr>
          <p:spPr>
            <a:xfrm>
              <a:off x="7775575" y="5275326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875" y="0"/>
                  </a:moveTo>
                  <a:lnTo>
                    <a:pt x="0" y="303149"/>
                  </a:lnTo>
                  <a:lnTo>
                    <a:pt x="301625" y="303149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4FA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1">
              <a:extLst>
                <a:ext uri="{FF2B5EF4-FFF2-40B4-BE49-F238E27FC236}">
                  <a16:creationId xmlns:a16="http://schemas.microsoft.com/office/drawing/2014/main" id="{C2F703D7-4417-4E52-B112-64BD40112FE9}"/>
                </a:ext>
              </a:extLst>
            </p:cNvPr>
            <p:cNvSpPr/>
            <p:nvPr/>
          </p:nvSpPr>
          <p:spPr>
            <a:xfrm>
              <a:off x="7775575" y="5275326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149"/>
                  </a:moveTo>
                  <a:lnTo>
                    <a:pt x="150875" y="0"/>
                  </a:lnTo>
                  <a:lnTo>
                    <a:pt x="301625" y="303149"/>
                  </a:lnTo>
                  <a:lnTo>
                    <a:pt x="0" y="303149"/>
                  </a:lnTo>
                  <a:close/>
                </a:path>
              </a:pathLst>
            </a:custGeom>
            <a:ln w="12699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8">
            <a:extLst>
              <a:ext uri="{FF2B5EF4-FFF2-40B4-BE49-F238E27FC236}">
                <a16:creationId xmlns:a16="http://schemas.microsoft.com/office/drawing/2014/main" id="{1748B699-A409-49BB-86F1-2A6DDE4A6B00}"/>
              </a:ext>
            </a:extLst>
          </p:cNvPr>
          <p:cNvSpPr txBox="1"/>
          <p:nvPr/>
        </p:nvSpPr>
        <p:spPr>
          <a:xfrm>
            <a:off x="7010921" y="5611186"/>
            <a:ext cx="2113828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4000" b="1" spc="-10" dirty="0">
                <a:solidFill>
                  <a:srgbClr val="4FAE4F"/>
                </a:solidFill>
                <a:latin typeface="Arial"/>
                <a:cs typeface="Arial"/>
              </a:rPr>
              <a:t>101,6 % </a:t>
            </a:r>
            <a:endParaRPr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975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079587" y="274477"/>
            <a:ext cx="3311525" cy="309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Кемеровский городской округ</a:t>
            </a:r>
            <a:endParaRPr lang="ru-RU" sz="1800" b="1" u="sng" dirty="0">
              <a:solidFill>
                <a:srgbClr val="C00000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2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rgbClr val="00AFEF">
              <a:alpha val="3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10">
            <a:extLst>
              <a:ext uri="{FF2B5EF4-FFF2-40B4-BE49-F238E27FC236}">
                <a16:creationId xmlns:a16="http://schemas.microsoft.com/office/drawing/2014/main" id="{12C7882D-5AE4-45DB-8880-55E4078A639D}"/>
              </a:ext>
            </a:extLst>
          </p:cNvPr>
          <p:cNvSpPr txBox="1"/>
          <p:nvPr/>
        </p:nvSpPr>
        <p:spPr>
          <a:xfrm>
            <a:off x="1438506" y="238820"/>
            <a:ext cx="4901334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ЖИЗНИ НАСЕЛЕНИЯ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object 27">
            <a:extLst>
              <a:ext uri="{FF2B5EF4-FFF2-40B4-BE49-F238E27FC236}">
                <a16:creationId xmlns:a16="http://schemas.microsoft.com/office/drawing/2014/main" id="{F9393CBD-83BB-4614-8667-92DAD924EBC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423" y="196137"/>
            <a:ext cx="760419" cy="518497"/>
          </a:xfrm>
          <a:prstGeom prst="rect">
            <a:avLst/>
          </a:prstGeom>
        </p:spPr>
      </p:pic>
      <p:sp>
        <p:nvSpPr>
          <p:cNvPr id="18" name="object 19">
            <a:extLst>
              <a:ext uri="{FF2B5EF4-FFF2-40B4-BE49-F238E27FC236}">
                <a16:creationId xmlns:a16="http://schemas.microsoft.com/office/drawing/2014/main" id="{2FB57368-3C0E-4749-9B42-23E79521D633}"/>
              </a:ext>
            </a:extLst>
          </p:cNvPr>
          <p:cNvSpPr txBox="1">
            <a:spLocks/>
          </p:cNvSpPr>
          <p:nvPr/>
        </p:nvSpPr>
        <p:spPr>
          <a:xfrm>
            <a:off x="-185230" y="881695"/>
            <a:ext cx="11631168" cy="884216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0405" marR="30480">
              <a:lnSpc>
                <a:spcPct val="100000"/>
              </a:lnSpc>
              <a:spcBef>
                <a:spcPts val="95"/>
              </a:spcBef>
            </a:pPr>
            <a:r>
              <a:rPr lang="ru-RU" sz="20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</a:t>
            </a:r>
            <a:r>
              <a:rPr lang="ru-RU" sz="2000" spc="-8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3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НАЧИСЛЕННАЯ</a:t>
            </a:r>
            <a:r>
              <a:rPr lang="ru-RU" sz="2000" spc="-6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</a:t>
            </a:r>
            <a:r>
              <a:rPr lang="ru-RU" sz="2000" spc="-9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</a:t>
            </a:r>
            <a:r>
              <a:rPr lang="ru-RU" sz="2000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ru-RU" sz="2000" spc="-4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КРУПНЫХ И СРЕДНИХ </a:t>
            </a:r>
            <a:r>
              <a:rPr lang="ru-RU" sz="20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ru-RU" sz="2000" spc="-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000" spc="-114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ВИДАМ</a:t>
            </a:r>
            <a:r>
              <a:rPr lang="ru-RU" sz="2000" spc="-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ДЕЯТЕЛЬНОСТИ</a:t>
            </a:r>
          </a:p>
          <a:p>
            <a:pPr marL="38100">
              <a:lnSpc>
                <a:spcPts val="2005"/>
              </a:lnSpc>
            </a:pPr>
            <a:r>
              <a:rPr lang="ru-RU" sz="2000" spc="345" baseline="-3549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3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2000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4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  <a:r>
              <a:rPr lang="ru-RU" sz="2000" spc="-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87806ED4-1187-4319-B4ED-067E0E6A2658}"/>
              </a:ext>
            </a:extLst>
          </p:cNvPr>
          <p:cNvSpPr/>
          <p:nvPr/>
        </p:nvSpPr>
        <p:spPr>
          <a:xfrm>
            <a:off x="11417363" y="609600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87"/>
                </a:moveTo>
                <a:lnTo>
                  <a:pt x="4184" y="4184"/>
                </a:lnTo>
                <a:lnTo>
                  <a:pt x="14287" y="0"/>
                </a:lnTo>
                <a:lnTo>
                  <a:pt x="24390" y="4184"/>
                </a:lnTo>
                <a:lnTo>
                  <a:pt x="28575" y="14287"/>
                </a:lnTo>
                <a:lnTo>
                  <a:pt x="24390" y="24390"/>
                </a:lnTo>
                <a:lnTo>
                  <a:pt x="14287" y="28575"/>
                </a:lnTo>
                <a:lnTo>
                  <a:pt x="4184" y="24390"/>
                </a:lnTo>
                <a:lnTo>
                  <a:pt x="0" y="14287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0">
            <a:extLst>
              <a:ext uri="{FF2B5EF4-FFF2-40B4-BE49-F238E27FC236}">
                <a16:creationId xmlns:a16="http://schemas.microsoft.com/office/drawing/2014/main" id="{090C82AF-1FAD-4331-8EBD-5783F4B989D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5852" y="3403301"/>
            <a:ext cx="475419" cy="406606"/>
          </a:xfrm>
          <a:prstGeom prst="rect">
            <a:avLst/>
          </a:prstGeom>
        </p:spPr>
      </p:pic>
      <p:sp>
        <p:nvSpPr>
          <p:cNvPr id="29" name="object 21">
            <a:extLst>
              <a:ext uri="{FF2B5EF4-FFF2-40B4-BE49-F238E27FC236}">
                <a16:creationId xmlns:a16="http://schemas.microsoft.com/office/drawing/2014/main" id="{C7E84D44-DD11-4CA4-A4C0-FE25EB3DF89B}"/>
              </a:ext>
            </a:extLst>
          </p:cNvPr>
          <p:cNvSpPr txBox="1"/>
          <p:nvPr/>
        </p:nvSpPr>
        <p:spPr>
          <a:xfrm rot="5400000" flipH="1">
            <a:off x="1364951" y="5827473"/>
            <a:ext cx="407804" cy="13556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715" algn="r">
              <a:lnSpc>
                <a:spcPts val="1535"/>
              </a:lnSpc>
            </a:pP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r">
              <a:lnSpc>
                <a:spcPct val="100000"/>
              </a:lnSpc>
            </a:pP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4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22">
            <a:extLst>
              <a:ext uri="{FF2B5EF4-FFF2-40B4-BE49-F238E27FC236}">
                <a16:creationId xmlns:a16="http://schemas.microsoft.com/office/drawing/2014/main" id="{AD509782-65B2-444F-A8DC-F16E37BA3C81}"/>
              </a:ext>
            </a:extLst>
          </p:cNvPr>
          <p:cNvSpPr txBox="1"/>
          <p:nvPr/>
        </p:nvSpPr>
        <p:spPr>
          <a:xfrm rot="5400000">
            <a:off x="1142274" y="1971929"/>
            <a:ext cx="407804" cy="13817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080" algn="r">
              <a:lnSpc>
                <a:spcPts val="1535"/>
              </a:lnSpc>
            </a:pP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Добыча</a:t>
            </a:r>
            <a:r>
              <a:rPr sz="1400" spc="-5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полезных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r">
              <a:lnSpc>
                <a:spcPct val="100000"/>
              </a:lnSpc>
            </a:pP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ископаемых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24">
            <a:extLst>
              <a:ext uri="{FF2B5EF4-FFF2-40B4-BE49-F238E27FC236}">
                <a16:creationId xmlns:a16="http://schemas.microsoft.com/office/drawing/2014/main" id="{3D1CF18E-6645-4F2D-961D-F092C1E8E730}"/>
              </a:ext>
            </a:extLst>
          </p:cNvPr>
          <p:cNvSpPr txBox="1"/>
          <p:nvPr/>
        </p:nvSpPr>
        <p:spPr>
          <a:xfrm rot="5400000">
            <a:off x="1289965" y="5126414"/>
            <a:ext cx="407804" cy="13589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080" algn="r">
              <a:lnSpc>
                <a:spcPts val="1535"/>
              </a:lnSpc>
            </a:pPr>
            <a:r>
              <a:rPr sz="1400" spc="-3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</a:t>
            </a:r>
            <a:r>
              <a:rPr sz="1400" spc="-3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оптовая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r">
              <a:lnSpc>
                <a:spcPct val="100000"/>
              </a:lnSpc>
            </a:pP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4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розничная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25">
            <a:extLst>
              <a:ext uri="{FF2B5EF4-FFF2-40B4-BE49-F238E27FC236}">
                <a16:creationId xmlns:a16="http://schemas.microsoft.com/office/drawing/2014/main" id="{0770DEE8-66C3-4825-A6EE-2415137A61E1}"/>
              </a:ext>
            </a:extLst>
          </p:cNvPr>
          <p:cNvSpPr txBox="1"/>
          <p:nvPr/>
        </p:nvSpPr>
        <p:spPr>
          <a:xfrm rot="5400000">
            <a:off x="1433556" y="4572973"/>
            <a:ext cx="192360" cy="11652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object 26">
            <a:extLst>
              <a:ext uri="{FF2B5EF4-FFF2-40B4-BE49-F238E27FC236}">
                <a16:creationId xmlns:a16="http://schemas.microsoft.com/office/drawing/2014/main" id="{8684E8B6-EE94-4E60-A74F-C2F4E91A735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3474" y="4970131"/>
            <a:ext cx="443141" cy="274650"/>
          </a:xfrm>
          <a:prstGeom prst="rect">
            <a:avLst/>
          </a:prstGeom>
        </p:spPr>
      </p:pic>
      <p:sp>
        <p:nvSpPr>
          <p:cNvPr id="35" name="object 27">
            <a:extLst>
              <a:ext uri="{FF2B5EF4-FFF2-40B4-BE49-F238E27FC236}">
                <a16:creationId xmlns:a16="http://schemas.microsoft.com/office/drawing/2014/main" id="{C6830850-2BE7-41DA-AB8A-6ECBE89FE317}"/>
              </a:ext>
            </a:extLst>
          </p:cNvPr>
          <p:cNvSpPr txBox="1"/>
          <p:nvPr/>
        </p:nvSpPr>
        <p:spPr>
          <a:xfrm rot="5400000">
            <a:off x="9451882" y="3495226"/>
            <a:ext cx="838691" cy="181469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080" algn="just">
              <a:lnSpc>
                <a:spcPts val="1535"/>
              </a:lnSpc>
            </a:pPr>
            <a:r>
              <a:rPr sz="1400" spc="-2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400" spc="-5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1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8890" algn="just">
              <a:lnSpc>
                <a:spcPct val="100000"/>
              </a:lnSpc>
            </a:pPr>
            <a:r>
              <a:rPr sz="1400" spc="-2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</a:t>
            </a:r>
            <a:r>
              <a:rPr sz="1400" spc="-5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r>
              <a:rPr lang="ru-RU"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организации досуга и развлечений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object 28">
            <a:extLst>
              <a:ext uri="{FF2B5EF4-FFF2-40B4-BE49-F238E27FC236}">
                <a16:creationId xmlns:a16="http://schemas.microsoft.com/office/drawing/2014/main" id="{6BD62D60-3465-4BF2-91EC-67C79DE4E1B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75630" y="4042699"/>
            <a:ext cx="357855" cy="438231"/>
          </a:xfrm>
          <a:prstGeom prst="rect">
            <a:avLst/>
          </a:prstGeom>
        </p:spPr>
      </p:pic>
      <p:sp>
        <p:nvSpPr>
          <p:cNvPr id="39" name="object 31">
            <a:extLst>
              <a:ext uri="{FF2B5EF4-FFF2-40B4-BE49-F238E27FC236}">
                <a16:creationId xmlns:a16="http://schemas.microsoft.com/office/drawing/2014/main" id="{E4D601D5-6236-460C-BDDF-2FE9A0665390}"/>
              </a:ext>
            </a:extLst>
          </p:cNvPr>
          <p:cNvSpPr txBox="1"/>
          <p:nvPr/>
        </p:nvSpPr>
        <p:spPr>
          <a:xfrm rot="5400000">
            <a:off x="1691865" y="2699061"/>
            <a:ext cx="359073" cy="2141027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311150" marR="5080" indent="-299085">
              <a:lnSpc>
                <a:spcPts val="1440"/>
              </a:lnSpc>
              <a:spcBef>
                <a:spcPts val="35"/>
              </a:spcBef>
            </a:pP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sz="1400" spc="-7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 </a:t>
            </a: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энергией,</a:t>
            </a:r>
            <a:r>
              <a:rPr sz="1400" spc="-3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газом</a:t>
            </a:r>
            <a:r>
              <a:rPr sz="1400" spc="-1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400" spc="-2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паром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ject 32">
            <a:extLst>
              <a:ext uri="{FF2B5EF4-FFF2-40B4-BE49-F238E27FC236}">
                <a16:creationId xmlns:a16="http://schemas.microsoft.com/office/drawing/2014/main" id="{FE493271-E3D4-44D2-9766-78D3001A387E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4515" y="3559758"/>
            <a:ext cx="445493" cy="325021"/>
          </a:xfrm>
          <a:prstGeom prst="rect">
            <a:avLst/>
          </a:prstGeom>
        </p:spPr>
      </p:pic>
      <p:pic>
        <p:nvPicPr>
          <p:cNvPr id="42" name="object 34">
            <a:extLst>
              <a:ext uri="{FF2B5EF4-FFF2-40B4-BE49-F238E27FC236}">
                <a16:creationId xmlns:a16="http://schemas.microsoft.com/office/drawing/2014/main" id="{6766B2DA-90E7-45A0-9C97-065AEA586665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75630" y="3440574"/>
            <a:ext cx="430887" cy="369333"/>
          </a:xfrm>
          <a:prstGeom prst="rect">
            <a:avLst/>
          </a:prstGeom>
        </p:spPr>
      </p:pic>
      <p:pic>
        <p:nvPicPr>
          <p:cNvPr id="43" name="object 35">
            <a:extLst>
              <a:ext uri="{FF2B5EF4-FFF2-40B4-BE49-F238E27FC236}">
                <a16:creationId xmlns:a16="http://schemas.microsoft.com/office/drawing/2014/main" id="{E1065A49-C1D0-43B9-A506-C31FF20FE43B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6917" y="6320628"/>
            <a:ext cx="516350" cy="217559"/>
          </a:xfrm>
          <a:prstGeom prst="rect">
            <a:avLst/>
          </a:prstGeom>
        </p:spPr>
      </p:pic>
      <p:sp>
        <p:nvSpPr>
          <p:cNvPr id="44" name="object 36">
            <a:extLst>
              <a:ext uri="{FF2B5EF4-FFF2-40B4-BE49-F238E27FC236}">
                <a16:creationId xmlns:a16="http://schemas.microsoft.com/office/drawing/2014/main" id="{CFA8B084-2E5E-4B70-94B9-C2689F5804CB}"/>
              </a:ext>
            </a:extLst>
          </p:cNvPr>
          <p:cNvSpPr txBox="1"/>
          <p:nvPr/>
        </p:nvSpPr>
        <p:spPr>
          <a:xfrm rot="5400000">
            <a:off x="5709421" y="1060563"/>
            <a:ext cx="538609" cy="221436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985" algn="just">
              <a:lnSpc>
                <a:spcPts val="1425"/>
              </a:lnSpc>
            </a:pPr>
            <a:r>
              <a:rPr sz="1400" spc="-10" dirty="0" err="1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400" spc="2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</a:t>
            </a:r>
            <a:r>
              <a:rPr lang="ru-RU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общественного</a:t>
            </a:r>
            <a:r>
              <a:rPr sz="1400" spc="2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object 37">
            <a:extLst>
              <a:ext uri="{FF2B5EF4-FFF2-40B4-BE49-F238E27FC236}">
                <a16:creationId xmlns:a16="http://schemas.microsoft.com/office/drawing/2014/main" id="{15EA2E6D-3288-4E88-AAB3-14939781C3A1}"/>
              </a:ext>
            </a:extLst>
          </p:cNvPr>
          <p:cNvGrpSpPr/>
          <p:nvPr/>
        </p:nvGrpSpPr>
        <p:grpSpPr>
          <a:xfrm>
            <a:off x="-6866291" y="1548702"/>
            <a:ext cx="11687562" cy="1820505"/>
            <a:chOff x="249149" y="3627097"/>
            <a:chExt cx="11687562" cy="1820505"/>
          </a:xfrm>
        </p:grpSpPr>
        <p:pic>
          <p:nvPicPr>
            <p:cNvPr id="46" name="object 38">
              <a:extLst>
                <a:ext uri="{FF2B5EF4-FFF2-40B4-BE49-F238E27FC236}">
                  <a16:creationId xmlns:a16="http://schemas.microsoft.com/office/drawing/2014/main" id="{A8856D88-54D7-463A-ACD2-56472119D3E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382623" y="3890907"/>
              <a:ext cx="554088" cy="554151"/>
            </a:xfrm>
            <a:prstGeom prst="rect">
              <a:avLst/>
            </a:prstGeom>
          </p:spPr>
        </p:pic>
        <p:pic>
          <p:nvPicPr>
            <p:cNvPr id="47" name="object 39">
              <a:extLst>
                <a:ext uri="{FF2B5EF4-FFF2-40B4-BE49-F238E27FC236}">
                  <a16:creationId xmlns:a16="http://schemas.microsoft.com/office/drawing/2014/main" id="{F59FB335-585F-4243-A437-0BA560D0E4C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29023" y="4045247"/>
              <a:ext cx="458316" cy="341825"/>
            </a:xfrm>
            <a:prstGeom prst="rect">
              <a:avLst/>
            </a:prstGeom>
          </p:spPr>
        </p:pic>
        <p:pic>
          <p:nvPicPr>
            <p:cNvPr id="48" name="object 40">
              <a:extLst>
                <a:ext uri="{FF2B5EF4-FFF2-40B4-BE49-F238E27FC236}">
                  <a16:creationId xmlns:a16="http://schemas.microsoft.com/office/drawing/2014/main" id="{3B77D87C-7D74-4FD7-BACF-EE8CD3C22D8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9149" y="3627097"/>
              <a:ext cx="278682" cy="404505"/>
            </a:xfrm>
            <a:prstGeom prst="rect">
              <a:avLst/>
            </a:prstGeom>
          </p:spPr>
        </p:pic>
        <p:pic>
          <p:nvPicPr>
            <p:cNvPr id="49" name="object 41">
              <a:extLst>
                <a:ext uri="{FF2B5EF4-FFF2-40B4-BE49-F238E27FC236}">
                  <a16:creationId xmlns:a16="http://schemas.microsoft.com/office/drawing/2014/main" id="{7C336F68-1FCC-4191-B381-3BB823E9DE1A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69093" y="5062146"/>
              <a:ext cx="261272" cy="385456"/>
            </a:xfrm>
            <a:prstGeom prst="rect">
              <a:avLst/>
            </a:prstGeom>
          </p:spPr>
        </p:pic>
      </p:grpSp>
      <p:grpSp>
        <p:nvGrpSpPr>
          <p:cNvPr id="52" name="object 44">
            <a:extLst>
              <a:ext uri="{FF2B5EF4-FFF2-40B4-BE49-F238E27FC236}">
                <a16:creationId xmlns:a16="http://schemas.microsoft.com/office/drawing/2014/main" id="{96D307F3-8BDD-4003-8DFB-05CB968850E2}"/>
              </a:ext>
            </a:extLst>
          </p:cNvPr>
          <p:cNvGrpSpPr/>
          <p:nvPr/>
        </p:nvGrpSpPr>
        <p:grpSpPr>
          <a:xfrm>
            <a:off x="151589" y="2657759"/>
            <a:ext cx="8929645" cy="3287635"/>
            <a:chOff x="-88963" y="2786772"/>
            <a:chExt cx="8929645" cy="3287635"/>
          </a:xfrm>
        </p:grpSpPr>
        <p:pic>
          <p:nvPicPr>
            <p:cNvPr id="53" name="object 45">
              <a:extLst>
                <a:ext uri="{FF2B5EF4-FFF2-40B4-BE49-F238E27FC236}">
                  <a16:creationId xmlns:a16="http://schemas.microsoft.com/office/drawing/2014/main" id="{7D9D884D-2143-4986-B4EC-4D83F859789C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10381" y="2786772"/>
              <a:ext cx="630301" cy="628776"/>
            </a:xfrm>
            <a:prstGeom prst="rect">
              <a:avLst/>
            </a:prstGeom>
          </p:spPr>
        </p:pic>
        <p:pic>
          <p:nvPicPr>
            <p:cNvPr id="55" name="object 47">
              <a:extLst>
                <a:ext uri="{FF2B5EF4-FFF2-40B4-BE49-F238E27FC236}">
                  <a16:creationId xmlns:a16="http://schemas.microsoft.com/office/drawing/2014/main" id="{1636E1F3-033F-4643-8F23-ED32E0D91FF9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-88963" y="5520256"/>
              <a:ext cx="555675" cy="554151"/>
            </a:xfrm>
            <a:prstGeom prst="rect">
              <a:avLst/>
            </a:prstGeom>
          </p:spPr>
        </p:pic>
      </p:grpSp>
      <p:sp>
        <p:nvSpPr>
          <p:cNvPr id="61" name="object 52">
            <a:extLst>
              <a:ext uri="{FF2B5EF4-FFF2-40B4-BE49-F238E27FC236}">
                <a16:creationId xmlns:a16="http://schemas.microsoft.com/office/drawing/2014/main" id="{CFC29F6F-F23C-4F26-9BE0-D1D4FF5D165D}"/>
              </a:ext>
            </a:extLst>
          </p:cNvPr>
          <p:cNvSpPr txBox="1"/>
          <p:nvPr/>
        </p:nvSpPr>
        <p:spPr>
          <a:xfrm rot="5400000">
            <a:off x="1305736" y="1038842"/>
            <a:ext cx="526234" cy="214102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715" algn="r">
              <a:lnSpc>
                <a:spcPts val="1365"/>
              </a:lnSpc>
            </a:pP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Сельское,</a:t>
            </a:r>
            <a:r>
              <a:rPr sz="1400" spc="-4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лесное</a:t>
            </a:r>
            <a:r>
              <a:rPr sz="1400" spc="-3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хозяйство,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0125" marR="5080" indent="-350520" algn="r">
              <a:lnSpc>
                <a:spcPts val="1320"/>
              </a:lnSpc>
              <a:spcBef>
                <a:spcPts val="80"/>
              </a:spcBef>
            </a:pP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охота,</a:t>
            </a:r>
            <a:r>
              <a:rPr sz="1400" spc="-3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рыболовство </a:t>
            </a: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рыбоводство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" name="object 46">
            <a:extLst>
              <a:ext uri="{FF2B5EF4-FFF2-40B4-BE49-F238E27FC236}">
                <a16:creationId xmlns:a16="http://schemas.microsoft.com/office/drawing/2014/main" id="{2A532BD1-6975-4975-92B8-40864AF5E5FC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6267" y="2452800"/>
            <a:ext cx="321993" cy="390828"/>
          </a:xfrm>
          <a:prstGeom prst="rect">
            <a:avLst/>
          </a:prstGeom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5E7F30F6-2835-45F8-ABD0-462EC7C2D28D}"/>
              </a:ext>
            </a:extLst>
          </p:cNvPr>
          <p:cNvCxnSpPr/>
          <p:nvPr/>
        </p:nvCxnSpPr>
        <p:spPr>
          <a:xfrm>
            <a:off x="2100198" y="2684197"/>
            <a:ext cx="238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07CEA91-6297-4B94-93B6-142859877DF9}"/>
              </a:ext>
            </a:extLst>
          </p:cNvPr>
          <p:cNvSpPr txBox="1"/>
          <p:nvPr/>
        </p:nvSpPr>
        <p:spPr>
          <a:xfrm>
            <a:off x="2311453" y="2469403"/>
            <a:ext cx="779079" cy="37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288,6</a:t>
            </a:r>
          </a:p>
        </p:txBody>
      </p:sp>
      <p:pic>
        <p:nvPicPr>
          <p:cNvPr id="79" name="object 51">
            <a:extLst>
              <a:ext uri="{FF2B5EF4-FFF2-40B4-BE49-F238E27FC236}">
                <a16:creationId xmlns:a16="http://schemas.microsoft.com/office/drawing/2014/main" id="{554F6B92-0EBA-42D3-95CA-BD08CD8C7B00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0710" y="1891915"/>
            <a:ext cx="416878" cy="364986"/>
          </a:xfrm>
          <a:prstGeom prst="rect">
            <a:avLst/>
          </a:prstGeom>
        </p:spPr>
      </p:pic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5FE11269-A1F0-4EA3-A427-CB8C4DCA151D}"/>
              </a:ext>
            </a:extLst>
          </p:cNvPr>
          <p:cNvCxnSpPr>
            <a:cxnSpLocks/>
            <a:endCxn id="81" idx="1"/>
          </p:cNvCxnSpPr>
          <p:nvPr/>
        </p:nvCxnSpPr>
        <p:spPr>
          <a:xfrm>
            <a:off x="2720869" y="2054889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5EF33A0-D1D9-42A2-B410-8207823EC285}"/>
              </a:ext>
            </a:extLst>
          </p:cNvPr>
          <p:cNvSpPr txBox="1"/>
          <p:nvPr/>
        </p:nvSpPr>
        <p:spPr>
          <a:xfrm>
            <a:off x="2971463" y="1870222"/>
            <a:ext cx="67918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59,2</a:t>
            </a:r>
          </a:p>
        </p:txBody>
      </p: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id="{32EBD151-FA10-441D-84B0-099D78172E28}"/>
              </a:ext>
            </a:extLst>
          </p:cNvPr>
          <p:cNvCxnSpPr/>
          <p:nvPr/>
        </p:nvCxnSpPr>
        <p:spPr>
          <a:xfrm>
            <a:off x="2937763" y="3735026"/>
            <a:ext cx="238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808CE1F-9FFC-4416-8C7D-30F2F5AB9794}"/>
              </a:ext>
            </a:extLst>
          </p:cNvPr>
          <p:cNvSpPr txBox="1"/>
          <p:nvPr/>
        </p:nvSpPr>
        <p:spPr>
          <a:xfrm>
            <a:off x="3168870" y="3535189"/>
            <a:ext cx="67918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77,7</a:t>
            </a:r>
          </a:p>
        </p:txBody>
      </p:sp>
      <p:sp>
        <p:nvSpPr>
          <p:cNvPr id="84" name="object 42">
            <a:extLst>
              <a:ext uri="{FF2B5EF4-FFF2-40B4-BE49-F238E27FC236}">
                <a16:creationId xmlns:a16="http://schemas.microsoft.com/office/drawing/2014/main" id="{C7353100-71A3-44A4-A1C9-4522BE291499}"/>
              </a:ext>
            </a:extLst>
          </p:cNvPr>
          <p:cNvSpPr txBox="1"/>
          <p:nvPr/>
        </p:nvSpPr>
        <p:spPr>
          <a:xfrm rot="5400000">
            <a:off x="1426143" y="2876577"/>
            <a:ext cx="359073" cy="3337279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 marR="5080" indent="871855" algn="just">
              <a:lnSpc>
                <a:spcPts val="1440"/>
              </a:lnSpc>
              <a:spcBef>
                <a:spcPts val="35"/>
              </a:spcBef>
            </a:pP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Водоснабжение; </a:t>
            </a:r>
            <a:r>
              <a:rPr sz="1400" spc="-10" dirty="0" err="1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водоотведение</a:t>
            </a:r>
            <a:r>
              <a:rPr lang="ru-RU"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spc="-2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сбора</a:t>
            </a:r>
            <a:r>
              <a:rPr sz="1400" spc="-2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</a:t>
            </a:r>
            <a:r>
              <a:rPr sz="1400" spc="-2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D7CB8030-1D81-4FD5-ADAB-1A76DC5D0407}"/>
              </a:ext>
            </a:extLst>
          </p:cNvPr>
          <p:cNvCxnSpPr/>
          <p:nvPr/>
        </p:nvCxnSpPr>
        <p:spPr>
          <a:xfrm>
            <a:off x="3201051" y="4658331"/>
            <a:ext cx="238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5A389389-FE6B-4436-849E-8B18C0689C03}"/>
              </a:ext>
            </a:extLst>
          </p:cNvPr>
          <p:cNvSpPr txBox="1"/>
          <p:nvPr/>
        </p:nvSpPr>
        <p:spPr>
          <a:xfrm>
            <a:off x="3435671" y="4486692"/>
            <a:ext cx="671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49,9</a:t>
            </a:r>
          </a:p>
        </p:txBody>
      </p: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29040BE6-B419-47BA-8333-B391D0489297}"/>
              </a:ext>
            </a:extLst>
          </p:cNvPr>
          <p:cNvCxnSpPr/>
          <p:nvPr/>
        </p:nvCxnSpPr>
        <p:spPr>
          <a:xfrm>
            <a:off x="2155340" y="5189109"/>
            <a:ext cx="238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AEE10A05-213E-4F59-BAEA-3C4A6DA5FF41}"/>
              </a:ext>
            </a:extLst>
          </p:cNvPr>
          <p:cNvSpPr txBox="1"/>
          <p:nvPr/>
        </p:nvSpPr>
        <p:spPr>
          <a:xfrm>
            <a:off x="2434216" y="4997012"/>
            <a:ext cx="76471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85,0</a:t>
            </a:r>
          </a:p>
        </p:txBody>
      </p: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01E9D6DD-FFA3-4B24-824D-C92B80345D78}"/>
              </a:ext>
            </a:extLst>
          </p:cNvPr>
          <p:cNvCxnSpPr/>
          <p:nvPr/>
        </p:nvCxnSpPr>
        <p:spPr>
          <a:xfrm>
            <a:off x="2206609" y="5852551"/>
            <a:ext cx="238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66390FE3-9F2E-47B5-AD2C-D7D3F598F625}"/>
              </a:ext>
            </a:extLst>
          </p:cNvPr>
          <p:cNvSpPr txBox="1"/>
          <p:nvPr/>
        </p:nvSpPr>
        <p:spPr>
          <a:xfrm>
            <a:off x="2463405" y="5641064"/>
            <a:ext cx="76471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66,0</a:t>
            </a:r>
          </a:p>
        </p:txBody>
      </p: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208402A9-CED9-4CE3-AD0A-9CABDA05E64E}"/>
              </a:ext>
            </a:extLst>
          </p:cNvPr>
          <p:cNvCxnSpPr/>
          <p:nvPr/>
        </p:nvCxnSpPr>
        <p:spPr>
          <a:xfrm>
            <a:off x="2261212" y="6507389"/>
            <a:ext cx="238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19579DED-2D8F-4F77-85E0-E4478715C7D7}"/>
              </a:ext>
            </a:extLst>
          </p:cNvPr>
          <p:cNvSpPr txBox="1"/>
          <p:nvPr/>
        </p:nvSpPr>
        <p:spPr>
          <a:xfrm>
            <a:off x="2555407" y="6320628"/>
            <a:ext cx="76471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54,2</a:t>
            </a:r>
          </a:p>
        </p:txBody>
      </p: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0FF0B013-1717-4E58-95DC-AE1ED6D7539C}"/>
              </a:ext>
            </a:extLst>
          </p:cNvPr>
          <p:cNvCxnSpPr>
            <a:cxnSpLocks/>
          </p:cNvCxnSpPr>
          <p:nvPr/>
        </p:nvCxnSpPr>
        <p:spPr>
          <a:xfrm>
            <a:off x="7138628" y="2055426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1BD4CFA-750E-4628-B5FE-D56A03293F15}"/>
              </a:ext>
            </a:extLst>
          </p:cNvPr>
          <p:cNvSpPr txBox="1"/>
          <p:nvPr/>
        </p:nvSpPr>
        <p:spPr>
          <a:xfrm>
            <a:off x="7435674" y="1869619"/>
            <a:ext cx="67918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31,9</a:t>
            </a:r>
          </a:p>
        </p:txBody>
      </p:sp>
      <p:sp>
        <p:nvSpPr>
          <p:cNvPr id="95" name="object 36">
            <a:extLst>
              <a:ext uri="{FF2B5EF4-FFF2-40B4-BE49-F238E27FC236}">
                <a16:creationId xmlns:a16="http://schemas.microsoft.com/office/drawing/2014/main" id="{E93F17D9-6ABB-40A2-863B-1ED0FB0CA68C}"/>
              </a:ext>
            </a:extLst>
          </p:cNvPr>
          <p:cNvSpPr txBox="1"/>
          <p:nvPr/>
        </p:nvSpPr>
        <p:spPr>
          <a:xfrm rot="5400000">
            <a:off x="5796522" y="1725101"/>
            <a:ext cx="359073" cy="221436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985" algn="just">
              <a:lnSpc>
                <a:spcPts val="1425"/>
              </a:lnSpc>
            </a:pPr>
            <a:r>
              <a:rPr sz="1400" spc="-10" dirty="0" err="1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400" spc="2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информации и связи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e-new.volbi.ru/pluginfile.php/23571/course/overviewfiles/NIT.jpg">
            <a:extLst>
              <a:ext uri="{FF2B5EF4-FFF2-40B4-BE49-F238E27FC236}">
                <a16:creationId xmlns:a16="http://schemas.microsoft.com/office/drawing/2014/main" id="{879C8C40-9185-44A2-B142-EF44266BC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46" y="2638101"/>
            <a:ext cx="466530" cy="46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689EB55B-A8F9-448F-8169-29793455059D}"/>
              </a:ext>
            </a:extLst>
          </p:cNvPr>
          <p:cNvCxnSpPr>
            <a:cxnSpLocks/>
          </p:cNvCxnSpPr>
          <p:nvPr/>
        </p:nvCxnSpPr>
        <p:spPr>
          <a:xfrm>
            <a:off x="7088646" y="2848056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59F591B4-28F1-494C-AFE0-35A97343341B}"/>
              </a:ext>
            </a:extLst>
          </p:cNvPr>
          <p:cNvSpPr txBox="1"/>
          <p:nvPr/>
        </p:nvSpPr>
        <p:spPr>
          <a:xfrm>
            <a:off x="7316423" y="2644136"/>
            <a:ext cx="67918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76,1</a:t>
            </a:r>
          </a:p>
        </p:txBody>
      </p:sp>
      <p:sp>
        <p:nvSpPr>
          <p:cNvPr id="98" name="object 36">
            <a:extLst>
              <a:ext uri="{FF2B5EF4-FFF2-40B4-BE49-F238E27FC236}">
                <a16:creationId xmlns:a16="http://schemas.microsoft.com/office/drawing/2014/main" id="{4DF58FDE-62CE-4016-9341-01246A44F95E}"/>
              </a:ext>
            </a:extLst>
          </p:cNvPr>
          <p:cNvSpPr txBox="1"/>
          <p:nvPr/>
        </p:nvSpPr>
        <p:spPr>
          <a:xfrm rot="5400000">
            <a:off x="5887060" y="2499423"/>
            <a:ext cx="359073" cy="221436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985" algn="just">
              <a:lnSpc>
                <a:spcPts val="1425"/>
              </a:lnSpc>
            </a:pPr>
            <a:r>
              <a:rPr sz="1400" spc="-10" dirty="0" err="1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400" spc="2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          и страховая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9F9A9B8-BB02-4CE6-85EF-8EAC1D7884F4}"/>
              </a:ext>
            </a:extLst>
          </p:cNvPr>
          <p:cNvSpPr txBox="1"/>
          <p:nvPr/>
        </p:nvSpPr>
        <p:spPr>
          <a:xfrm>
            <a:off x="7370731" y="3416808"/>
            <a:ext cx="67918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81,7</a:t>
            </a:r>
          </a:p>
        </p:txBody>
      </p: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id="{9D0161D3-2359-4151-ABCA-FE61EF3996FC}"/>
              </a:ext>
            </a:extLst>
          </p:cNvPr>
          <p:cNvCxnSpPr>
            <a:cxnSpLocks/>
          </p:cNvCxnSpPr>
          <p:nvPr/>
        </p:nvCxnSpPr>
        <p:spPr>
          <a:xfrm>
            <a:off x="7138628" y="3620020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cdn-icons-png.flaticon.com/512/1044/1044312.png">
            <a:extLst>
              <a:ext uri="{FF2B5EF4-FFF2-40B4-BE49-F238E27FC236}">
                <a16:creationId xmlns:a16="http://schemas.microsoft.com/office/drawing/2014/main" id="{94AF8454-8407-414B-8AA4-AA7CEA733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54" y="3985244"/>
            <a:ext cx="484484" cy="48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object 36">
            <a:extLst>
              <a:ext uri="{FF2B5EF4-FFF2-40B4-BE49-F238E27FC236}">
                <a16:creationId xmlns:a16="http://schemas.microsoft.com/office/drawing/2014/main" id="{9B5EB6F5-5266-4ADE-8352-2523D7605C2D}"/>
              </a:ext>
            </a:extLst>
          </p:cNvPr>
          <p:cNvSpPr txBox="1"/>
          <p:nvPr/>
        </p:nvSpPr>
        <p:spPr>
          <a:xfrm rot="5400000">
            <a:off x="5916463" y="3115055"/>
            <a:ext cx="359073" cy="221436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985" algn="just">
              <a:lnSpc>
                <a:spcPts val="1425"/>
              </a:lnSpc>
            </a:pPr>
            <a:r>
              <a:rPr sz="1400" spc="-10" dirty="0" err="1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400" spc="2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операциям с недвижимым имуществом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Прямая со стрелкой 101">
            <a:extLst>
              <a:ext uri="{FF2B5EF4-FFF2-40B4-BE49-F238E27FC236}">
                <a16:creationId xmlns:a16="http://schemas.microsoft.com/office/drawing/2014/main" id="{4935BA05-1B86-4C2E-839A-3600122B8FE0}"/>
              </a:ext>
            </a:extLst>
          </p:cNvPr>
          <p:cNvCxnSpPr>
            <a:cxnSpLocks/>
          </p:cNvCxnSpPr>
          <p:nvPr/>
        </p:nvCxnSpPr>
        <p:spPr>
          <a:xfrm>
            <a:off x="7203181" y="4265608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AE78619C-5B4C-4836-B2EF-5CCC2A42A23B}"/>
              </a:ext>
            </a:extLst>
          </p:cNvPr>
          <p:cNvSpPr txBox="1"/>
          <p:nvPr/>
        </p:nvSpPr>
        <p:spPr>
          <a:xfrm>
            <a:off x="7453775" y="4055199"/>
            <a:ext cx="67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47,1</a:t>
            </a:r>
          </a:p>
        </p:txBody>
      </p:sp>
      <p:pic>
        <p:nvPicPr>
          <p:cNvPr id="104" name="object 41">
            <a:extLst>
              <a:ext uri="{FF2B5EF4-FFF2-40B4-BE49-F238E27FC236}">
                <a16:creationId xmlns:a16="http://schemas.microsoft.com/office/drawing/2014/main" id="{A65FECCF-0323-4B58-AEA8-6B091FEB3922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82695" y="4663079"/>
            <a:ext cx="281542" cy="428426"/>
          </a:xfrm>
          <a:prstGeom prst="rect">
            <a:avLst/>
          </a:prstGeom>
        </p:spPr>
      </p:pic>
      <p:sp>
        <p:nvSpPr>
          <p:cNvPr id="106" name="object 36">
            <a:extLst>
              <a:ext uri="{FF2B5EF4-FFF2-40B4-BE49-F238E27FC236}">
                <a16:creationId xmlns:a16="http://schemas.microsoft.com/office/drawing/2014/main" id="{D3B7FA5A-1BE1-4310-B12E-15D05872E16A}"/>
              </a:ext>
            </a:extLst>
          </p:cNvPr>
          <p:cNvSpPr txBox="1"/>
          <p:nvPr/>
        </p:nvSpPr>
        <p:spPr>
          <a:xfrm rot="5400000">
            <a:off x="5649761" y="3978536"/>
            <a:ext cx="538609" cy="188253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985" algn="just">
              <a:lnSpc>
                <a:spcPts val="1425"/>
              </a:lnSpc>
            </a:pPr>
            <a:r>
              <a:rPr sz="1400" spc="-10" dirty="0" err="1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400" spc="2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профессиональная, научная и техническая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7" name="Прямая со стрелкой 106">
            <a:extLst>
              <a:ext uri="{FF2B5EF4-FFF2-40B4-BE49-F238E27FC236}">
                <a16:creationId xmlns:a16="http://schemas.microsoft.com/office/drawing/2014/main" id="{B03E7F05-8D31-4D6C-A430-E2F65895F28B}"/>
              </a:ext>
            </a:extLst>
          </p:cNvPr>
          <p:cNvCxnSpPr>
            <a:cxnSpLocks/>
          </p:cNvCxnSpPr>
          <p:nvPr/>
        </p:nvCxnSpPr>
        <p:spPr>
          <a:xfrm>
            <a:off x="6609740" y="4872932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F9CC5D40-5F11-4B29-97BA-1D1794BEFBD9}"/>
              </a:ext>
            </a:extLst>
          </p:cNvPr>
          <p:cNvSpPr txBox="1"/>
          <p:nvPr/>
        </p:nvSpPr>
        <p:spPr>
          <a:xfrm>
            <a:off x="6860334" y="4658331"/>
            <a:ext cx="84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117,7</a:t>
            </a:r>
          </a:p>
        </p:txBody>
      </p:sp>
      <p:pic>
        <p:nvPicPr>
          <p:cNvPr id="2054" name="Picture 6" descr="https://cdn-icons-png.flaticon.com/512/8291/8291179.png">
            <a:extLst>
              <a:ext uri="{FF2B5EF4-FFF2-40B4-BE49-F238E27FC236}">
                <a16:creationId xmlns:a16="http://schemas.microsoft.com/office/drawing/2014/main" id="{1A0EC40B-65E9-45BF-87E6-6B240B4ED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328329" y="5479864"/>
            <a:ext cx="538792" cy="53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36">
            <a:extLst>
              <a:ext uri="{FF2B5EF4-FFF2-40B4-BE49-F238E27FC236}">
                <a16:creationId xmlns:a16="http://schemas.microsoft.com/office/drawing/2014/main" id="{BB3674CD-478F-4916-818D-DF68F54EAEAF}"/>
              </a:ext>
            </a:extLst>
          </p:cNvPr>
          <p:cNvSpPr txBox="1"/>
          <p:nvPr/>
        </p:nvSpPr>
        <p:spPr>
          <a:xfrm rot="5400000">
            <a:off x="5343166" y="5034819"/>
            <a:ext cx="897682" cy="16354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985" algn="just">
              <a:lnSpc>
                <a:spcPts val="1425"/>
              </a:lnSpc>
            </a:pPr>
            <a:r>
              <a:rPr sz="1400" spc="-10" dirty="0" err="1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400" spc="2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и сопутствующие дополнительные услуги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0" name="Прямая со стрелкой 109">
            <a:extLst>
              <a:ext uri="{FF2B5EF4-FFF2-40B4-BE49-F238E27FC236}">
                <a16:creationId xmlns:a16="http://schemas.microsoft.com/office/drawing/2014/main" id="{8CE79CE7-B50B-4563-BB46-D485363AD52B}"/>
              </a:ext>
            </a:extLst>
          </p:cNvPr>
          <p:cNvCxnSpPr>
            <a:cxnSpLocks/>
          </p:cNvCxnSpPr>
          <p:nvPr/>
        </p:nvCxnSpPr>
        <p:spPr>
          <a:xfrm>
            <a:off x="6609740" y="5775731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C68A8F8A-C576-4A14-94C5-E7D60F8E2FC6}"/>
              </a:ext>
            </a:extLst>
          </p:cNvPr>
          <p:cNvSpPr txBox="1"/>
          <p:nvPr/>
        </p:nvSpPr>
        <p:spPr>
          <a:xfrm>
            <a:off x="6854856" y="5576062"/>
            <a:ext cx="84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39,7</a:t>
            </a:r>
          </a:p>
        </p:txBody>
      </p:sp>
      <p:pic>
        <p:nvPicPr>
          <p:cNvPr id="112" name="object 50">
            <a:extLst>
              <a:ext uri="{FF2B5EF4-FFF2-40B4-BE49-F238E27FC236}">
                <a16:creationId xmlns:a16="http://schemas.microsoft.com/office/drawing/2014/main" id="{E14B14B2-04EF-46E7-BF17-7E5BB2B3EB97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397266" y="1857477"/>
            <a:ext cx="576046" cy="576059"/>
          </a:xfrm>
          <a:prstGeom prst="rect">
            <a:avLst/>
          </a:prstGeom>
        </p:spPr>
      </p:pic>
      <p:sp>
        <p:nvSpPr>
          <p:cNvPr id="113" name="object 36">
            <a:extLst>
              <a:ext uri="{FF2B5EF4-FFF2-40B4-BE49-F238E27FC236}">
                <a16:creationId xmlns:a16="http://schemas.microsoft.com/office/drawing/2014/main" id="{E24FAAEA-D914-4C31-A249-1741667B0FA4}"/>
              </a:ext>
            </a:extLst>
          </p:cNvPr>
          <p:cNvSpPr txBox="1"/>
          <p:nvPr/>
        </p:nvSpPr>
        <p:spPr>
          <a:xfrm rot="5400000">
            <a:off x="9735715" y="1108594"/>
            <a:ext cx="718145" cy="221436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985" algn="just">
              <a:lnSpc>
                <a:spcPts val="1425"/>
              </a:lnSpc>
            </a:pPr>
            <a:r>
              <a:rPr lang="ru-RU"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управление и обеспечение военной безопасности; социальное обеспечение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4" name="Прямая со стрелкой 113">
            <a:extLst>
              <a:ext uri="{FF2B5EF4-FFF2-40B4-BE49-F238E27FC236}">
                <a16:creationId xmlns:a16="http://schemas.microsoft.com/office/drawing/2014/main" id="{AC38564A-2D0F-4A15-AF43-C443DA53BD1A}"/>
              </a:ext>
            </a:extLst>
          </p:cNvPr>
          <p:cNvCxnSpPr>
            <a:cxnSpLocks/>
          </p:cNvCxnSpPr>
          <p:nvPr/>
        </p:nvCxnSpPr>
        <p:spPr>
          <a:xfrm>
            <a:off x="11292066" y="2167744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95D13054-F272-46A8-AE39-B9C47ACA7997}"/>
              </a:ext>
            </a:extLst>
          </p:cNvPr>
          <p:cNvSpPr txBox="1"/>
          <p:nvPr/>
        </p:nvSpPr>
        <p:spPr>
          <a:xfrm>
            <a:off x="11512815" y="1983077"/>
            <a:ext cx="67918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71,2</a:t>
            </a:r>
          </a:p>
        </p:txBody>
      </p:sp>
      <p:sp>
        <p:nvSpPr>
          <p:cNvPr id="116" name="object 43">
            <a:extLst>
              <a:ext uri="{FF2B5EF4-FFF2-40B4-BE49-F238E27FC236}">
                <a16:creationId xmlns:a16="http://schemas.microsoft.com/office/drawing/2014/main" id="{D9E7BD45-56C7-4F72-8CD8-28E52335A947}"/>
              </a:ext>
            </a:extLst>
          </p:cNvPr>
          <p:cNvSpPr txBox="1"/>
          <p:nvPr/>
        </p:nvSpPr>
        <p:spPr>
          <a:xfrm rot="5400000">
            <a:off x="9570271" y="2457346"/>
            <a:ext cx="192360" cy="1037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35"/>
              </a:lnSpc>
            </a:pPr>
            <a:r>
              <a:rPr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id="{D9F82842-034A-49BB-BCBF-68D866AA639F}"/>
              </a:ext>
            </a:extLst>
          </p:cNvPr>
          <p:cNvCxnSpPr>
            <a:cxnSpLocks/>
          </p:cNvCxnSpPr>
          <p:nvPr/>
        </p:nvCxnSpPr>
        <p:spPr>
          <a:xfrm>
            <a:off x="10278187" y="2975811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C3038BE0-B07C-4500-8319-A3027E387ACF}"/>
              </a:ext>
            </a:extLst>
          </p:cNvPr>
          <p:cNvSpPr txBox="1"/>
          <p:nvPr/>
        </p:nvSpPr>
        <p:spPr>
          <a:xfrm>
            <a:off x="10575258" y="2761308"/>
            <a:ext cx="67918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49,8</a:t>
            </a:r>
          </a:p>
        </p:txBody>
      </p:sp>
      <p:sp>
        <p:nvSpPr>
          <p:cNvPr id="119" name="object 36">
            <a:extLst>
              <a:ext uri="{FF2B5EF4-FFF2-40B4-BE49-F238E27FC236}">
                <a16:creationId xmlns:a16="http://schemas.microsoft.com/office/drawing/2014/main" id="{D175E2E3-C11A-4981-9CB2-EEBC85B39157}"/>
              </a:ext>
            </a:extLst>
          </p:cNvPr>
          <p:cNvSpPr txBox="1"/>
          <p:nvPr/>
        </p:nvSpPr>
        <p:spPr>
          <a:xfrm rot="5400000">
            <a:off x="9827027" y="2493967"/>
            <a:ext cx="538609" cy="221127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985" algn="just">
              <a:lnSpc>
                <a:spcPts val="1425"/>
              </a:lnSpc>
            </a:pPr>
            <a:r>
              <a:rPr sz="1400" spc="-10" dirty="0" err="1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400" spc="25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spc="25" dirty="0">
              <a:solidFill>
                <a:srgbClr val="6B6B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985" algn="just">
              <a:lnSpc>
                <a:spcPts val="1425"/>
              </a:lnSpc>
            </a:pPr>
            <a:r>
              <a:rPr lang="ru-RU"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здравоохранения и социальных услуг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0" name="Прямая со стрелкой 119">
            <a:extLst>
              <a:ext uri="{FF2B5EF4-FFF2-40B4-BE49-F238E27FC236}">
                <a16:creationId xmlns:a16="http://schemas.microsoft.com/office/drawing/2014/main" id="{E011672F-9E2B-4266-AA57-CC79DB0F212E}"/>
              </a:ext>
            </a:extLst>
          </p:cNvPr>
          <p:cNvCxnSpPr>
            <a:cxnSpLocks/>
          </p:cNvCxnSpPr>
          <p:nvPr/>
        </p:nvCxnSpPr>
        <p:spPr>
          <a:xfrm>
            <a:off x="11140518" y="3731802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8C03E1A8-F5A7-4959-B5F3-1832FCC1AC98}"/>
              </a:ext>
            </a:extLst>
          </p:cNvPr>
          <p:cNvSpPr txBox="1"/>
          <p:nvPr/>
        </p:nvSpPr>
        <p:spPr>
          <a:xfrm>
            <a:off x="11396763" y="3544607"/>
            <a:ext cx="67918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57,2</a:t>
            </a:r>
          </a:p>
        </p:txBody>
      </p:sp>
      <p:cxnSp>
        <p:nvCxnSpPr>
          <p:cNvPr id="122" name="Прямая со стрелкой 121">
            <a:extLst>
              <a:ext uri="{FF2B5EF4-FFF2-40B4-BE49-F238E27FC236}">
                <a16:creationId xmlns:a16="http://schemas.microsoft.com/office/drawing/2014/main" id="{F8527786-62FA-41C4-9890-0DCB6355BF40}"/>
              </a:ext>
            </a:extLst>
          </p:cNvPr>
          <p:cNvCxnSpPr>
            <a:cxnSpLocks/>
          </p:cNvCxnSpPr>
          <p:nvPr/>
        </p:nvCxnSpPr>
        <p:spPr>
          <a:xfrm>
            <a:off x="10889924" y="4244576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ADEAD197-5E57-40DA-B60C-90212E734EA5}"/>
              </a:ext>
            </a:extLst>
          </p:cNvPr>
          <p:cNvSpPr txBox="1"/>
          <p:nvPr/>
        </p:nvSpPr>
        <p:spPr>
          <a:xfrm>
            <a:off x="11140518" y="4071216"/>
            <a:ext cx="67918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52,7</a:t>
            </a:r>
          </a:p>
        </p:txBody>
      </p:sp>
      <p:pic>
        <p:nvPicPr>
          <p:cNvPr id="2056" name="Picture 8" descr="https://garant-audit34.ru/wp-content/uploads/2021/04/image-97-1440x1080-1.jpeg">
            <a:extLst>
              <a:ext uri="{FF2B5EF4-FFF2-40B4-BE49-F238E27FC236}">
                <a16:creationId xmlns:a16="http://schemas.microsoft.com/office/drawing/2014/main" id="{DEC758E6-46AB-4E65-B474-BB08123F0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15" y="5079821"/>
            <a:ext cx="587366" cy="44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object 36">
            <a:extLst>
              <a:ext uri="{FF2B5EF4-FFF2-40B4-BE49-F238E27FC236}">
                <a16:creationId xmlns:a16="http://schemas.microsoft.com/office/drawing/2014/main" id="{DEC698E4-9B23-4AE6-9B97-579F5C6491F3}"/>
              </a:ext>
            </a:extLst>
          </p:cNvPr>
          <p:cNvSpPr txBox="1"/>
          <p:nvPr/>
        </p:nvSpPr>
        <p:spPr>
          <a:xfrm rot="5400000">
            <a:off x="9785467" y="4385616"/>
            <a:ext cx="359073" cy="184984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985" algn="just">
              <a:lnSpc>
                <a:spcPts val="1425"/>
              </a:lnSpc>
            </a:pPr>
            <a:r>
              <a:rPr lang="ru-RU"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прочих видов услуг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5" name="Прямая со стрелкой 124">
            <a:extLst>
              <a:ext uri="{FF2B5EF4-FFF2-40B4-BE49-F238E27FC236}">
                <a16:creationId xmlns:a16="http://schemas.microsoft.com/office/drawing/2014/main" id="{1E646E9C-61B1-481B-AA76-B9FECBEF6072}"/>
              </a:ext>
            </a:extLst>
          </p:cNvPr>
          <p:cNvCxnSpPr>
            <a:cxnSpLocks/>
          </p:cNvCxnSpPr>
          <p:nvPr/>
        </p:nvCxnSpPr>
        <p:spPr>
          <a:xfrm>
            <a:off x="10886296" y="5318393"/>
            <a:ext cx="250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0F728B3D-5CA6-481E-9469-32067B511EB4}"/>
              </a:ext>
            </a:extLst>
          </p:cNvPr>
          <p:cNvSpPr txBox="1"/>
          <p:nvPr/>
        </p:nvSpPr>
        <p:spPr>
          <a:xfrm>
            <a:off x="11125105" y="5135061"/>
            <a:ext cx="67918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49,0</a:t>
            </a:r>
          </a:p>
        </p:txBody>
      </p:sp>
      <p:pic>
        <p:nvPicPr>
          <p:cNvPr id="127" name="object 40">
            <a:extLst>
              <a:ext uri="{FF2B5EF4-FFF2-40B4-BE49-F238E27FC236}">
                <a16:creationId xmlns:a16="http://schemas.microsoft.com/office/drawing/2014/main" id="{645ECAB6-9A9A-48F5-9B07-930E46EE80D6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4285" y="4133285"/>
            <a:ext cx="225951" cy="437361"/>
          </a:xfrm>
          <a:prstGeom prst="rect">
            <a:avLst/>
          </a:prstGeom>
        </p:spPr>
      </p:pic>
      <p:pic>
        <p:nvPicPr>
          <p:cNvPr id="2" name="Picture 2" descr="https://e7.pngegg.com/pngimages/491/211/png-clipart-electronics-manufacturing-services-business-computer-icons-factory-background-manufacturing-hd-miscellaneous-company.png">
            <a:extLst>
              <a:ext uri="{FF2B5EF4-FFF2-40B4-BE49-F238E27FC236}">
                <a16:creationId xmlns:a16="http://schemas.microsoft.com/office/drawing/2014/main" id="{97F30BF4-DAE3-46FC-8C9A-7ABD5755C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5" y="3001162"/>
            <a:ext cx="535803" cy="40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bject 22">
            <a:extLst>
              <a:ext uri="{FF2B5EF4-FFF2-40B4-BE49-F238E27FC236}">
                <a16:creationId xmlns:a16="http://schemas.microsoft.com/office/drawing/2014/main" id="{0DA0AA82-57E6-4282-BA45-1C9EAAE7CEBC}"/>
              </a:ext>
            </a:extLst>
          </p:cNvPr>
          <p:cNvSpPr txBox="1"/>
          <p:nvPr/>
        </p:nvSpPr>
        <p:spPr>
          <a:xfrm rot="5400000">
            <a:off x="1262706" y="2528084"/>
            <a:ext cx="384721" cy="13817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080" algn="r">
              <a:lnSpc>
                <a:spcPts val="1535"/>
              </a:lnSpc>
            </a:pPr>
            <a:r>
              <a:rPr lang="ru-RU" sz="1400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Обрабатывающие производства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8" name="Прямая со стрелкой 127">
            <a:extLst>
              <a:ext uri="{FF2B5EF4-FFF2-40B4-BE49-F238E27FC236}">
                <a16:creationId xmlns:a16="http://schemas.microsoft.com/office/drawing/2014/main" id="{FE8D200C-D84D-4267-AF22-A23CEF5E0FA4}"/>
              </a:ext>
            </a:extLst>
          </p:cNvPr>
          <p:cNvCxnSpPr/>
          <p:nvPr/>
        </p:nvCxnSpPr>
        <p:spPr>
          <a:xfrm>
            <a:off x="2167360" y="3218964"/>
            <a:ext cx="238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1FEA073B-F072-4AD8-8FAA-5E17C1DDF721}"/>
              </a:ext>
            </a:extLst>
          </p:cNvPr>
          <p:cNvSpPr txBox="1"/>
          <p:nvPr/>
        </p:nvSpPr>
        <p:spPr>
          <a:xfrm>
            <a:off x="2434216" y="3025666"/>
            <a:ext cx="779079" cy="37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63,5</a:t>
            </a:r>
          </a:p>
        </p:txBody>
      </p:sp>
    </p:spTree>
    <p:extLst>
      <p:ext uri="{BB962C8B-B14F-4D97-AF65-F5344CB8AC3E}">
        <p14:creationId xmlns:p14="http://schemas.microsoft.com/office/powerpoint/2010/main" val="1833055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079587" y="274477"/>
            <a:ext cx="3311525" cy="309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Кемеровский городской округ</a:t>
            </a:r>
            <a:endParaRPr lang="ru-RU" sz="1800" b="1" u="sng" dirty="0">
              <a:solidFill>
                <a:srgbClr val="C00000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2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rgbClr val="00AFEF">
              <a:alpha val="3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10">
            <a:extLst>
              <a:ext uri="{FF2B5EF4-FFF2-40B4-BE49-F238E27FC236}">
                <a16:creationId xmlns:a16="http://schemas.microsoft.com/office/drawing/2014/main" id="{12C7882D-5AE4-45DB-8880-55E4078A639D}"/>
              </a:ext>
            </a:extLst>
          </p:cNvPr>
          <p:cNvSpPr txBox="1"/>
          <p:nvPr/>
        </p:nvSpPr>
        <p:spPr>
          <a:xfrm>
            <a:off x="1151782" y="84843"/>
            <a:ext cx="7012427" cy="75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РЕЗУЛЬТАТЫ ДЕЯТЕЛЬНОСТИ ОРГАНИЗАЦИЙ 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87806ED4-1187-4319-B4ED-067E0E6A2658}"/>
              </a:ext>
            </a:extLst>
          </p:cNvPr>
          <p:cNvSpPr/>
          <p:nvPr/>
        </p:nvSpPr>
        <p:spPr>
          <a:xfrm>
            <a:off x="11417363" y="609600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87"/>
                </a:moveTo>
                <a:lnTo>
                  <a:pt x="4184" y="4184"/>
                </a:lnTo>
                <a:lnTo>
                  <a:pt x="14287" y="0"/>
                </a:lnTo>
                <a:lnTo>
                  <a:pt x="24390" y="4184"/>
                </a:lnTo>
                <a:lnTo>
                  <a:pt x="28575" y="14287"/>
                </a:lnTo>
                <a:lnTo>
                  <a:pt x="24390" y="24390"/>
                </a:lnTo>
                <a:lnTo>
                  <a:pt x="14287" y="28575"/>
                </a:lnTo>
                <a:lnTo>
                  <a:pt x="4184" y="24390"/>
                </a:lnTo>
                <a:lnTo>
                  <a:pt x="0" y="14287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22" name="Picture 2" descr="https://cdn-icons-png.flaticon.com/512/8150/8150634.png">
            <a:extLst>
              <a:ext uri="{FF2B5EF4-FFF2-40B4-BE49-F238E27FC236}">
                <a16:creationId xmlns:a16="http://schemas.microsoft.com/office/drawing/2014/main" id="{4AF8956F-9FE7-49C5-8822-70A821666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3" y="65025"/>
            <a:ext cx="744538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object 5">
            <a:extLst>
              <a:ext uri="{FF2B5EF4-FFF2-40B4-BE49-F238E27FC236}">
                <a16:creationId xmlns:a16="http://schemas.microsoft.com/office/drawing/2014/main" id="{1F39B6DA-4079-4C02-BD26-8766DC14BD5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84624" y="5087620"/>
            <a:ext cx="2807376" cy="177038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6235AB-4A8A-4169-B20B-9AA16F50B5A7}"/>
              </a:ext>
            </a:extLst>
          </p:cNvPr>
          <p:cNvSpPr/>
          <p:nvPr/>
        </p:nvSpPr>
        <p:spPr>
          <a:xfrm>
            <a:off x="510456" y="1084042"/>
            <a:ext cx="111085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 3" panose="05040102010807070707" pitchFamily="18" charset="2"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январь-декабрь 2022 года </a:t>
            </a:r>
            <a:r>
              <a:rPr lang="ru-RU" alt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сальдированный финансовый результат </a:t>
            </a:r>
            <a:r>
              <a:rPr lang="ru-RU" alt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(прибыль минус убыток) организаций города Кемерово (без субъектов малого предпринимательства, банков, страховых и бюджетных организаций) составил 268,6 млрд. рублей прибыли (январь-декабрь 2021 года – 154,4 млрд. рублей прибыли)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56D3316B-0E4F-4CE7-A58C-978CFCEABBC7}"/>
              </a:ext>
            </a:extLst>
          </p:cNvPr>
          <p:cNvSpPr/>
          <p:nvPr/>
        </p:nvSpPr>
        <p:spPr>
          <a:xfrm>
            <a:off x="1407055" y="2621235"/>
            <a:ext cx="7977569" cy="66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Динамика сальдированного финансового результата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крупных и средних организаций г. Кемерово, млн. рублей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79634F18-4B53-4F4A-B8FC-9F9A034514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53852"/>
              </p:ext>
            </p:extLst>
          </p:nvPr>
        </p:nvGraphicFramePr>
        <p:xfrm>
          <a:off x="1407055" y="3429000"/>
          <a:ext cx="6094878" cy="286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37040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079587" y="274477"/>
            <a:ext cx="3311525" cy="309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Кемеровский городской округ</a:t>
            </a:r>
            <a:endParaRPr lang="ru-RU" sz="1800" b="1" u="sng" dirty="0">
              <a:solidFill>
                <a:srgbClr val="C00000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2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rgbClr val="00AFEF">
              <a:alpha val="3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10">
            <a:extLst>
              <a:ext uri="{FF2B5EF4-FFF2-40B4-BE49-F238E27FC236}">
                <a16:creationId xmlns:a16="http://schemas.microsoft.com/office/drawing/2014/main" id="{12C7882D-5AE4-45DB-8880-55E4078A639D}"/>
              </a:ext>
            </a:extLst>
          </p:cNvPr>
          <p:cNvSpPr txBox="1"/>
          <p:nvPr/>
        </p:nvSpPr>
        <p:spPr>
          <a:xfrm>
            <a:off x="1199364" y="274477"/>
            <a:ext cx="7012427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87806ED4-1187-4319-B4ED-067E0E6A2658}"/>
              </a:ext>
            </a:extLst>
          </p:cNvPr>
          <p:cNvSpPr/>
          <p:nvPr/>
        </p:nvSpPr>
        <p:spPr>
          <a:xfrm>
            <a:off x="11417363" y="609600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87"/>
                </a:moveTo>
                <a:lnTo>
                  <a:pt x="4184" y="4184"/>
                </a:lnTo>
                <a:lnTo>
                  <a:pt x="14287" y="0"/>
                </a:lnTo>
                <a:lnTo>
                  <a:pt x="24390" y="4184"/>
                </a:lnTo>
                <a:lnTo>
                  <a:pt x="28575" y="14287"/>
                </a:lnTo>
                <a:lnTo>
                  <a:pt x="24390" y="24390"/>
                </a:lnTo>
                <a:lnTo>
                  <a:pt x="14287" y="28575"/>
                </a:lnTo>
                <a:lnTo>
                  <a:pt x="4184" y="24390"/>
                </a:lnTo>
                <a:lnTo>
                  <a:pt x="0" y="14287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46" name="Picture 2" descr="бизнес, идея, лампочка, деньги, монеты, инвестиции значок">
            <a:extLst>
              <a:ext uri="{FF2B5EF4-FFF2-40B4-BE49-F238E27FC236}">
                <a16:creationId xmlns:a16="http://schemas.microsoft.com/office/drawing/2014/main" id="{29BF1740-CE40-47C7-8486-5376D97C2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3" y="-6773"/>
            <a:ext cx="872059" cy="87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5">
            <a:extLst>
              <a:ext uri="{FF2B5EF4-FFF2-40B4-BE49-F238E27FC236}">
                <a16:creationId xmlns:a16="http://schemas.microsoft.com/office/drawing/2014/main" id="{A5C0B303-4AE1-4589-AE78-0E8A00F47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348" y="1001985"/>
            <a:ext cx="107021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 города всех форм собственности </a:t>
            </a:r>
            <a:r>
              <a:rPr lang="ru-RU" altLang="ru-RU" sz="2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2022 года </a:t>
            </a: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altLang="ru-RU" sz="2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51,3 млрд. рублей </a:t>
            </a: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 в основной капитал, что в сопоставимых ценах на 22,7 % ниже уровня 9 месяцев 2021 года. </a:t>
            </a:r>
          </a:p>
        </p:txBody>
      </p:sp>
      <p:sp>
        <p:nvSpPr>
          <p:cNvPr id="17" name="Прямоугольник 7">
            <a:extLst>
              <a:ext uri="{FF2B5EF4-FFF2-40B4-BE49-F238E27FC236}">
                <a16:creationId xmlns:a16="http://schemas.microsoft.com/office/drawing/2014/main" id="{8990DC7C-7457-4FC8-A7DB-95453AE13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113" y="2087653"/>
            <a:ext cx="112837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Объем инвестиций по крупным и средним предприятиям </a:t>
            </a:r>
            <a:r>
              <a:rPr lang="ru-RU" altLang="ru-RU" sz="2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2022 года </a:t>
            </a: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сложился на уровне </a:t>
            </a:r>
            <a:r>
              <a:rPr lang="ru-RU" altLang="ru-RU" sz="2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35,6 млрд. рублей </a:t>
            </a: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(снижение в сопоставимых ценах составило 34,0 %).</a:t>
            </a:r>
          </a:p>
        </p:txBody>
      </p:sp>
      <p:pic>
        <p:nvPicPr>
          <p:cNvPr id="19" name="Picture 63" descr="https://penza-post.ru/uploads/2-1/Anna1/yanvar/19.01/4048.jpg">
            <a:extLst>
              <a:ext uri="{FF2B5EF4-FFF2-40B4-BE49-F238E27FC236}">
                <a16:creationId xmlns:a16="http://schemas.microsoft.com/office/drawing/2014/main" id="{7BF4B2F8-C9B2-470C-9B4E-A7F85E36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99147" y="4988542"/>
            <a:ext cx="3092853" cy="186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F44FDA80-1C3B-4F18-9C52-0A67823B1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093319"/>
              </p:ext>
            </p:extLst>
          </p:nvPr>
        </p:nvGraphicFramePr>
        <p:xfrm>
          <a:off x="2810576" y="3131207"/>
          <a:ext cx="3917833" cy="333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4569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079587" y="274477"/>
            <a:ext cx="3311525" cy="309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Кемеровский городской округ</a:t>
            </a:r>
            <a:endParaRPr lang="ru-RU" sz="1800" b="1" u="sng" dirty="0">
              <a:solidFill>
                <a:srgbClr val="C00000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2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rgbClr val="00AFEF">
              <a:alpha val="3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10">
            <a:extLst>
              <a:ext uri="{FF2B5EF4-FFF2-40B4-BE49-F238E27FC236}">
                <a16:creationId xmlns:a16="http://schemas.microsoft.com/office/drawing/2014/main" id="{12C7882D-5AE4-45DB-8880-55E4078A639D}"/>
              </a:ext>
            </a:extLst>
          </p:cNvPr>
          <p:cNvSpPr txBox="1"/>
          <p:nvPr/>
        </p:nvSpPr>
        <p:spPr>
          <a:xfrm>
            <a:off x="1199364" y="274477"/>
            <a:ext cx="7012427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ГОРОДА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87806ED4-1187-4319-B4ED-067E0E6A2658}"/>
              </a:ext>
            </a:extLst>
          </p:cNvPr>
          <p:cNvSpPr/>
          <p:nvPr/>
        </p:nvSpPr>
        <p:spPr>
          <a:xfrm>
            <a:off x="11417363" y="609600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87"/>
                </a:moveTo>
                <a:lnTo>
                  <a:pt x="4184" y="4184"/>
                </a:lnTo>
                <a:lnTo>
                  <a:pt x="14287" y="0"/>
                </a:lnTo>
                <a:lnTo>
                  <a:pt x="24390" y="4184"/>
                </a:lnTo>
                <a:lnTo>
                  <a:pt x="28575" y="14287"/>
                </a:lnTo>
                <a:lnTo>
                  <a:pt x="24390" y="24390"/>
                </a:lnTo>
                <a:lnTo>
                  <a:pt x="14287" y="28575"/>
                </a:lnTo>
                <a:lnTo>
                  <a:pt x="4184" y="24390"/>
                </a:lnTo>
                <a:lnTo>
                  <a:pt x="0" y="14287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4D1952FD-1815-4E97-8C07-655518CD0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649979"/>
              </p:ext>
            </p:extLst>
          </p:nvPr>
        </p:nvGraphicFramePr>
        <p:xfrm>
          <a:off x="275758" y="2360435"/>
          <a:ext cx="4257121" cy="3279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170" name="Picture 2" descr="https://cdn-icons-png.flaticon.com/512/1761/1761422.png">
            <a:extLst>
              <a:ext uri="{FF2B5EF4-FFF2-40B4-BE49-F238E27FC236}">
                <a16:creationId xmlns:a16="http://schemas.microsoft.com/office/drawing/2014/main" id="{7AE18B64-1720-4A8B-B52D-C81EE3FF2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9" y="29091"/>
            <a:ext cx="744538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EBB300-CCF7-44D7-999B-DEAE721271D9}"/>
              </a:ext>
            </a:extLst>
          </p:cNvPr>
          <p:cNvSpPr txBox="1"/>
          <p:nvPr/>
        </p:nvSpPr>
        <p:spPr>
          <a:xfrm>
            <a:off x="-512064" y="1479612"/>
            <a:ext cx="6608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города Кемерово,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 рублей</a:t>
            </a:r>
          </a:p>
        </p:txBody>
      </p:sp>
      <p:pic>
        <p:nvPicPr>
          <p:cNvPr id="7172" name="Picture 4" descr="https://avatars.mds.yandex.net/i?id=d09440f01ab3a0b67aa09cbe8f537453-5752088-images-thumbs&amp;ref=rim&amp;n=33&amp;w=200&amp;h=150">
            <a:extLst>
              <a:ext uri="{FF2B5EF4-FFF2-40B4-BE49-F238E27FC236}">
                <a16:creationId xmlns:a16="http://schemas.microsoft.com/office/drawing/2014/main" id="{E4E53A3D-67C6-4AC3-B0F8-1A2BC165B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68" y="2755673"/>
            <a:ext cx="1889936" cy="152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7">
            <a:extLst>
              <a:ext uri="{FF2B5EF4-FFF2-40B4-BE49-F238E27FC236}">
                <a16:creationId xmlns:a16="http://schemas.microsoft.com/office/drawing/2014/main" id="{1C9C013D-2A19-4DF4-98FE-DAED43CC0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120" y="1132996"/>
            <a:ext cx="5964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города Кемерово</a:t>
            </a: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729D9287-735B-4EC3-9E89-75C49D675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443523"/>
              </p:ext>
            </p:extLst>
          </p:nvPr>
        </p:nvGraphicFramePr>
        <p:xfrm>
          <a:off x="6070662" y="1551321"/>
          <a:ext cx="5515545" cy="1966974"/>
        </p:xfrm>
        <a:graphic>
          <a:graphicData uri="http://schemas.openxmlformats.org/drawingml/2006/table">
            <a:tbl>
              <a:tblPr firstRow="1" firstCol="1" bandRow="1"/>
              <a:tblGrid>
                <a:gridCol w="47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год, млн. рублей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год, млн. рублей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Изменение, %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7 085,7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8 054,4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113,7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903,7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1 024,7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113,4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перечисления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18 833,1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27 077,3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143,8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ДОХОДОВ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26 822,5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36 156,4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134,8</a:t>
                      </a:r>
                      <a:endPara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Прямоугольник 7">
            <a:extLst>
              <a:ext uri="{FF2B5EF4-FFF2-40B4-BE49-F238E27FC236}">
                <a16:creationId xmlns:a16="http://schemas.microsoft.com/office/drawing/2014/main" id="{50DB689F-2D76-4F8B-9EDE-6FD74C9A7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120" y="3815554"/>
            <a:ext cx="5964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города Кемерово, млн рублей</a:t>
            </a:r>
          </a:p>
        </p:txBody>
      </p:sp>
      <p:graphicFrame>
        <p:nvGraphicFramePr>
          <p:cNvPr id="16" name="Объект 11">
            <a:extLst>
              <a:ext uri="{FF2B5EF4-FFF2-40B4-BE49-F238E27FC236}">
                <a16:creationId xmlns:a16="http://schemas.microsoft.com/office/drawing/2014/main" id="{E5101DBC-E15A-4640-BC02-1B42174A2A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91807"/>
              </p:ext>
            </p:extLst>
          </p:nvPr>
        </p:nvGraphicFramePr>
        <p:xfrm>
          <a:off x="5648724" y="4223085"/>
          <a:ext cx="6057900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67343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079587" y="274477"/>
            <a:ext cx="3311525" cy="309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Кемеровский городской округ</a:t>
            </a:r>
            <a:endParaRPr lang="ru-RU" sz="1800" b="1" u="sng" dirty="0">
              <a:solidFill>
                <a:srgbClr val="C00000"/>
              </a:solidFill>
            </a:endParaRPr>
          </a:p>
        </p:txBody>
      </p:sp>
      <p:sp>
        <p:nvSpPr>
          <p:cNvPr id="8" name="object 28">
            <a:extLst>
              <a:ext uri="{FF2B5EF4-FFF2-40B4-BE49-F238E27FC236}">
                <a16:creationId xmlns:a16="http://schemas.microsoft.com/office/drawing/2014/main" id="{93164FFC-47F3-4018-BDBD-048C0B57690E}"/>
              </a:ext>
            </a:extLst>
          </p:cNvPr>
          <p:cNvSpPr txBox="1"/>
          <p:nvPr/>
        </p:nvSpPr>
        <p:spPr>
          <a:xfrm>
            <a:off x="127661" y="-100626"/>
            <a:ext cx="6851015" cy="75373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1225">
              <a:lnSpc>
                <a:spcPts val="3085"/>
              </a:lnSpc>
            </a:pPr>
            <a:r>
              <a:rPr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</a:t>
            </a:r>
            <a:r>
              <a:rPr sz="2400" b="1" spc="-114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2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rgbClr val="00AFEF">
              <a:alpha val="30195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object 27">
            <a:extLst>
              <a:ext uri="{FF2B5EF4-FFF2-40B4-BE49-F238E27FC236}">
                <a16:creationId xmlns:a16="http://schemas.microsoft.com/office/drawing/2014/main" id="{FF42D775-6866-4371-B3FA-8A001790981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661" y="71060"/>
            <a:ext cx="673227" cy="770113"/>
          </a:xfrm>
          <a:prstGeom prst="rect">
            <a:avLst/>
          </a:prstGeom>
        </p:spPr>
      </p:pic>
      <p:sp>
        <p:nvSpPr>
          <p:cNvPr id="12" name="object 10">
            <a:extLst>
              <a:ext uri="{FF2B5EF4-FFF2-40B4-BE49-F238E27FC236}">
                <a16:creationId xmlns:a16="http://schemas.microsoft.com/office/drawing/2014/main" id="{0241D1A9-B4BE-4A18-8EA0-C1A55E3CE7D2}"/>
              </a:ext>
            </a:extLst>
          </p:cNvPr>
          <p:cNvSpPr txBox="1"/>
          <p:nvPr/>
        </p:nvSpPr>
        <p:spPr>
          <a:xfrm>
            <a:off x="464274" y="1622433"/>
            <a:ext cx="433469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05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</a:t>
            </a:r>
            <a:r>
              <a:rPr sz="2000" b="1" spc="-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ПРОМЫШЛЕННОГО ПРОИЗВОДСТВА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93343ACE-7FD9-4002-B5C8-FAF202C01B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6246730"/>
              </p:ext>
            </p:extLst>
          </p:nvPr>
        </p:nvGraphicFramePr>
        <p:xfrm>
          <a:off x="561340" y="2309836"/>
          <a:ext cx="3893185" cy="307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object 44">
            <a:extLst>
              <a:ext uri="{FF2B5EF4-FFF2-40B4-BE49-F238E27FC236}">
                <a16:creationId xmlns:a16="http://schemas.microsoft.com/office/drawing/2014/main" id="{32E64AF3-70E7-4BA0-B473-B0F5DD144ECF}"/>
              </a:ext>
            </a:extLst>
          </p:cNvPr>
          <p:cNvSpPr/>
          <p:nvPr/>
        </p:nvSpPr>
        <p:spPr>
          <a:xfrm>
            <a:off x="351621" y="5234692"/>
            <a:ext cx="3893185" cy="0"/>
          </a:xfrm>
          <a:custGeom>
            <a:avLst/>
            <a:gdLst/>
            <a:ahLst/>
            <a:cxnLst/>
            <a:rect l="l" t="t" r="r" b="b"/>
            <a:pathLst>
              <a:path w="3893185">
                <a:moveTo>
                  <a:pt x="0" y="0"/>
                </a:moveTo>
                <a:lnTo>
                  <a:pt x="3892972" y="0"/>
                </a:lnTo>
              </a:path>
            </a:pathLst>
          </a:custGeom>
          <a:ln w="271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F65EC77-CFD7-4E8D-911F-99A2164E20F0}"/>
              </a:ext>
            </a:extLst>
          </p:cNvPr>
          <p:cNvSpPr txBox="1"/>
          <p:nvPr/>
        </p:nvSpPr>
        <p:spPr>
          <a:xfrm>
            <a:off x="6405308" y="1365672"/>
            <a:ext cx="4671060" cy="675826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70"/>
              </a:spcBef>
            </a:pP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ИНДЕКСЫ</a:t>
            </a:r>
            <a:r>
              <a:rPr sz="2000" b="1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" algn="ctr">
              <a:lnSpc>
                <a:spcPct val="100000"/>
              </a:lnSpc>
              <a:spcBef>
                <a:spcPts val="16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видам экономической деятельности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object 2">
            <a:extLst>
              <a:ext uri="{FF2B5EF4-FFF2-40B4-BE49-F238E27FC236}">
                <a16:creationId xmlns:a16="http://schemas.microsoft.com/office/drawing/2014/main" id="{49F50BBA-FF5B-45C0-B239-FFAFDEA7E417}"/>
              </a:ext>
            </a:extLst>
          </p:cNvPr>
          <p:cNvGrpSpPr/>
          <p:nvPr/>
        </p:nvGrpSpPr>
        <p:grpSpPr>
          <a:xfrm>
            <a:off x="10106025" y="3344798"/>
            <a:ext cx="314325" cy="265430"/>
            <a:chOff x="10106025" y="3344798"/>
            <a:chExt cx="314325" cy="265430"/>
          </a:xfrm>
        </p:grpSpPr>
        <p:sp>
          <p:nvSpPr>
            <p:cNvPr id="22" name="object 3">
              <a:extLst>
                <a:ext uri="{FF2B5EF4-FFF2-40B4-BE49-F238E27FC236}">
                  <a16:creationId xmlns:a16="http://schemas.microsoft.com/office/drawing/2014/main" id="{DF01D313-2135-4785-BEAD-7CFAADBF92DC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0" y="0"/>
                  </a:lnTo>
                  <a:lnTo>
                    <a:pt x="150749" y="252475"/>
                  </a:lnTo>
                  <a:lnTo>
                    <a:pt x="301625" y="0"/>
                  </a:lnTo>
                  <a:close/>
                </a:path>
              </a:pathLst>
            </a:custGeom>
            <a:solidFill>
              <a:srgbClr val="E20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4">
              <a:extLst>
                <a:ext uri="{FF2B5EF4-FFF2-40B4-BE49-F238E27FC236}">
                  <a16:creationId xmlns:a16="http://schemas.microsoft.com/office/drawing/2014/main" id="{D18049D6-01DD-4E6D-B81E-67D0C3DDAF4F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150749" y="252475"/>
                  </a:lnTo>
                  <a:lnTo>
                    <a:pt x="0" y="0"/>
                  </a:lnTo>
                  <a:lnTo>
                    <a:pt x="301625" y="0"/>
                  </a:lnTo>
                  <a:close/>
                </a:path>
              </a:pathLst>
            </a:custGeom>
            <a:ln w="12700">
              <a:solidFill>
                <a:srgbClr val="E20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9">
            <a:extLst>
              <a:ext uri="{FF2B5EF4-FFF2-40B4-BE49-F238E27FC236}">
                <a16:creationId xmlns:a16="http://schemas.microsoft.com/office/drawing/2014/main" id="{5976A08B-0E33-4F32-BF27-30C538FCAA20}"/>
              </a:ext>
            </a:extLst>
          </p:cNvPr>
          <p:cNvSpPr/>
          <p:nvPr/>
        </p:nvSpPr>
        <p:spPr>
          <a:xfrm>
            <a:off x="11417363" y="609600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87"/>
                </a:moveTo>
                <a:lnTo>
                  <a:pt x="4184" y="4184"/>
                </a:lnTo>
                <a:lnTo>
                  <a:pt x="14287" y="0"/>
                </a:lnTo>
                <a:lnTo>
                  <a:pt x="24390" y="4184"/>
                </a:lnTo>
                <a:lnTo>
                  <a:pt x="28575" y="14287"/>
                </a:lnTo>
                <a:lnTo>
                  <a:pt x="24390" y="24390"/>
                </a:lnTo>
                <a:lnTo>
                  <a:pt x="14287" y="28575"/>
                </a:lnTo>
                <a:lnTo>
                  <a:pt x="4184" y="24390"/>
                </a:lnTo>
                <a:lnTo>
                  <a:pt x="0" y="14287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52D76DF3-F47C-42FA-9CA0-FFADF54412B8}"/>
              </a:ext>
            </a:extLst>
          </p:cNvPr>
          <p:cNvSpPr txBox="1"/>
          <p:nvPr/>
        </p:nvSpPr>
        <p:spPr>
          <a:xfrm>
            <a:off x="6427089" y="2376931"/>
            <a:ext cx="22091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6B6B6B"/>
                </a:solidFill>
                <a:latin typeface="Arial"/>
                <a:cs typeface="Arial"/>
              </a:rPr>
              <a:t>ДОБЫЧА</a:t>
            </a:r>
            <a:r>
              <a:rPr sz="1600" b="1" spc="-5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6B6B6B"/>
                </a:solidFill>
                <a:latin typeface="Arial"/>
                <a:cs typeface="Arial"/>
              </a:rPr>
              <a:t>ПОЛЕЗНЫХ ИСКОПАЕМЫХ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D6D40F0E-5F71-4A17-8696-73C813DBDF42}"/>
              </a:ext>
            </a:extLst>
          </p:cNvPr>
          <p:cNvSpPr txBox="1"/>
          <p:nvPr/>
        </p:nvSpPr>
        <p:spPr>
          <a:xfrm>
            <a:off x="10532110" y="2333711"/>
            <a:ext cx="126578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200" b="1" spc="-20" dirty="0">
                <a:solidFill>
                  <a:srgbClr val="E20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32,0 %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1A9B4657-B4B5-4761-851E-96C5F5F01C07}"/>
              </a:ext>
            </a:extLst>
          </p:cNvPr>
          <p:cNvSpPr txBox="1"/>
          <p:nvPr/>
        </p:nvSpPr>
        <p:spPr>
          <a:xfrm>
            <a:off x="10601705" y="3165475"/>
            <a:ext cx="1265785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200" b="1" spc="-20" dirty="0">
                <a:solidFill>
                  <a:srgbClr val="E20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91,6 %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737D36FB-8373-4664-9F20-A1BB3D1423C5}"/>
              </a:ext>
            </a:extLst>
          </p:cNvPr>
          <p:cNvSpPr txBox="1"/>
          <p:nvPr/>
        </p:nvSpPr>
        <p:spPr>
          <a:xfrm>
            <a:off x="6436614" y="3187445"/>
            <a:ext cx="215646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spc="-45" dirty="0">
                <a:solidFill>
                  <a:srgbClr val="6B6B6B"/>
                </a:solidFill>
                <a:latin typeface="Arial"/>
                <a:cs typeface="Arial"/>
              </a:rPr>
              <a:t>ОБРАБАТЫВАЮЩИЕ </a:t>
            </a:r>
            <a:r>
              <a:rPr sz="1600" b="1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15">
            <a:extLst>
              <a:ext uri="{FF2B5EF4-FFF2-40B4-BE49-F238E27FC236}">
                <a16:creationId xmlns:a16="http://schemas.microsoft.com/office/drawing/2014/main" id="{A05E868B-D0D7-4542-BBF5-FFEBA26A7A43}"/>
              </a:ext>
            </a:extLst>
          </p:cNvPr>
          <p:cNvSpPr txBox="1"/>
          <p:nvPr/>
        </p:nvSpPr>
        <p:spPr>
          <a:xfrm>
            <a:off x="6438138" y="4011929"/>
            <a:ext cx="353758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6B6B6B"/>
                </a:solidFill>
                <a:latin typeface="Arial"/>
                <a:cs typeface="Arial"/>
              </a:rPr>
              <a:t>ОБЕСПЕЧЕНИЕ</a:t>
            </a:r>
            <a:r>
              <a:rPr sz="1600" b="1" spc="-10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6B6B6B"/>
                </a:solidFill>
                <a:latin typeface="Arial"/>
                <a:cs typeface="Arial"/>
              </a:rPr>
              <a:t>ЭЛЕКТРИЧЕСКОЙ </a:t>
            </a:r>
            <a:r>
              <a:rPr sz="1600" b="1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ЭНЕРГИЕЙ</a:t>
            </a:r>
            <a:r>
              <a:rPr sz="1600" b="1" dirty="0">
                <a:solidFill>
                  <a:srgbClr val="6B6B6B"/>
                </a:solidFill>
                <a:latin typeface="Arial"/>
                <a:cs typeface="Arial"/>
              </a:rPr>
              <a:t>,</a:t>
            </a:r>
            <a:r>
              <a:rPr sz="1600" b="1" spc="-114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6B6B6B"/>
                </a:solidFill>
                <a:latin typeface="Arial"/>
                <a:cs typeface="Arial"/>
              </a:rPr>
              <a:t>ГАЗОМ</a:t>
            </a:r>
            <a:r>
              <a:rPr sz="1600" b="1" spc="10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B6B6B"/>
                </a:solidFill>
                <a:latin typeface="Arial"/>
                <a:cs typeface="Arial"/>
              </a:rPr>
              <a:t>И</a:t>
            </a:r>
            <a:r>
              <a:rPr sz="1600" b="1" spc="-70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6B6B6B"/>
                </a:solidFill>
                <a:latin typeface="Arial"/>
                <a:cs typeface="Arial"/>
              </a:rPr>
              <a:t>ПАРОМ; КОНДИЦИОНИРОВАНИЕ</a:t>
            </a:r>
            <a:r>
              <a:rPr sz="1600" b="1" spc="-8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6B6B6B"/>
                </a:solidFill>
                <a:latin typeface="Arial"/>
                <a:cs typeface="Arial"/>
              </a:rPr>
              <a:t>ВОЗДУХА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21F29E0A-5ED3-47E2-B446-2FF0A5267BF0}"/>
              </a:ext>
            </a:extLst>
          </p:cNvPr>
          <p:cNvSpPr txBox="1"/>
          <p:nvPr/>
        </p:nvSpPr>
        <p:spPr>
          <a:xfrm>
            <a:off x="10587354" y="4167632"/>
            <a:ext cx="1304925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200" b="1" spc="-20" dirty="0">
                <a:solidFill>
                  <a:srgbClr val="E20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99,3 %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06CE70E6-1819-4F85-AA9A-F8B70F475D2F}"/>
              </a:ext>
            </a:extLst>
          </p:cNvPr>
          <p:cNvSpPr txBox="1"/>
          <p:nvPr/>
        </p:nvSpPr>
        <p:spPr>
          <a:xfrm>
            <a:off x="6369811" y="5085334"/>
            <a:ext cx="4009390" cy="1247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6B6B6B"/>
                </a:solidFill>
                <a:latin typeface="Arial"/>
                <a:cs typeface="Arial"/>
              </a:rPr>
              <a:t>ВОДОСНАБЖЕНИЕ;</a:t>
            </a:r>
            <a:r>
              <a:rPr sz="1600" b="1" spc="-8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6B6B6B"/>
                </a:solidFill>
                <a:latin typeface="Arial"/>
                <a:cs typeface="Arial"/>
              </a:rPr>
              <a:t>ВОДООТВЕДЕНИЕ, </a:t>
            </a:r>
            <a:r>
              <a:rPr sz="1600" b="1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1600" b="1" spc="-75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6B6B6B"/>
                </a:solidFill>
                <a:latin typeface="Arial"/>
                <a:cs typeface="Arial"/>
              </a:rPr>
              <a:t>СБОРА</a:t>
            </a:r>
            <a:r>
              <a:rPr sz="1600" b="1" spc="-90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6B6B6B"/>
                </a:solidFill>
                <a:latin typeface="Arial"/>
                <a:cs typeface="Arial"/>
              </a:rPr>
              <a:t>И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6B6B6B"/>
                </a:solidFill>
                <a:latin typeface="Arial"/>
                <a:cs typeface="Arial"/>
              </a:rPr>
              <a:t>УТИЛИЗАЦИИ</a:t>
            </a:r>
            <a:r>
              <a:rPr sz="1600" b="1" spc="-70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6B6B6B"/>
                </a:solidFill>
                <a:latin typeface="Arial"/>
                <a:cs typeface="Arial"/>
              </a:rPr>
              <a:t>ОТХОДОВ,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6B6B6B"/>
                </a:solidFill>
                <a:latin typeface="Arial"/>
                <a:cs typeface="Arial"/>
              </a:rPr>
              <a:t>ДЕЯТЕЛЬНОСТЬ</a:t>
            </a:r>
            <a:r>
              <a:rPr sz="1600" b="1" spc="-20" dirty="0">
                <a:solidFill>
                  <a:srgbClr val="6B6B6B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6B6B6B"/>
                </a:solidFill>
                <a:latin typeface="Arial"/>
                <a:cs typeface="Arial"/>
              </a:rPr>
              <a:t>ПО </a:t>
            </a:r>
            <a:r>
              <a:rPr sz="1600" b="1" spc="-10" dirty="0">
                <a:solidFill>
                  <a:srgbClr val="6B6B6B"/>
                </a:solidFill>
                <a:latin typeface="Arial"/>
                <a:cs typeface="Arial"/>
              </a:rPr>
              <a:t>ЛИКВИДАЦИИ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6B6B6B"/>
                </a:solidFill>
                <a:latin typeface="Arial"/>
                <a:cs typeface="Arial"/>
              </a:rPr>
              <a:t>ЗАГРЯЗНЕНИЙ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35" name="object 29">
            <a:extLst>
              <a:ext uri="{FF2B5EF4-FFF2-40B4-BE49-F238E27FC236}">
                <a16:creationId xmlns:a16="http://schemas.microsoft.com/office/drawing/2014/main" id="{BFC83336-C278-4386-95F1-E382571744A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74099" y="2309836"/>
            <a:ext cx="402699" cy="520239"/>
          </a:xfrm>
          <a:prstGeom prst="rect">
            <a:avLst/>
          </a:prstGeom>
        </p:spPr>
      </p:pic>
      <p:pic>
        <p:nvPicPr>
          <p:cNvPr id="36" name="object 30">
            <a:extLst>
              <a:ext uri="{FF2B5EF4-FFF2-40B4-BE49-F238E27FC236}">
                <a16:creationId xmlns:a16="http://schemas.microsoft.com/office/drawing/2014/main" id="{FEA498EA-432A-491F-93EA-38AC19E08DF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16970" y="3177622"/>
            <a:ext cx="500396" cy="514764"/>
          </a:xfrm>
          <a:prstGeom prst="rect">
            <a:avLst/>
          </a:prstGeom>
        </p:spPr>
      </p:pic>
      <p:pic>
        <p:nvPicPr>
          <p:cNvPr id="37" name="object 31">
            <a:extLst>
              <a:ext uri="{FF2B5EF4-FFF2-40B4-BE49-F238E27FC236}">
                <a16:creationId xmlns:a16="http://schemas.microsoft.com/office/drawing/2014/main" id="{C79F2EC5-9B43-4AF2-AEBB-9CC6793AACCC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23436" y="4270339"/>
            <a:ext cx="564303" cy="411078"/>
          </a:xfrm>
          <a:prstGeom prst="rect">
            <a:avLst/>
          </a:prstGeom>
        </p:spPr>
      </p:pic>
      <p:pic>
        <p:nvPicPr>
          <p:cNvPr id="38" name="object 32">
            <a:extLst>
              <a:ext uri="{FF2B5EF4-FFF2-40B4-BE49-F238E27FC236}">
                <a16:creationId xmlns:a16="http://schemas.microsoft.com/office/drawing/2014/main" id="{6A1EAB32-4145-44C0-81CE-98752172B433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88049" y="5383869"/>
            <a:ext cx="382152" cy="560004"/>
          </a:xfrm>
          <a:prstGeom prst="rect">
            <a:avLst/>
          </a:prstGeom>
        </p:spPr>
      </p:pic>
      <p:sp>
        <p:nvSpPr>
          <p:cNvPr id="39" name="object 33">
            <a:extLst>
              <a:ext uri="{FF2B5EF4-FFF2-40B4-BE49-F238E27FC236}">
                <a16:creationId xmlns:a16="http://schemas.microsoft.com/office/drawing/2014/main" id="{DAD5844A-0C53-4762-9A69-7B5DD49D2915}"/>
              </a:ext>
            </a:extLst>
          </p:cNvPr>
          <p:cNvSpPr/>
          <p:nvPr/>
        </p:nvSpPr>
        <p:spPr>
          <a:xfrm>
            <a:off x="5973826" y="3014726"/>
            <a:ext cx="5508625" cy="1905"/>
          </a:xfrm>
          <a:custGeom>
            <a:avLst/>
            <a:gdLst/>
            <a:ahLst/>
            <a:cxnLst/>
            <a:rect l="l" t="t" r="r" b="b"/>
            <a:pathLst>
              <a:path w="5508625" h="1905">
                <a:moveTo>
                  <a:pt x="0" y="0"/>
                </a:moveTo>
                <a:lnTo>
                  <a:pt x="5508498" y="1524"/>
                </a:lnTo>
              </a:path>
            </a:pathLst>
          </a:custGeom>
          <a:ln w="6350">
            <a:solidFill>
              <a:srgbClr val="6B6B6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4">
            <a:extLst>
              <a:ext uri="{FF2B5EF4-FFF2-40B4-BE49-F238E27FC236}">
                <a16:creationId xmlns:a16="http://schemas.microsoft.com/office/drawing/2014/main" id="{7BF07F56-FE11-4CDA-9DA4-EE85CD644AF0}"/>
              </a:ext>
            </a:extLst>
          </p:cNvPr>
          <p:cNvSpPr/>
          <p:nvPr/>
        </p:nvSpPr>
        <p:spPr>
          <a:xfrm>
            <a:off x="5967476" y="3857625"/>
            <a:ext cx="5580380" cy="1905"/>
          </a:xfrm>
          <a:custGeom>
            <a:avLst/>
            <a:gdLst/>
            <a:ahLst/>
            <a:cxnLst/>
            <a:rect l="l" t="t" r="r" b="b"/>
            <a:pathLst>
              <a:path w="5580380" h="1904">
                <a:moveTo>
                  <a:pt x="0" y="0"/>
                </a:moveTo>
                <a:lnTo>
                  <a:pt x="5579999" y="1524"/>
                </a:lnTo>
              </a:path>
            </a:pathLst>
          </a:custGeom>
          <a:ln w="6350">
            <a:solidFill>
              <a:srgbClr val="6B6B6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5">
            <a:extLst>
              <a:ext uri="{FF2B5EF4-FFF2-40B4-BE49-F238E27FC236}">
                <a16:creationId xmlns:a16="http://schemas.microsoft.com/office/drawing/2014/main" id="{FCE8AC95-A51D-47C3-B02B-EC5A9429A3BA}"/>
              </a:ext>
            </a:extLst>
          </p:cNvPr>
          <p:cNvSpPr/>
          <p:nvPr/>
        </p:nvSpPr>
        <p:spPr>
          <a:xfrm>
            <a:off x="5932551" y="4954523"/>
            <a:ext cx="5616575" cy="1905"/>
          </a:xfrm>
          <a:custGeom>
            <a:avLst/>
            <a:gdLst/>
            <a:ahLst/>
            <a:cxnLst/>
            <a:rect l="l" t="t" r="r" b="b"/>
            <a:pathLst>
              <a:path w="5616575" h="1904">
                <a:moveTo>
                  <a:pt x="0" y="0"/>
                </a:moveTo>
                <a:lnTo>
                  <a:pt x="5616575" y="1650"/>
                </a:lnTo>
              </a:path>
            </a:pathLst>
          </a:custGeom>
          <a:ln w="6350">
            <a:solidFill>
              <a:srgbClr val="6B6B6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39">
            <a:extLst>
              <a:ext uri="{FF2B5EF4-FFF2-40B4-BE49-F238E27FC236}">
                <a16:creationId xmlns:a16="http://schemas.microsoft.com/office/drawing/2014/main" id="{F5791928-D982-438C-B511-FFD66E8A6FC6}"/>
              </a:ext>
            </a:extLst>
          </p:cNvPr>
          <p:cNvGrpSpPr/>
          <p:nvPr/>
        </p:nvGrpSpPr>
        <p:grpSpPr>
          <a:xfrm>
            <a:off x="10154602" y="5576189"/>
            <a:ext cx="314325" cy="265430"/>
            <a:chOff x="10109200" y="4335398"/>
            <a:chExt cx="314325" cy="265430"/>
          </a:xfrm>
        </p:grpSpPr>
        <p:sp>
          <p:nvSpPr>
            <p:cNvPr id="46" name="object 40">
              <a:extLst>
                <a:ext uri="{FF2B5EF4-FFF2-40B4-BE49-F238E27FC236}">
                  <a16:creationId xmlns:a16="http://schemas.microsoft.com/office/drawing/2014/main" id="{DCB14CEC-58F0-4ABE-9877-DD9E9D1E7830}"/>
                </a:ext>
              </a:extLst>
            </p:cNvPr>
            <p:cNvSpPr/>
            <p:nvPr/>
          </p:nvSpPr>
          <p:spPr>
            <a:xfrm>
              <a:off x="10115550" y="43417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0" y="0"/>
                  </a:lnTo>
                  <a:lnTo>
                    <a:pt x="150749" y="252475"/>
                  </a:lnTo>
                  <a:lnTo>
                    <a:pt x="301625" y="0"/>
                  </a:lnTo>
                  <a:close/>
                </a:path>
              </a:pathLst>
            </a:custGeom>
            <a:solidFill>
              <a:srgbClr val="E20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1">
              <a:extLst>
                <a:ext uri="{FF2B5EF4-FFF2-40B4-BE49-F238E27FC236}">
                  <a16:creationId xmlns:a16="http://schemas.microsoft.com/office/drawing/2014/main" id="{A6E3D025-B5AD-4582-B784-9EE2A0F9AC45}"/>
                </a:ext>
              </a:extLst>
            </p:cNvPr>
            <p:cNvSpPr/>
            <p:nvPr/>
          </p:nvSpPr>
          <p:spPr>
            <a:xfrm>
              <a:off x="10115550" y="43417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150749" y="252475"/>
                  </a:lnTo>
                  <a:lnTo>
                    <a:pt x="0" y="0"/>
                  </a:lnTo>
                  <a:lnTo>
                    <a:pt x="301625" y="0"/>
                  </a:lnTo>
                  <a:close/>
                </a:path>
              </a:pathLst>
            </a:custGeom>
            <a:ln w="12700">
              <a:solidFill>
                <a:srgbClr val="E20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18">
            <a:extLst>
              <a:ext uri="{FF2B5EF4-FFF2-40B4-BE49-F238E27FC236}">
                <a16:creationId xmlns:a16="http://schemas.microsoft.com/office/drawing/2014/main" id="{76F29830-C407-4B5A-86F0-5A47092BBCB8}"/>
              </a:ext>
            </a:extLst>
          </p:cNvPr>
          <p:cNvSpPr txBox="1"/>
          <p:nvPr/>
        </p:nvSpPr>
        <p:spPr>
          <a:xfrm>
            <a:off x="10558653" y="5457240"/>
            <a:ext cx="152024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32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94,4 %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object 2">
            <a:extLst>
              <a:ext uri="{FF2B5EF4-FFF2-40B4-BE49-F238E27FC236}">
                <a16:creationId xmlns:a16="http://schemas.microsoft.com/office/drawing/2014/main" id="{B9C179E2-88CA-4AAD-B9C9-2126CBFD7B4B}"/>
              </a:ext>
            </a:extLst>
          </p:cNvPr>
          <p:cNvGrpSpPr/>
          <p:nvPr/>
        </p:nvGrpSpPr>
        <p:grpSpPr>
          <a:xfrm>
            <a:off x="10087864" y="2497202"/>
            <a:ext cx="314325" cy="265430"/>
            <a:chOff x="10106025" y="3344798"/>
            <a:chExt cx="314325" cy="265430"/>
          </a:xfrm>
        </p:grpSpPr>
        <p:sp>
          <p:nvSpPr>
            <p:cNvPr id="53" name="object 3">
              <a:extLst>
                <a:ext uri="{FF2B5EF4-FFF2-40B4-BE49-F238E27FC236}">
                  <a16:creationId xmlns:a16="http://schemas.microsoft.com/office/drawing/2014/main" id="{83BDEBC2-383A-4CCF-83FE-BEB383092BA7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0" y="0"/>
                  </a:lnTo>
                  <a:lnTo>
                    <a:pt x="150749" y="252475"/>
                  </a:lnTo>
                  <a:lnTo>
                    <a:pt x="301625" y="0"/>
                  </a:lnTo>
                  <a:close/>
                </a:path>
              </a:pathLst>
            </a:custGeom>
            <a:solidFill>
              <a:srgbClr val="E20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">
              <a:extLst>
                <a:ext uri="{FF2B5EF4-FFF2-40B4-BE49-F238E27FC236}">
                  <a16:creationId xmlns:a16="http://schemas.microsoft.com/office/drawing/2014/main" id="{5F277E83-617F-4AFB-ADCB-C86F71A3DFD4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150749" y="252475"/>
                  </a:lnTo>
                  <a:lnTo>
                    <a:pt x="0" y="0"/>
                  </a:lnTo>
                  <a:lnTo>
                    <a:pt x="301625" y="0"/>
                  </a:lnTo>
                  <a:close/>
                </a:path>
              </a:pathLst>
            </a:custGeom>
            <a:ln w="12700">
              <a:solidFill>
                <a:srgbClr val="E20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39">
            <a:extLst>
              <a:ext uri="{FF2B5EF4-FFF2-40B4-BE49-F238E27FC236}">
                <a16:creationId xmlns:a16="http://schemas.microsoft.com/office/drawing/2014/main" id="{B8C5305A-D334-4F69-891E-C2B50D37B620}"/>
              </a:ext>
            </a:extLst>
          </p:cNvPr>
          <p:cNvGrpSpPr/>
          <p:nvPr/>
        </p:nvGrpSpPr>
        <p:grpSpPr>
          <a:xfrm>
            <a:off x="10143807" y="4312156"/>
            <a:ext cx="314325" cy="265430"/>
            <a:chOff x="10109200" y="4335398"/>
            <a:chExt cx="314325" cy="265430"/>
          </a:xfrm>
        </p:grpSpPr>
        <p:sp>
          <p:nvSpPr>
            <p:cNvPr id="43" name="object 40">
              <a:extLst>
                <a:ext uri="{FF2B5EF4-FFF2-40B4-BE49-F238E27FC236}">
                  <a16:creationId xmlns:a16="http://schemas.microsoft.com/office/drawing/2014/main" id="{9A6CD26B-2056-4386-91F1-05949A85BF85}"/>
                </a:ext>
              </a:extLst>
            </p:cNvPr>
            <p:cNvSpPr/>
            <p:nvPr/>
          </p:nvSpPr>
          <p:spPr>
            <a:xfrm>
              <a:off x="10115550" y="43417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0" y="0"/>
                  </a:lnTo>
                  <a:lnTo>
                    <a:pt x="150749" y="252475"/>
                  </a:lnTo>
                  <a:lnTo>
                    <a:pt x="301625" y="0"/>
                  </a:lnTo>
                  <a:close/>
                </a:path>
              </a:pathLst>
            </a:custGeom>
            <a:solidFill>
              <a:srgbClr val="E20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1">
              <a:extLst>
                <a:ext uri="{FF2B5EF4-FFF2-40B4-BE49-F238E27FC236}">
                  <a16:creationId xmlns:a16="http://schemas.microsoft.com/office/drawing/2014/main" id="{14CAAFAD-A679-44A4-B79C-E8B17F0757A2}"/>
                </a:ext>
              </a:extLst>
            </p:cNvPr>
            <p:cNvSpPr/>
            <p:nvPr/>
          </p:nvSpPr>
          <p:spPr>
            <a:xfrm>
              <a:off x="10115550" y="43417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150749" y="252475"/>
                  </a:lnTo>
                  <a:lnTo>
                    <a:pt x="0" y="0"/>
                  </a:lnTo>
                  <a:lnTo>
                    <a:pt x="301625" y="0"/>
                  </a:lnTo>
                  <a:close/>
                </a:path>
              </a:pathLst>
            </a:custGeom>
            <a:ln w="12700">
              <a:solidFill>
                <a:srgbClr val="E20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6582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079587" y="274477"/>
            <a:ext cx="3311525" cy="309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Кемеровский городской округ</a:t>
            </a:r>
            <a:endParaRPr lang="ru-RU" sz="1800" b="1" u="sng" dirty="0">
              <a:solidFill>
                <a:srgbClr val="C00000"/>
              </a:solidFill>
            </a:endParaRPr>
          </a:p>
        </p:txBody>
      </p:sp>
      <p:sp>
        <p:nvSpPr>
          <p:cNvPr id="8" name="object 28">
            <a:extLst>
              <a:ext uri="{FF2B5EF4-FFF2-40B4-BE49-F238E27FC236}">
                <a16:creationId xmlns:a16="http://schemas.microsoft.com/office/drawing/2014/main" id="{93164FFC-47F3-4018-BDBD-048C0B57690E}"/>
              </a:ext>
            </a:extLst>
          </p:cNvPr>
          <p:cNvSpPr txBox="1"/>
          <p:nvPr/>
        </p:nvSpPr>
        <p:spPr>
          <a:xfrm>
            <a:off x="127661" y="-100626"/>
            <a:ext cx="6851015" cy="75373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1225">
              <a:lnSpc>
                <a:spcPts val="3085"/>
              </a:lnSpc>
            </a:pPr>
            <a:r>
              <a:rPr sz="2400" b="1" spc="-10" dirty="0">
                <a:solidFill>
                  <a:srgbClr val="283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</a:t>
            </a:r>
            <a:r>
              <a:rPr sz="2400" b="1" spc="-114" dirty="0">
                <a:solidFill>
                  <a:srgbClr val="283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283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76951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rgbClr val="00AFEF">
              <a:alpha val="30195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object 27">
            <a:extLst>
              <a:ext uri="{FF2B5EF4-FFF2-40B4-BE49-F238E27FC236}">
                <a16:creationId xmlns:a16="http://schemas.microsoft.com/office/drawing/2014/main" id="{FF42D775-6866-4371-B3FA-8A001790981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661" y="71060"/>
            <a:ext cx="673227" cy="770113"/>
          </a:xfrm>
          <a:prstGeom prst="rect">
            <a:avLst/>
          </a:prstGeom>
        </p:spPr>
      </p:pic>
      <p:sp>
        <p:nvSpPr>
          <p:cNvPr id="12" name="object 10">
            <a:extLst>
              <a:ext uri="{FF2B5EF4-FFF2-40B4-BE49-F238E27FC236}">
                <a16:creationId xmlns:a16="http://schemas.microsoft.com/office/drawing/2014/main" id="{0241D1A9-B4BE-4A18-8EA0-C1A55E3CE7D2}"/>
              </a:ext>
            </a:extLst>
          </p:cNvPr>
          <p:cNvSpPr txBox="1"/>
          <p:nvPr/>
        </p:nvSpPr>
        <p:spPr>
          <a:xfrm>
            <a:off x="351621" y="969635"/>
            <a:ext cx="457237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05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ОТГРУЖЕННОЙ ПРОМЫШЛЕННОЙ ПРОДУКЦИИ, млрд. рублей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93343ACE-7FD9-4002-B5C8-FAF202C01B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212682"/>
              </p:ext>
            </p:extLst>
          </p:nvPr>
        </p:nvGraphicFramePr>
        <p:xfrm>
          <a:off x="659201" y="1905789"/>
          <a:ext cx="3957217" cy="270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object 44">
            <a:extLst>
              <a:ext uri="{FF2B5EF4-FFF2-40B4-BE49-F238E27FC236}">
                <a16:creationId xmlns:a16="http://schemas.microsoft.com/office/drawing/2014/main" id="{32E64AF3-70E7-4BA0-B473-B0F5DD144ECF}"/>
              </a:ext>
            </a:extLst>
          </p:cNvPr>
          <p:cNvSpPr/>
          <p:nvPr/>
        </p:nvSpPr>
        <p:spPr>
          <a:xfrm>
            <a:off x="368150" y="4250188"/>
            <a:ext cx="3893185" cy="0"/>
          </a:xfrm>
          <a:custGeom>
            <a:avLst/>
            <a:gdLst/>
            <a:ahLst/>
            <a:cxnLst/>
            <a:rect l="l" t="t" r="r" b="b"/>
            <a:pathLst>
              <a:path w="3893185">
                <a:moveTo>
                  <a:pt x="0" y="0"/>
                </a:moveTo>
                <a:lnTo>
                  <a:pt x="3892972" y="0"/>
                </a:lnTo>
              </a:path>
            </a:pathLst>
          </a:custGeom>
          <a:ln w="271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2BC22A98-B70E-4F66-9753-EBD23A3D29B8}"/>
              </a:ext>
            </a:extLst>
          </p:cNvPr>
          <p:cNvSpPr/>
          <p:nvPr/>
        </p:nvSpPr>
        <p:spPr>
          <a:xfrm rot="19239543">
            <a:off x="1840884" y="3158847"/>
            <a:ext cx="1223528" cy="625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на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C7FD687-2299-42B2-854A-805E3A75E5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3315751"/>
              </p:ext>
            </p:extLst>
          </p:nvPr>
        </p:nvGraphicFramePr>
        <p:xfrm>
          <a:off x="4058135" y="1061934"/>
          <a:ext cx="8128000" cy="635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6665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079587" y="274477"/>
            <a:ext cx="3311525" cy="309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Кемеровский городской округ</a:t>
            </a:r>
            <a:endParaRPr lang="ru-RU" sz="1800" b="1" u="sng" dirty="0">
              <a:solidFill>
                <a:srgbClr val="C00000"/>
              </a:solidFill>
            </a:endParaRPr>
          </a:p>
        </p:txBody>
      </p:sp>
      <p:sp>
        <p:nvSpPr>
          <p:cNvPr id="8" name="object 28">
            <a:extLst>
              <a:ext uri="{FF2B5EF4-FFF2-40B4-BE49-F238E27FC236}">
                <a16:creationId xmlns:a16="http://schemas.microsoft.com/office/drawing/2014/main" id="{93164FFC-47F3-4018-BDBD-048C0B57690E}"/>
              </a:ext>
            </a:extLst>
          </p:cNvPr>
          <p:cNvSpPr txBox="1"/>
          <p:nvPr/>
        </p:nvSpPr>
        <p:spPr>
          <a:xfrm>
            <a:off x="127661" y="-100626"/>
            <a:ext cx="6851015" cy="75373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1225">
              <a:lnSpc>
                <a:spcPts val="3085"/>
              </a:lnSpc>
            </a:pPr>
            <a:r>
              <a:rPr sz="2400" b="1" spc="-10" dirty="0">
                <a:solidFill>
                  <a:srgbClr val="283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</a:t>
            </a:r>
            <a:r>
              <a:rPr sz="2400" b="1" spc="-114" dirty="0">
                <a:solidFill>
                  <a:srgbClr val="283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283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2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rgbClr val="00AFEF">
              <a:alpha val="3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1" name="object 27">
            <a:extLst>
              <a:ext uri="{FF2B5EF4-FFF2-40B4-BE49-F238E27FC236}">
                <a16:creationId xmlns:a16="http://schemas.microsoft.com/office/drawing/2014/main" id="{FF42D775-6866-4371-B3FA-8A001790981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661" y="71060"/>
            <a:ext cx="673227" cy="770113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F369A7B-ABA3-4D4B-80C3-B29609D19711}"/>
              </a:ext>
            </a:extLst>
          </p:cNvPr>
          <p:cNvCxnSpPr/>
          <p:nvPr/>
        </p:nvCxnSpPr>
        <p:spPr>
          <a:xfrm>
            <a:off x="5693664" y="993398"/>
            <a:ext cx="0" cy="5480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F383356-747C-4D70-A28F-66FDD91AA5FF}"/>
              </a:ext>
            </a:extLst>
          </p:cNvPr>
          <p:cNvCxnSpPr/>
          <p:nvPr/>
        </p:nvCxnSpPr>
        <p:spPr>
          <a:xfrm>
            <a:off x="365760" y="3429000"/>
            <a:ext cx="11265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0" descr="Добыча полезных ископаемых в Карачаево-Черкесии увеличилась на 6,4% за 2021  год">
            <a:extLst>
              <a:ext uri="{FF2B5EF4-FFF2-40B4-BE49-F238E27FC236}">
                <a16:creationId xmlns:a16="http://schemas.microsoft.com/office/drawing/2014/main" id="{E257E955-E200-405B-9C72-7B0E157A0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1" y="1075870"/>
            <a:ext cx="1317732" cy="105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В России с начала 2020 года произвели более 214 т золота | Добывающая  промышленность">
            <a:extLst>
              <a:ext uri="{FF2B5EF4-FFF2-40B4-BE49-F238E27FC236}">
                <a16:creationId xmlns:a16="http://schemas.microsoft.com/office/drawing/2014/main" id="{99C472CE-64B5-44E1-A582-DE0D2433F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1" y="2212378"/>
            <a:ext cx="1317740" cy="98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E427F1-5476-44A0-90A0-17484E750B0F}"/>
              </a:ext>
            </a:extLst>
          </p:cNvPr>
          <p:cNvSpPr txBox="1"/>
          <p:nvPr/>
        </p:nvSpPr>
        <p:spPr>
          <a:xfrm>
            <a:off x="1770121" y="1061448"/>
            <a:ext cx="4086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полезных ископаемых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7008E2-5EA5-4E75-9A33-961E41CFBA37}"/>
              </a:ext>
            </a:extLst>
          </p:cNvPr>
          <p:cNvSpPr txBox="1"/>
          <p:nvPr/>
        </p:nvSpPr>
        <p:spPr>
          <a:xfrm>
            <a:off x="2437321" y="2091336"/>
            <a:ext cx="2468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5 132,8 млн. рублей </a:t>
            </a: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(86,2 % к 2021 году)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0FFE5732-D5B8-4F31-8E5D-D53D679AD767}"/>
              </a:ext>
            </a:extLst>
          </p:cNvPr>
          <p:cNvSpPr/>
          <p:nvPr/>
        </p:nvSpPr>
        <p:spPr>
          <a:xfrm rot="5400000">
            <a:off x="3359407" y="1532198"/>
            <a:ext cx="513549" cy="372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14" descr="Азот» вложится в водород - Vostock Capital">
            <a:extLst>
              <a:ext uri="{FF2B5EF4-FFF2-40B4-BE49-F238E27FC236}">
                <a16:creationId xmlns:a16="http://schemas.microsoft.com/office/drawing/2014/main" id="{862BE760-0255-4FCE-BA1A-C329D6146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742" y="1061448"/>
            <a:ext cx="1504448" cy="101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3">
            <a:extLst>
              <a:ext uri="{FF2B5EF4-FFF2-40B4-BE49-F238E27FC236}">
                <a16:creationId xmlns:a16="http://schemas.microsoft.com/office/drawing/2014/main" id="{D0F2229C-74AF-4DBA-980A-85615572F5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29" y="2201986"/>
            <a:ext cx="1499984" cy="88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802BC6E-1BED-4551-8839-A1778EBE52A2}"/>
              </a:ext>
            </a:extLst>
          </p:cNvPr>
          <p:cNvSpPr txBox="1"/>
          <p:nvPr/>
        </p:nvSpPr>
        <p:spPr>
          <a:xfrm flipH="1">
            <a:off x="7852582" y="1049165"/>
            <a:ext cx="3949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Обрабатывающие производства</a:t>
            </a: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AB289378-6F37-4E0D-8374-3775338C0D94}"/>
              </a:ext>
            </a:extLst>
          </p:cNvPr>
          <p:cNvSpPr/>
          <p:nvPr/>
        </p:nvSpPr>
        <p:spPr>
          <a:xfrm rot="5400000">
            <a:off x="9384306" y="1564816"/>
            <a:ext cx="513549" cy="372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298BBF-EF28-43C0-A9F4-759E0D500994}"/>
              </a:ext>
            </a:extLst>
          </p:cNvPr>
          <p:cNvSpPr txBox="1"/>
          <p:nvPr/>
        </p:nvSpPr>
        <p:spPr>
          <a:xfrm>
            <a:off x="8472987" y="2152253"/>
            <a:ext cx="2725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207 724,1 млн. рублей </a:t>
            </a: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(107,0 % к 2021 году)</a:t>
            </a:r>
          </a:p>
        </p:txBody>
      </p:sp>
      <p:pic>
        <p:nvPicPr>
          <p:cNvPr id="29" name="Picture 13" descr="Россети Сибирь установят 12 тысяч «умных» счетчиков в Кузбассе -  НИА-Кузбасс / Новости Кемерово и Новокузнецка">
            <a:extLst>
              <a:ext uri="{FF2B5EF4-FFF2-40B4-BE49-F238E27FC236}">
                <a16:creationId xmlns:a16="http://schemas.microsoft.com/office/drawing/2014/main" id="{9D21BFD8-9258-40E0-81A1-F20DD805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1" y="3601541"/>
            <a:ext cx="1748175" cy="12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 descr="Центр Кемерово остался без света из-за аварии на ГРЭС">
            <a:extLst>
              <a:ext uri="{FF2B5EF4-FFF2-40B4-BE49-F238E27FC236}">
                <a16:creationId xmlns:a16="http://schemas.microsoft.com/office/drawing/2014/main" id="{230F0521-1213-4578-91E5-8670E991C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2" y="5033978"/>
            <a:ext cx="1642458" cy="118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A1E0ED1-E5E8-4B38-B18A-BF7CF6A0BBCD}"/>
              </a:ext>
            </a:extLst>
          </p:cNvPr>
          <p:cNvSpPr txBox="1"/>
          <p:nvPr/>
        </p:nvSpPr>
        <p:spPr>
          <a:xfrm>
            <a:off x="1712267" y="3480691"/>
            <a:ext cx="4086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электрической энергией, газом и паром; кондиционирование воздуха</a:t>
            </a:r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0CE90DD9-B6EF-4F19-AE63-D55471688521}"/>
              </a:ext>
            </a:extLst>
          </p:cNvPr>
          <p:cNvSpPr/>
          <p:nvPr/>
        </p:nvSpPr>
        <p:spPr>
          <a:xfrm rot="5400000">
            <a:off x="3335944" y="4586830"/>
            <a:ext cx="452603" cy="370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C56582-45EC-43AC-8ACD-0C5B8F8FB931}"/>
              </a:ext>
            </a:extLst>
          </p:cNvPr>
          <p:cNvSpPr txBox="1"/>
          <p:nvPr/>
        </p:nvSpPr>
        <p:spPr>
          <a:xfrm>
            <a:off x="2525604" y="5033978"/>
            <a:ext cx="2596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36 463,2 млн. рублей </a:t>
            </a: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(116,5 % к 2021 году)</a:t>
            </a:r>
          </a:p>
        </p:txBody>
      </p:sp>
      <p:pic>
        <p:nvPicPr>
          <p:cNvPr id="34" name="Рисунок 2">
            <a:extLst>
              <a:ext uri="{FF2B5EF4-FFF2-40B4-BE49-F238E27FC236}">
                <a16:creationId xmlns:a16="http://schemas.microsoft.com/office/drawing/2014/main" id="{0BE642D6-A6C0-4930-92FE-659CB30159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09" y="3560522"/>
            <a:ext cx="1820498" cy="125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 descr="Промышленное водоснабжение">
            <a:extLst>
              <a:ext uri="{FF2B5EF4-FFF2-40B4-BE49-F238E27FC236}">
                <a16:creationId xmlns:a16="http://schemas.microsoft.com/office/drawing/2014/main" id="{7F260F1F-9955-4431-95CA-832ADEC79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44875"/>
            <a:ext cx="1717013" cy="114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9B0F3A8-5454-4231-A0C7-8B5CC8ADB08E}"/>
              </a:ext>
            </a:extLst>
          </p:cNvPr>
          <p:cNvSpPr txBox="1"/>
          <p:nvPr/>
        </p:nvSpPr>
        <p:spPr>
          <a:xfrm>
            <a:off x="7783977" y="3489917"/>
            <a:ext cx="4086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Водоснабжение; водоотведение, организация сбора и утилизация отходов, деятельность по ликвидации загрязнений</a:t>
            </a:r>
          </a:p>
        </p:txBody>
      </p:sp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id="{E6A0EE7F-A69C-47E9-B7F3-B41AE85EFF1E}"/>
              </a:ext>
            </a:extLst>
          </p:cNvPr>
          <p:cNvSpPr/>
          <p:nvPr/>
        </p:nvSpPr>
        <p:spPr>
          <a:xfrm rot="5400000">
            <a:off x="9575968" y="4854596"/>
            <a:ext cx="452603" cy="370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629D0E-2C23-4DD6-AFFA-9A8D13C8A7C4}"/>
              </a:ext>
            </a:extLst>
          </p:cNvPr>
          <p:cNvSpPr txBox="1"/>
          <p:nvPr/>
        </p:nvSpPr>
        <p:spPr>
          <a:xfrm>
            <a:off x="7926429" y="5314071"/>
            <a:ext cx="3846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9 012,4 млн. рублей </a:t>
            </a: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(106,8 % к 9 месяцам 2021 года)</a:t>
            </a:r>
          </a:p>
        </p:txBody>
      </p:sp>
    </p:spTree>
    <p:extLst>
      <p:ext uri="{BB962C8B-B14F-4D97-AF65-F5344CB8AC3E}">
        <p14:creationId xmlns:p14="http://schemas.microsoft.com/office/powerpoint/2010/main" val="112300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079587" y="274477"/>
            <a:ext cx="3311525" cy="309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Кемеровский городской округ</a:t>
            </a:r>
            <a:endParaRPr lang="ru-RU" sz="1800" b="1" u="sng" dirty="0">
              <a:solidFill>
                <a:srgbClr val="C00000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2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rgbClr val="00AFEF">
              <a:alpha val="3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5">
            <a:extLst>
              <a:ext uri="{FF2B5EF4-FFF2-40B4-BE49-F238E27FC236}">
                <a16:creationId xmlns:a16="http://schemas.microsoft.com/office/drawing/2014/main" id="{50F8823E-8D59-4741-ADE6-75CB9BAF50B4}"/>
              </a:ext>
            </a:extLst>
          </p:cNvPr>
          <p:cNvSpPr txBox="1"/>
          <p:nvPr/>
        </p:nvSpPr>
        <p:spPr>
          <a:xfrm>
            <a:off x="407009" y="-101908"/>
            <a:ext cx="6762115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168400">
              <a:lnSpc>
                <a:spcPct val="100000"/>
              </a:lnSpc>
            </a:pPr>
            <a:r>
              <a:rPr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</a:t>
            </a:r>
            <a:r>
              <a:rPr sz="2400" b="1" spc="-14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object 24">
            <a:extLst>
              <a:ext uri="{FF2B5EF4-FFF2-40B4-BE49-F238E27FC236}">
                <a16:creationId xmlns:a16="http://schemas.microsoft.com/office/drawing/2014/main" id="{214B5303-391C-49F0-A06F-E936711CF52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-164468"/>
            <a:ext cx="1187450" cy="1187450"/>
          </a:xfrm>
          <a:prstGeom prst="rect">
            <a:avLst/>
          </a:prstGeom>
        </p:spPr>
      </p:pic>
      <p:pic>
        <p:nvPicPr>
          <p:cNvPr id="43" name="object 8">
            <a:extLst>
              <a:ext uri="{FF2B5EF4-FFF2-40B4-BE49-F238E27FC236}">
                <a16:creationId xmlns:a16="http://schemas.microsoft.com/office/drawing/2014/main" id="{85F4DE89-42E5-4CE3-8101-29838C89259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63853" y="4548125"/>
            <a:ext cx="5128147" cy="2309875"/>
          </a:xfrm>
          <a:prstGeom prst="rect">
            <a:avLst/>
          </a:prstGeom>
        </p:spPr>
      </p:pic>
      <p:sp>
        <p:nvSpPr>
          <p:cNvPr id="45" name="object 11">
            <a:extLst>
              <a:ext uri="{FF2B5EF4-FFF2-40B4-BE49-F238E27FC236}">
                <a16:creationId xmlns:a16="http://schemas.microsoft.com/office/drawing/2014/main" id="{E2B19858-9CD8-4EB4-92E6-35886C8EA688}"/>
              </a:ext>
            </a:extLst>
          </p:cNvPr>
          <p:cNvSpPr txBox="1"/>
          <p:nvPr/>
        </p:nvSpPr>
        <p:spPr>
          <a:xfrm>
            <a:off x="593725" y="993398"/>
            <a:ext cx="686409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r>
              <a:rPr sz="2000" b="1" spc="-5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b="1" spc="-5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ВИДУ</a:t>
            </a:r>
            <a:r>
              <a:rPr sz="2000" b="1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20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«СТРОИТЕЛЬСТВО»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id="{0DB5F50F-E49C-4249-AF47-D4BB427009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337489"/>
              </p:ext>
            </p:extLst>
          </p:nvPr>
        </p:nvGraphicFramePr>
        <p:xfrm>
          <a:off x="503262" y="1794165"/>
          <a:ext cx="7437362" cy="407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307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079587" y="274477"/>
            <a:ext cx="3311525" cy="309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Кемеровский городской округ</a:t>
            </a:r>
            <a:endParaRPr lang="ru-RU" sz="1800" b="1" u="sng" dirty="0">
              <a:solidFill>
                <a:srgbClr val="C00000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2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rgbClr val="00AFEF">
              <a:alpha val="3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5">
            <a:extLst>
              <a:ext uri="{FF2B5EF4-FFF2-40B4-BE49-F238E27FC236}">
                <a16:creationId xmlns:a16="http://schemas.microsoft.com/office/drawing/2014/main" id="{50F8823E-8D59-4741-ADE6-75CB9BAF50B4}"/>
              </a:ext>
            </a:extLst>
          </p:cNvPr>
          <p:cNvSpPr txBox="1"/>
          <p:nvPr/>
        </p:nvSpPr>
        <p:spPr>
          <a:xfrm>
            <a:off x="407009" y="-101908"/>
            <a:ext cx="6762115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168400">
              <a:lnSpc>
                <a:spcPct val="100000"/>
              </a:lnSpc>
            </a:pPr>
            <a:r>
              <a:rPr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СТРОИТЕЛЬНАЯ</a:t>
            </a:r>
            <a:r>
              <a:rPr sz="2400" b="1" spc="-14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11">
            <a:extLst>
              <a:ext uri="{FF2B5EF4-FFF2-40B4-BE49-F238E27FC236}">
                <a16:creationId xmlns:a16="http://schemas.microsoft.com/office/drawing/2014/main" id="{E2B19858-9CD8-4EB4-92E6-35886C8EA688}"/>
              </a:ext>
            </a:extLst>
          </p:cNvPr>
          <p:cNvSpPr txBox="1"/>
          <p:nvPr/>
        </p:nvSpPr>
        <p:spPr>
          <a:xfrm>
            <a:off x="2398141" y="1022982"/>
            <a:ext cx="6864096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 В ДЕЙСТВИЕ ЖИЛЫХ ДОМОВ</a:t>
            </a:r>
            <a:endParaRPr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Объемы строительства жилья в Кемеровской области упали на треть. СИБДОМ">
            <a:extLst>
              <a:ext uri="{FF2B5EF4-FFF2-40B4-BE49-F238E27FC236}">
                <a16:creationId xmlns:a16="http://schemas.microsoft.com/office/drawing/2014/main" id="{9A8DC3EE-3EE1-4FB0-B245-FB3F76EA7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208" y="5044175"/>
            <a:ext cx="2481055" cy="16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упить земельный участок в Костроме под ИЖС стоимостью от 21 000 руб./сотка">
            <a:extLst>
              <a:ext uri="{FF2B5EF4-FFF2-40B4-BE49-F238E27FC236}">
                <a16:creationId xmlns:a16="http://schemas.microsoft.com/office/drawing/2014/main" id="{3350483D-040E-4950-ADBD-885BBF7C1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18" y="4559133"/>
            <a:ext cx="2832897" cy="172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ject 18">
            <a:extLst>
              <a:ext uri="{FF2B5EF4-FFF2-40B4-BE49-F238E27FC236}">
                <a16:creationId xmlns:a16="http://schemas.microsoft.com/office/drawing/2014/main" id="{408A85A8-58AC-4B27-B15A-B281A00C070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204" y="24615"/>
            <a:ext cx="940725" cy="809284"/>
          </a:xfrm>
          <a:prstGeom prst="rect">
            <a:avLst/>
          </a:prstGeom>
        </p:spPr>
      </p:pic>
      <p:pic>
        <p:nvPicPr>
          <p:cNvPr id="14" name="object 17">
            <a:extLst>
              <a:ext uri="{FF2B5EF4-FFF2-40B4-BE49-F238E27FC236}">
                <a16:creationId xmlns:a16="http://schemas.microsoft.com/office/drawing/2014/main" id="{513C99B8-D93B-4244-B973-0342E1F2DB8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2006" y="1519851"/>
            <a:ext cx="579119" cy="617241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CE75913E-0AA4-4F9A-BC94-5FDFA3F44990}"/>
              </a:ext>
            </a:extLst>
          </p:cNvPr>
          <p:cNvSpPr txBox="1"/>
          <p:nvPr/>
        </p:nvSpPr>
        <p:spPr>
          <a:xfrm>
            <a:off x="1006915" y="1560686"/>
            <a:ext cx="2111416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280,3</a:t>
            </a:r>
            <a:r>
              <a:rPr sz="2800" b="1" spc="-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sz="2800" b="1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spc="-37" baseline="2469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aseline="2469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23">
            <a:extLst>
              <a:ext uri="{FF2B5EF4-FFF2-40B4-BE49-F238E27FC236}">
                <a16:creationId xmlns:a16="http://schemas.microsoft.com/office/drawing/2014/main" id="{D4E5D81E-B7FC-4B83-B9FC-32E6CC7AA9CA}"/>
              </a:ext>
            </a:extLst>
          </p:cNvPr>
          <p:cNvSpPr txBox="1"/>
          <p:nvPr/>
        </p:nvSpPr>
        <p:spPr>
          <a:xfrm>
            <a:off x="924269" y="2032079"/>
            <a:ext cx="4636135" cy="9156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80"/>
              </a:spcBef>
              <a:tabLst>
                <a:tab pos="610870" algn="l"/>
              </a:tabLst>
            </a:pPr>
            <a:r>
              <a:rPr sz="2000" spc="-5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lang="ru-RU" sz="2000" spc="-50" dirty="0">
                <a:solidFill>
                  <a:srgbClr val="00B050"/>
                </a:solidFill>
                <a:latin typeface="Arial"/>
                <a:cs typeface="Arial"/>
              </a:rPr>
              <a:t>117,6 %</a:t>
            </a:r>
            <a:r>
              <a:rPr sz="2000" spc="-35" dirty="0">
                <a:solidFill>
                  <a:srgbClr val="4FAE4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к</a:t>
            </a:r>
            <a:r>
              <a:rPr sz="2000" spc="-5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2021</a:t>
            </a:r>
            <a:r>
              <a:rPr sz="2000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г</a:t>
            </a:r>
            <a:r>
              <a:rPr lang="ru-RU" sz="20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оду</a:t>
            </a:r>
            <a:r>
              <a:rPr sz="20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)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52705">
              <a:lnSpc>
                <a:spcPct val="100000"/>
              </a:lnSpc>
              <a:spcBef>
                <a:spcPts val="775"/>
              </a:spcBef>
            </a:pPr>
            <a:r>
              <a:rPr lang="ru-RU" sz="2800" b="1" dirty="0">
                <a:solidFill>
                  <a:srgbClr val="2835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4 692 квартиры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3127B935-6EB7-410E-B87B-E2EF90F9EDDC}"/>
              </a:ext>
            </a:extLst>
          </p:cNvPr>
          <p:cNvSpPr/>
          <p:nvPr/>
        </p:nvSpPr>
        <p:spPr>
          <a:xfrm>
            <a:off x="407009" y="3254417"/>
            <a:ext cx="5548630" cy="1905"/>
          </a:xfrm>
          <a:custGeom>
            <a:avLst/>
            <a:gdLst/>
            <a:ahLst/>
            <a:cxnLst/>
            <a:rect l="l" t="t" r="r" b="b"/>
            <a:pathLst>
              <a:path w="5548630" h="1904">
                <a:moveTo>
                  <a:pt x="0" y="0"/>
                </a:moveTo>
                <a:lnTo>
                  <a:pt x="5548312" y="1524"/>
                </a:lnTo>
              </a:path>
            </a:pathLst>
          </a:custGeom>
          <a:ln w="6350">
            <a:solidFill>
              <a:srgbClr val="6B6B6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20">
            <a:extLst>
              <a:ext uri="{FF2B5EF4-FFF2-40B4-BE49-F238E27FC236}">
                <a16:creationId xmlns:a16="http://schemas.microsoft.com/office/drawing/2014/main" id="{D566D6A1-F23E-4825-A98E-FD2E81834C5A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0607" y="3563025"/>
            <a:ext cx="580518" cy="676642"/>
          </a:xfrm>
          <a:prstGeom prst="rect">
            <a:avLst/>
          </a:prstGeom>
        </p:spPr>
      </p:pic>
      <p:sp>
        <p:nvSpPr>
          <p:cNvPr id="19" name="object 2">
            <a:extLst>
              <a:ext uri="{FF2B5EF4-FFF2-40B4-BE49-F238E27FC236}">
                <a16:creationId xmlns:a16="http://schemas.microsoft.com/office/drawing/2014/main" id="{FE6A0110-0592-45DE-9600-6EA5BFF5E8D5}"/>
              </a:ext>
            </a:extLst>
          </p:cNvPr>
          <p:cNvSpPr txBox="1"/>
          <p:nvPr/>
        </p:nvSpPr>
        <p:spPr>
          <a:xfrm>
            <a:off x="924268" y="3739483"/>
            <a:ext cx="2111416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65,3</a:t>
            </a:r>
            <a:r>
              <a:rPr sz="2800" b="1" spc="-8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sz="2800" b="1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spc="-37" baseline="2469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aseline="2469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id="{C177E8C7-1E60-4786-BC2E-23AEB7B01471}"/>
              </a:ext>
            </a:extLst>
          </p:cNvPr>
          <p:cNvSpPr txBox="1"/>
          <p:nvPr/>
        </p:nvSpPr>
        <p:spPr>
          <a:xfrm>
            <a:off x="924268" y="4214340"/>
            <a:ext cx="5330227" cy="9156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80"/>
              </a:spcBef>
              <a:tabLst>
                <a:tab pos="610870" algn="l"/>
              </a:tabLst>
            </a:pPr>
            <a:r>
              <a:rPr sz="2000" spc="-5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lang="ru-RU" sz="2000" spc="-50" dirty="0">
                <a:solidFill>
                  <a:srgbClr val="283583"/>
                </a:solidFill>
                <a:latin typeface="Arial"/>
                <a:cs typeface="Arial"/>
              </a:rPr>
              <a:t>       </a:t>
            </a:r>
            <a:r>
              <a:rPr lang="ru-RU" sz="2000" spc="-50" dirty="0">
                <a:solidFill>
                  <a:srgbClr val="00B050"/>
                </a:solidFill>
                <a:latin typeface="Arial"/>
                <a:cs typeface="Arial"/>
              </a:rPr>
              <a:t>1</a:t>
            </a:r>
            <a:r>
              <a:rPr lang="ru-RU" sz="2000" dirty="0">
                <a:solidFill>
                  <a:srgbClr val="4FAE4F"/>
                </a:solidFill>
                <a:latin typeface="Arial"/>
                <a:cs typeface="Arial"/>
              </a:rPr>
              <a:t>75,1 % 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к</a:t>
            </a:r>
            <a:r>
              <a:rPr sz="2000" spc="-5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2021</a:t>
            </a:r>
            <a:r>
              <a:rPr sz="2000" spc="-4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г</a:t>
            </a:r>
            <a:r>
              <a:rPr lang="ru-RU" sz="20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оду</a:t>
            </a:r>
            <a:r>
              <a:rPr sz="2000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)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52705">
              <a:lnSpc>
                <a:spcPct val="100000"/>
              </a:lnSpc>
              <a:spcBef>
                <a:spcPts val="775"/>
              </a:spcBef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319 индивидуальных домов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object 30">
            <a:extLst>
              <a:ext uri="{FF2B5EF4-FFF2-40B4-BE49-F238E27FC236}">
                <a16:creationId xmlns:a16="http://schemas.microsoft.com/office/drawing/2014/main" id="{3D8A69F7-8399-43BA-9D36-A1883BF94AFE}"/>
              </a:ext>
            </a:extLst>
          </p:cNvPr>
          <p:cNvGrpSpPr/>
          <p:nvPr/>
        </p:nvGrpSpPr>
        <p:grpSpPr>
          <a:xfrm>
            <a:off x="1103600" y="4249253"/>
            <a:ext cx="314325" cy="316230"/>
            <a:chOff x="1265300" y="5083175"/>
            <a:chExt cx="314325" cy="316230"/>
          </a:xfrm>
        </p:grpSpPr>
        <p:sp>
          <p:nvSpPr>
            <p:cNvPr id="23" name="object 31">
              <a:extLst>
                <a:ext uri="{FF2B5EF4-FFF2-40B4-BE49-F238E27FC236}">
                  <a16:creationId xmlns:a16="http://schemas.microsoft.com/office/drawing/2014/main" id="{600C0AA3-69E6-43E9-B891-AE950A298C2F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4FA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2">
              <a:extLst>
                <a:ext uri="{FF2B5EF4-FFF2-40B4-BE49-F238E27FC236}">
                  <a16:creationId xmlns:a16="http://schemas.microsoft.com/office/drawing/2014/main" id="{2DD84474-0015-4084-99DC-9833B7F7B88E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3933EE73-50E6-48A7-893B-B58E1FDA70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233545"/>
              </p:ext>
            </p:extLst>
          </p:nvPr>
        </p:nvGraphicFramePr>
        <p:xfrm>
          <a:off x="6195301" y="1643648"/>
          <a:ext cx="5540747" cy="2750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48407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079587" y="274477"/>
            <a:ext cx="3311525" cy="309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Кемеровский городской округ</a:t>
            </a:r>
            <a:endParaRPr lang="ru-RU" sz="1800" b="1" u="sng" dirty="0">
              <a:solidFill>
                <a:srgbClr val="C00000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2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rgbClr val="00AFEF">
              <a:alpha val="3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5">
            <a:extLst>
              <a:ext uri="{FF2B5EF4-FFF2-40B4-BE49-F238E27FC236}">
                <a16:creationId xmlns:a16="http://schemas.microsoft.com/office/drawing/2014/main" id="{50F8823E-8D59-4741-ADE6-75CB9BAF50B4}"/>
              </a:ext>
            </a:extLst>
          </p:cNvPr>
          <p:cNvSpPr txBox="1"/>
          <p:nvPr/>
        </p:nvSpPr>
        <p:spPr>
          <a:xfrm>
            <a:off x="407009" y="-101908"/>
            <a:ext cx="6762115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168400">
              <a:lnSpc>
                <a:spcPct val="100000"/>
              </a:lnSpc>
            </a:pP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ТОВАРОВ И УСЛУГ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11">
            <a:extLst>
              <a:ext uri="{FF2B5EF4-FFF2-40B4-BE49-F238E27FC236}">
                <a16:creationId xmlns:a16="http://schemas.microsoft.com/office/drawing/2014/main" id="{E2B19858-9CD8-4EB4-92E6-35886C8EA688}"/>
              </a:ext>
            </a:extLst>
          </p:cNvPr>
          <p:cNvSpPr txBox="1"/>
          <p:nvPr/>
        </p:nvSpPr>
        <p:spPr>
          <a:xfrm>
            <a:off x="381863" y="994449"/>
            <a:ext cx="67872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объемы  рынка товаров и услуг                      в 2022 году</a:t>
            </a:r>
            <a:endParaRPr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object 53">
            <a:extLst>
              <a:ext uri="{FF2B5EF4-FFF2-40B4-BE49-F238E27FC236}">
                <a16:creationId xmlns:a16="http://schemas.microsoft.com/office/drawing/2014/main" id="{E3807D7E-AFB6-4375-A67B-225A2B31724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234" y="62953"/>
            <a:ext cx="878681" cy="764381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07143DA-122F-4FDC-AD84-ECFBB059E5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137611"/>
              </p:ext>
            </p:extLst>
          </p:nvPr>
        </p:nvGraphicFramePr>
        <p:xfrm>
          <a:off x="177035" y="1673868"/>
          <a:ext cx="6650486" cy="3953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6" name="Рисунок 1">
            <a:extLst>
              <a:ext uri="{FF2B5EF4-FFF2-40B4-BE49-F238E27FC236}">
                <a16:creationId xmlns:a16="http://schemas.microsoft.com/office/drawing/2014/main" id="{CBAB6443-B5CA-4964-BCEC-7B61FD7B91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476" y="1132996"/>
            <a:ext cx="2970923" cy="162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Кто разрешил строить кафе на набережной в Кемерово: как депутат получил  землю | ngs42.ru - новости Кузбасса">
            <a:extLst>
              <a:ext uri="{FF2B5EF4-FFF2-40B4-BE49-F238E27FC236}">
                <a16:creationId xmlns:a16="http://schemas.microsoft.com/office/drawing/2014/main" id="{71B44EDA-12BA-458E-9241-F8DD67A3F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046" y="2835366"/>
            <a:ext cx="2846027" cy="189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Автотехцентр Авто Град в Ленинском районе - отзывы, фото, цены, телефон и  адрес - Автосервисы - Кемерово - Zoon.ru">
            <a:extLst>
              <a:ext uri="{FF2B5EF4-FFF2-40B4-BE49-F238E27FC236}">
                <a16:creationId xmlns:a16="http://schemas.microsoft.com/office/drawing/2014/main" id="{E206FEEE-1E15-4BA9-9DF9-C770B3764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1" y="4962826"/>
            <a:ext cx="2705729" cy="15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Локон, салон красоты, ул. 50 лет Октября, 27, Кемерово, Россия —  Яндекс.Карты">
            <a:extLst>
              <a:ext uri="{FF2B5EF4-FFF2-40B4-BE49-F238E27FC236}">
                <a16:creationId xmlns:a16="http://schemas.microsoft.com/office/drawing/2014/main" id="{2F78DBD2-B344-426F-B901-75470A644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059" y="4962826"/>
            <a:ext cx="2350906" cy="143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72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079587" y="274477"/>
            <a:ext cx="3311525" cy="309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Кемеровский городской округ</a:t>
            </a:r>
            <a:endParaRPr lang="ru-RU" sz="1800" b="1" u="sng" dirty="0">
              <a:solidFill>
                <a:srgbClr val="C00000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2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rgbClr val="00AFEF">
              <a:alpha val="3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5">
            <a:extLst>
              <a:ext uri="{FF2B5EF4-FFF2-40B4-BE49-F238E27FC236}">
                <a16:creationId xmlns:a16="http://schemas.microsoft.com/office/drawing/2014/main" id="{50F8823E-8D59-4741-ADE6-75CB9BAF50B4}"/>
              </a:ext>
            </a:extLst>
          </p:cNvPr>
          <p:cNvSpPr txBox="1"/>
          <p:nvPr/>
        </p:nvSpPr>
        <p:spPr>
          <a:xfrm>
            <a:off x="407009" y="-101908"/>
            <a:ext cx="6762115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1168400">
              <a:lnSpc>
                <a:spcPct val="100000"/>
              </a:lnSpc>
            </a:pP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ТОВАРОВ И УСЛУГ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object 53">
            <a:extLst>
              <a:ext uri="{FF2B5EF4-FFF2-40B4-BE49-F238E27FC236}">
                <a16:creationId xmlns:a16="http://schemas.microsoft.com/office/drawing/2014/main" id="{E3807D7E-AFB6-4375-A67B-225A2B31724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234" y="62953"/>
            <a:ext cx="878681" cy="764381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6167407-5D38-43D1-B36F-6193499B43DE}"/>
              </a:ext>
            </a:extLst>
          </p:cNvPr>
          <p:cNvCxnSpPr/>
          <p:nvPr/>
        </p:nvCxnSpPr>
        <p:spPr>
          <a:xfrm>
            <a:off x="372890" y="3721608"/>
            <a:ext cx="11377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D0B1A28-0889-4661-8ECB-CB964E323A19}"/>
              </a:ext>
            </a:extLst>
          </p:cNvPr>
          <p:cNvCxnSpPr>
            <a:cxnSpLocks/>
          </p:cNvCxnSpPr>
          <p:nvPr/>
        </p:nvCxnSpPr>
        <p:spPr>
          <a:xfrm>
            <a:off x="6096000" y="3721608"/>
            <a:ext cx="0" cy="3082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47">
            <a:extLst>
              <a:ext uri="{FF2B5EF4-FFF2-40B4-BE49-F238E27FC236}">
                <a16:creationId xmlns:a16="http://schemas.microsoft.com/office/drawing/2014/main" id="{C5D626A4-8B3B-4024-90CD-959CEA278AE7}"/>
              </a:ext>
            </a:extLst>
          </p:cNvPr>
          <p:cNvSpPr txBox="1">
            <a:spLocks/>
          </p:cNvSpPr>
          <p:nvPr/>
        </p:nvSpPr>
        <p:spPr>
          <a:xfrm>
            <a:off x="2950845" y="991201"/>
            <a:ext cx="5563234" cy="35073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</a:t>
            </a:r>
            <a:r>
              <a:rPr lang="ru-RU" sz="2200" b="1" spc="-1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РОЗНИЧНОЙ</a:t>
            </a:r>
            <a:r>
              <a:rPr lang="ru-RU" sz="2200" b="1" spc="-14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ТОРГОВЛИ</a:t>
            </a:r>
          </a:p>
        </p:txBody>
      </p:sp>
      <p:sp>
        <p:nvSpPr>
          <p:cNvPr id="18" name="object 54">
            <a:extLst>
              <a:ext uri="{FF2B5EF4-FFF2-40B4-BE49-F238E27FC236}">
                <a16:creationId xmlns:a16="http://schemas.microsoft.com/office/drawing/2014/main" id="{E3A7139B-8D60-46E2-97A5-3710C4CF03C4}"/>
              </a:ext>
            </a:extLst>
          </p:cNvPr>
          <p:cNvSpPr txBox="1"/>
          <p:nvPr/>
        </p:nvSpPr>
        <p:spPr>
          <a:xfrm>
            <a:off x="4838516" y="1290345"/>
            <a:ext cx="3318098" cy="5809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spc="-5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pc="-2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64">
            <a:extLst>
              <a:ext uri="{FF2B5EF4-FFF2-40B4-BE49-F238E27FC236}">
                <a16:creationId xmlns:a16="http://schemas.microsoft.com/office/drawing/2014/main" id="{93E14A63-BDF4-4394-BF99-50A3AEED9B33}"/>
              </a:ext>
            </a:extLst>
          </p:cNvPr>
          <p:cNvSpPr txBox="1"/>
          <p:nvPr/>
        </p:nvSpPr>
        <p:spPr>
          <a:xfrm>
            <a:off x="2161561" y="1596023"/>
            <a:ext cx="20528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158 168,9</a:t>
            </a:r>
            <a:endParaRPr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60">
            <a:extLst>
              <a:ext uri="{FF2B5EF4-FFF2-40B4-BE49-F238E27FC236}">
                <a16:creationId xmlns:a16="http://schemas.microsoft.com/office/drawing/2014/main" id="{78D9AB66-CD74-4E4C-AD93-88A5341BEB56}"/>
              </a:ext>
            </a:extLst>
          </p:cNvPr>
          <p:cNvSpPr txBox="1"/>
          <p:nvPr/>
        </p:nvSpPr>
        <p:spPr>
          <a:xfrm>
            <a:off x="2532881" y="2110489"/>
            <a:ext cx="1549400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b="1" spc="31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200" b="1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61">
            <a:extLst>
              <a:ext uri="{FF2B5EF4-FFF2-40B4-BE49-F238E27FC236}">
                <a16:creationId xmlns:a16="http://schemas.microsoft.com/office/drawing/2014/main" id="{B63DD0C8-5995-4F7D-B6BD-FB4BEF9EB003}"/>
              </a:ext>
            </a:extLst>
          </p:cNvPr>
          <p:cNvSpPr txBox="1"/>
          <p:nvPr/>
        </p:nvSpPr>
        <p:spPr>
          <a:xfrm>
            <a:off x="1978170" y="2348349"/>
            <a:ext cx="2373238" cy="672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</a:t>
            </a:r>
            <a:r>
              <a:rPr lang="ru-RU" sz="1400" b="1" spc="-5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</a:t>
            </a:r>
            <a:r>
              <a:rPr lang="ru-RU" sz="1400" b="1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">
              <a:lnSpc>
                <a:spcPct val="100000"/>
              </a:lnSpc>
              <a:spcBef>
                <a:spcPts val="95"/>
              </a:spcBef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к</a:t>
            </a:r>
            <a:r>
              <a:rPr lang="ru-RU" sz="1400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1400" spc="-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object 67">
            <a:extLst>
              <a:ext uri="{FF2B5EF4-FFF2-40B4-BE49-F238E27FC236}">
                <a16:creationId xmlns:a16="http://schemas.microsoft.com/office/drawing/2014/main" id="{760AA303-AE5B-4F24-8AED-CA98E845D087}"/>
              </a:ext>
            </a:extLst>
          </p:cNvPr>
          <p:cNvGrpSpPr/>
          <p:nvPr/>
        </p:nvGrpSpPr>
        <p:grpSpPr>
          <a:xfrm>
            <a:off x="2387862" y="3141240"/>
            <a:ext cx="300355" cy="301625"/>
            <a:chOff x="3192526" y="2343150"/>
            <a:chExt cx="300355" cy="301625"/>
          </a:xfrm>
        </p:grpSpPr>
        <p:sp>
          <p:nvSpPr>
            <p:cNvPr id="30" name="object 68">
              <a:extLst>
                <a:ext uri="{FF2B5EF4-FFF2-40B4-BE49-F238E27FC236}">
                  <a16:creationId xmlns:a16="http://schemas.microsoft.com/office/drawing/2014/main" id="{3A2C6E10-EE13-4517-B8BB-5B776373AFB0}"/>
                </a:ext>
              </a:extLst>
            </p:cNvPr>
            <p:cNvSpPr/>
            <p:nvPr/>
          </p:nvSpPr>
          <p:spPr>
            <a:xfrm>
              <a:off x="3198876" y="2349500"/>
              <a:ext cx="287655" cy="288925"/>
            </a:xfrm>
            <a:custGeom>
              <a:avLst/>
              <a:gdLst/>
              <a:ahLst/>
              <a:cxnLst/>
              <a:rect l="l" t="t" r="r" b="b"/>
              <a:pathLst>
                <a:path w="287654" h="288925">
                  <a:moveTo>
                    <a:pt x="287274" y="0"/>
                  </a:moveTo>
                  <a:lnTo>
                    <a:pt x="0" y="0"/>
                  </a:lnTo>
                  <a:lnTo>
                    <a:pt x="143637" y="288925"/>
                  </a:lnTo>
                  <a:lnTo>
                    <a:pt x="287274" y="0"/>
                  </a:lnTo>
                  <a:close/>
                </a:path>
              </a:pathLst>
            </a:custGeom>
            <a:solidFill>
              <a:srgbClr val="E20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69">
              <a:extLst>
                <a:ext uri="{FF2B5EF4-FFF2-40B4-BE49-F238E27FC236}">
                  <a16:creationId xmlns:a16="http://schemas.microsoft.com/office/drawing/2014/main" id="{80D1296B-C689-4519-9A08-FA0CB1FCDD37}"/>
                </a:ext>
              </a:extLst>
            </p:cNvPr>
            <p:cNvSpPr/>
            <p:nvPr/>
          </p:nvSpPr>
          <p:spPr>
            <a:xfrm>
              <a:off x="3198876" y="2349500"/>
              <a:ext cx="287655" cy="288925"/>
            </a:xfrm>
            <a:custGeom>
              <a:avLst/>
              <a:gdLst/>
              <a:ahLst/>
              <a:cxnLst/>
              <a:rect l="l" t="t" r="r" b="b"/>
              <a:pathLst>
                <a:path w="287654" h="288925">
                  <a:moveTo>
                    <a:pt x="0" y="0"/>
                  </a:moveTo>
                  <a:lnTo>
                    <a:pt x="143637" y="288925"/>
                  </a:lnTo>
                  <a:lnTo>
                    <a:pt x="28727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E20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66">
            <a:extLst>
              <a:ext uri="{FF2B5EF4-FFF2-40B4-BE49-F238E27FC236}">
                <a16:creationId xmlns:a16="http://schemas.microsoft.com/office/drawing/2014/main" id="{DC98A18E-BB46-4D73-93A1-9DE4FD193672}"/>
              </a:ext>
            </a:extLst>
          </p:cNvPr>
          <p:cNvSpPr txBox="1"/>
          <p:nvPr/>
        </p:nvSpPr>
        <p:spPr>
          <a:xfrm>
            <a:off x="2850698" y="3045089"/>
            <a:ext cx="115978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20" dirty="0">
                <a:solidFill>
                  <a:srgbClr val="E200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92,0 %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57FAF7C-5027-4321-BE5A-8EAAC108DFE0}"/>
              </a:ext>
            </a:extLst>
          </p:cNvPr>
          <p:cNvSpPr/>
          <p:nvPr/>
        </p:nvSpPr>
        <p:spPr>
          <a:xfrm>
            <a:off x="4460589" y="1581992"/>
            <a:ext cx="7170579" cy="201155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spcBef>
                <a:spcPts val="0"/>
              </a:spcBef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 потребительского рынка города Кемерово представляет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8 002 объекта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(2021 год – 8 123), из них: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5 279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розничной торговой сети (2021 г. – 5 224);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326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оптовой торговли (2021 г. – 481);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773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общественного питания (2021 г. – 786);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цеха малой мощности (2021 г. – 145);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1 496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бытового обслуживания населения (2021 г. – 1 487)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отчетном периоде создано 807 рабочих мест.</a:t>
            </a:r>
          </a:p>
        </p:txBody>
      </p:sp>
      <p:sp>
        <p:nvSpPr>
          <p:cNvPr id="33" name="object 47">
            <a:extLst>
              <a:ext uri="{FF2B5EF4-FFF2-40B4-BE49-F238E27FC236}">
                <a16:creationId xmlns:a16="http://schemas.microsoft.com/office/drawing/2014/main" id="{CA07A2EA-88AB-4FBF-9B31-739B7320237D}"/>
              </a:ext>
            </a:extLst>
          </p:cNvPr>
          <p:cNvSpPr txBox="1">
            <a:spLocks/>
          </p:cNvSpPr>
          <p:nvPr/>
        </p:nvSpPr>
        <p:spPr>
          <a:xfrm>
            <a:off x="372890" y="3951051"/>
            <a:ext cx="5563234" cy="35073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</a:t>
            </a:r>
            <a:r>
              <a:rPr lang="ru-RU" sz="2200" b="1" spc="-1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ПИТАНИЯ</a:t>
            </a:r>
            <a:endParaRPr lang="ru-RU" sz="2200" b="1" spc="-1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bject 47">
            <a:extLst>
              <a:ext uri="{FF2B5EF4-FFF2-40B4-BE49-F238E27FC236}">
                <a16:creationId xmlns:a16="http://schemas.microsoft.com/office/drawing/2014/main" id="{3A0B53BF-3908-49F5-97E2-2D4160845B00}"/>
              </a:ext>
            </a:extLst>
          </p:cNvPr>
          <p:cNvSpPr txBox="1">
            <a:spLocks/>
          </p:cNvSpPr>
          <p:nvPr/>
        </p:nvSpPr>
        <p:spPr>
          <a:xfrm>
            <a:off x="6187638" y="3858400"/>
            <a:ext cx="5563234" cy="35073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ПЛАТНЫХ УСЛУГ</a:t>
            </a:r>
            <a:endParaRPr lang="ru-RU" sz="2200" b="1" spc="-1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bject 54">
            <a:extLst>
              <a:ext uri="{FF2B5EF4-FFF2-40B4-BE49-F238E27FC236}">
                <a16:creationId xmlns:a16="http://schemas.microsoft.com/office/drawing/2014/main" id="{36FAF6EF-BA96-472B-A1D8-45F38EB82276}"/>
              </a:ext>
            </a:extLst>
          </p:cNvPr>
          <p:cNvSpPr txBox="1"/>
          <p:nvPr/>
        </p:nvSpPr>
        <p:spPr>
          <a:xfrm>
            <a:off x="2046450" y="4236642"/>
            <a:ext cx="2741941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spc="-5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pc="-2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endParaRPr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54">
            <a:extLst>
              <a:ext uri="{FF2B5EF4-FFF2-40B4-BE49-F238E27FC236}">
                <a16:creationId xmlns:a16="http://schemas.microsoft.com/office/drawing/2014/main" id="{9585455D-0793-4054-983D-4B1FC84EE792}"/>
              </a:ext>
            </a:extLst>
          </p:cNvPr>
          <p:cNvSpPr txBox="1"/>
          <p:nvPr/>
        </p:nvSpPr>
        <p:spPr>
          <a:xfrm>
            <a:off x="8156614" y="4156857"/>
            <a:ext cx="3318098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spc="-5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pc="-2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endParaRPr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object 31">
            <a:extLst>
              <a:ext uri="{FF2B5EF4-FFF2-40B4-BE49-F238E27FC236}">
                <a16:creationId xmlns:a16="http://schemas.microsoft.com/office/drawing/2014/main" id="{370EE618-C741-42EF-B50D-42979C1DDB8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1345" y="3925837"/>
            <a:ext cx="902099" cy="678674"/>
          </a:xfrm>
          <a:prstGeom prst="rect">
            <a:avLst/>
          </a:prstGeom>
        </p:spPr>
      </p:pic>
      <p:pic>
        <p:nvPicPr>
          <p:cNvPr id="2050" name="Picture 2" descr="Restaurant ">
            <a:extLst>
              <a:ext uri="{FF2B5EF4-FFF2-40B4-BE49-F238E27FC236}">
                <a16:creationId xmlns:a16="http://schemas.microsoft.com/office/drawing/2014/main" id="{4BE8FEB8-E2F2-4CA5-B6B1-7FDF392B8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2" y="4273668"/>
            <a:ext cx="771143" cy="7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7.pngwing.com/pngs/15/271/png-transparent-computer-icons-online-shopping-shopping-cart-service-shopping-cart-icon-text-service-retail.png">
            <a:extLst>
              <a:ext uri="{FF2B5EF4-FFF2-40B4-BE49-F238E27FC236}">
                <a16:creationId xmlns:a16="http://schemas.microsoft.com/office/drawing/2014/main" id="{2F8521EA-7040-4CCB-BEBF-24DDB04E2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19" y="1478655"/>
            <a:ext cx="1267854" cy="70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bject 64">
            <a:extLst>
              <a:ext uri="{FF2B5EF4-FFF2-40B4-BE49-F238E27FC236}">
                <a16:creationId xmlns:a16="http://schemas.microsoft.com/office/drawing/2014/main" id="{109B709C-EEA4-4FE5-955D-FD4EF3D48E0B}"/>
              </a:ext>
            </a:extLst>
          </p:cNvPr>
          <p:cNvSpPr txBox="1"/>
          <p:nvPr/>
        </p:nvSpPr>
        <p:spPr>
          <a:xfrm>
            <a:off x="994986" y="4538101"/>
            <a:ext cx="138781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8 079</a:t>
            </a:r>
            <a:endParaRPr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ject 64">
            <a:extLst>
              <a:ext uri="{FF2B5EF4-FFF2-40B4-BE49-F238E27FC236}">
                <a16:creationId xmlns:a16="http://schemas.microsoft.com/office/drawing/2014/main" id="{77BAF3F3-92EB-41F7-9928-987190214948}"/>
              </a:ext>
            </a:extLst>
          </p:cNvPr>
          <p:cNvSpPr txBox="1"/>
          <p:nvPr/>
        </p:nvSpPr>
        <p:spPr>
          <a:xfrm>
            <a:off x="6648378" y="4534653"/>
            <a:ext cx="17119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69 842</a:t>
            </a:r>
            <a:endParaRPr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60">
            <a:extLst>
              <a:ext uri="{FF2B5EF4-FFF2-40B4-BE49-F238E27FC236}">
                <a16:creationId xmlns:a16="http://schemas.microsoft.com/office/drawing/2014/main" id="{BBD267B7-E9E2-44B3-8BF0-D4E1ED11C6ED}"/>
              </a:ext>
            </a:extLst>
          </p:cNvPr>
          <p:cNvSpPr txBox="1"/>
          <p:nvPr/>
        </p:nvSpPr>
        <p:spPr>
          <a:xfrm>
            <a:off x="1044654" y="5022181"/>
            <a:ext cx="1549400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b="1" spc="31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200" b="1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60">
            <a:extLst>
              <a:ext uri="{FF2B5EF4-FFF2-40B4-BE49-F238E27FC236}">
                <a16:creationId xmlns:a16="http://schemas.microsoft.com/office/drawing/2014/main" id="{4AD0797D-FB5C-4CCF-A8E1-CDC159F3BBA2}"/>
              </a:ext>
            </a:extLst>
          </p:cNvPr>
          <p:cNvSpPr txBox="1"/>
          <p:nvPr/>
        </p:nvSpPr>
        <p:spPr>
          <a:xfrm>
            <a:off x="6908439" y="5022181"/>
            <a:ext cx="1549400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200" b="1" spc="31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200" b="1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bject 61">
            <a:extLst>
              <a:ext uri="{FF2B5EF4-FFF2-40B4-BE49-F238E27FC236}">
                <a16:creationId xmlns:a16="http://schemas.microsoft.com/office/drawing/2014/main" id="{8D45C864-278B-49D6-949B-3BA95242DB6D}"/>
              </a:ext>
            </a:extLst>
          </p:cNvPr>
          <p:cNvSpPr txBox="1"/>
          <p:nvPr/>
        </p:nvSpPr>
        <p:spPr>
          <a:xfrm>
            <a:off x="372890" y="5249291"/>
            <a:ext cx="2373238" cy="672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</a:t>
            </a:r>
            <a:r>
              <a:rPr lang="ru-RU" sz="1400" b="1" spc="-5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</a:t>
            </a:r>
            <a:r>
              <a:rPr lang="ru-RU" sz="1400" b="1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">
              <a:lnSpc>
                <a:spcPct val="100000"/>
              </a:lnSpc>
              <a:spcBef>
                <a:spcPts val="95"/>
              </a:spcBef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к</a:t>
            </a:r>
            <a:r>
              <a:rPr lang="ru-RU" sz="1400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1400" spc="-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61">
            <a:extLst>
              <a:ext uri="{FF2B5EF4-FFF2-40B4-BE49-F238E27FC236}">
                <a16:creationId xmlns:a16="http://schemas.microsoft.com/office/drawing/2014/main" id="{EBD382EB-A7B0-43F6-8055-894FC1541DB3}"/>
              </a:ext>
            </a:extLst>
          </p:cNvPr>
          <p:cNvSpPr txBox="1"/>
          <p:nvPr/>
        </p:nvSpPr>
        <p:spPr>
          <a:xfrm>
            <a:off x="6408554" y="5220953"/>
            <a:ext cx="2373238" cy="672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</a:t>
            </a:r>
            <a:r>
              <a:rPr lang="ru-RU" sz="1400" b="1" spc="-5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</a:t>
            </a:r>
            <a:r>
              <a:rPr lang="ru-RU" sz="1400" b="1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">
              <a:lnSpc>
                <a:spcPct val="100000"/>
              </a:lnSpc>
              <a:spcBef>
                <a:spcPts val="95"/>
              </a:spcBef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к</a:t>
            </a:r>
            <a:r>
              <a:rPr lang="ru-RU" sz="1400" spc="-3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1400" spc="-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66">
            <a:extLst>
              <a:ext uri="{FF2B5EF4-FFF2-40B4-BE49-F238E27FC236}">
                <a16:creationId xmlns:a16="http://schemas.microsoft.com/office/drawing/2014/main" id="{8E02B439-9571-445D-86C6-E0094044CC7D}"/>
              </a:ext>
            </a:extLst>
          </p:cNvPr>
          <p:cNvSpPr txBox="1"/>
          <p:nvPr/>
        </p:nvSpPr>
        <p:spPr>
          <a:xfrm>
            <a:off x="945130" y="5939809"/>
            <a:ext cx="134865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10" dirty="0">
                <a:solidFill>
                  <a:srgbClr val="4FAE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104,5 %</a:t>
            </a:r>
            <a:endParaRPr sz="2800" b="1" spc="-10" dirty="0">
              <a:solidFill>
                <a:srgbClr val="4FAE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bject 18">
            <a:extLst>
              <a:ext uri="{FF2B5EF4-FFF2-40B4-BE49-F238E27FC236}">
                <a16:creationId xmlns:a16="http://schemas.microsoft.com/office/drawing/2014/main" id="{EC8B90AD-E87B-4B6D-957F-4C0AC73D3FB8}"/>
              </a:ext>
            </a:extLst>
          </p:cNvPr>
          <p:cNvSpPr txBox="1"/>
          <p:nvPr/>
        </p:nvSpPr>
        <p:spPr>
          <a:xfrm>
            <a:off x="6923019" y="5879536"/>
            <a:ext cx="152024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8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99,0 %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7F71DC9-15EB-4271-BC95-A1057DAC5DD3}"/>
              </a:ext>
            </a:extLst>
          </p:cNvPr>
          <p:cNvSpPr/>
          <p:nvPr/>
        </p:nvSpPr>
        <p:spPr>
          <a:xfrm>
            <a:off x="2695356" y="4476826"/>
            <a:ext cx="3352155" cy="232732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 общественного питания города Кемерово представляет 773 объекта,  в т. ч. 612 объектов общедоступной сети на  17 352 посадочных места, из них: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  -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193 -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закусочных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баров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ресторанов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B86A08BE-07AA-4D94-BE25-5A4B53F6DE9A}"/>
              </a:ext>
            </a:extLst>
          </p:cNvPr>
          <p:cNvSpPr/>
          <p:nvPr/>
        </p:nvSpPr>
        <p:spPr>
          <a:xfrm>
            <a:off x="8739565" y="4453288"/>
            <a:ext cx="3216663" cy="22079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бытового обслуживания в городе включает </a:t>
            </a:r>
            <a:r>
              <a:rPr lang="ru-RU" alt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1 496 </a:t>
            </a:r>
            <a:r>
              <a:rPr lang="ru-RU" alt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объектов. В отчетном периоде вновь построено 14объектов, после реконструкции открыто                     39 объектов бытового  обслуживания, создано                     126 рабочих мест.</a:t>
            </a:r>
          </a:p>
        </p:txBody>
      </p:sp>
      <p:grpSp>
        <p:nvGrpSpPr>
          <p:cNvPr id="42" name="object 20">
            <a:extLst>
              <a:ext uri="{FF2B5EF4-FFF2-40B4-BE49-F238E27FC236}">
                <a16:creationId xmlns:a16="http://schemas.microsoft.com/office/drawing/2014/main" id="{23CE86D0-DCA9-44C4-94D3-4E72FFC0D198}"/>
              </a:ext>
            </a:extLst>
          </p:cNvPr>
          <p:cNvGrpSpPr/>
          <p:nvPr/>
        </p:nvGrpSpPr>
        <p:grpSpPr>
          <a:xfrm>
            <a:off x="464180" y="6019401"/>
            <a:ext cx="314325" cy="263525"/>
            <a:chOff x="10125075" y="5632450"/>
            <a:chExt cx="314325" cy="263525"/>
          </a:xfrm>
        </p:grpSpPr>
        <p:sp>
          <p:nvSpPr>
            <p:cNvPr id="45" name="object 21">
              <a:extLst>
                <a:ext uri="{FF2B5EF4-FFF2-40B4-BE49-F238E27FC236}">
                  <a16:creationId xmlns:a16="http://schemas.microsoft.com/office/drawing/2014/main" id="{D2002896-1263-4533-8B16-A28097B04DBF}"/>
                </a:ext>
              </a:extLst>
            </p:cNvPr>
            <p:cNvSpPr/>
            <p:nvPr/>
          </p:nvSpPr>
          <p:spPr>
            <a:xfrm>
              <a:off x="10131425" y="5638800"/>
              <a:ext cx="301625" cy="250825"/>
            </a:xfrm>
            <a:custGeom>
              <a:avLst/>
              <a:gdLst/>
              <a:ahLst/>
              <a:cxnLst/>
              <a:rect l="l" t="t" r="r" b="b"/>
              <a:pathLst>
                <a:path w="301625" h="250825">
                  <a:moveTo>
                    <a:pt x="150875" y="0"/>
                  </a:moveTo>
                  <a:lnTo>
                    <a:pt x="0" y="250825"/>
                  </a:lnTo>
                  <a:lnTo>
                    <a:pt x="301625" y="250825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4FA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2">
              <a:extLst>
                <a:ext uri="{FF2B5EF4-FFF2-40B4-BE49-F238E27FC236}">
                  <a16:creationId xmlns:a16="http://schemas.microsoft.com/office/drawing/2014/main" id="{774EF183-D5AB-4C11-944E-7DF1F02FA6F4}"/>
                </a:ext>
              </a:extLst>
            </p:cNvPr>
            <p:cNvSpPr/>
            <p:nvPr/>
          </p:nvSpPr>
          <p:spPr>
            <a:xfrm>
              <a:off x="10131425" y="5638800"/>
              <a:ext cx="301625" cy="250825"/>
            </a:xfrm>
            <a:custGeom>
              <a:avLst/>
              <a:gdLst/>
              <a:ahLst/>
              <a:cxnLst/>
              <a:rect l="l" t="t" r="r" b="b"/>
              <a:pathLst>
                <a:path w="301625" h="250825">
                  <a:moveTo>
                    <a:pt x="0" y="250825"/>
                  </a:moveTo>
                  <a:lnTo>
                    <a:pt x="150875" y="0"/>
                  </a:lnTo>
                  <a:lnTo>
                    <a:pt x="301625" y="250825"/>
                  </a:lnTo>
                  <a:lnTo>
                    <a:pt x="0" y="250825"/>
                  </a:lnTo>
                  <a:close/>
                </a:path>
              </a:pathLst>
            </a:custGeom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7">
            <a:extLst>
              <a:ext uri="{FF2B5EF4-FFF2-40B4-BE49-F238E27FC236}">
                <a16:creationId xmlns:a16="http://schemas.microsoft.com/office/drawing/2014/main" id="{A140E4FA-08A3-4627-8DD6-54E7534FB379}"/>
              </a:ext>
            </a:extLst>
          </p:cNvPr>
          <p:cNvGrpSpPr/>
          <p:nvPr/>
        </p:nvGrpSpPr>
        <p:grpSpPr>
          <a:xfrm>
            <a:off x="6439050" y="6000350"/>
            <a:ext cx="300355" cy="301625"/>
            <a:chOff x="3192526" y="2343150"/>
            <a:chExt cx="300355" cy="301625"/>
          </a:xfrm>
        </p:grpSpPr>
        <p:sp>
          <p:nvSpPr>
            <p:cNvPr id="61" name="object 68">
              <a:extLst>
                <a:ext uri="{FF2B5EF4-FFF2-40B4-BE49-F238E27FC236}">
                  <a16:creationId xmlns:a16="http://schemas.microsoft.com/office/drawing/2014/main" id="{01668DD1-0927-4D85-81DD-9DCB67EE1B71}"/>
                </a:ext>
              </a:extLst>
            </p:cNvPr>
            <p:cNvSpPr/>
            <p:nvPr/>
          </p:nvSpPr>
          <p:spPr>
            <a:xfrm>
              <a:off x="3198876" y="2349500"/>
              <a:ext cx="287655" cy="288925"/>
            </a:xfrm>
            <a:custGeom>
              <a:avLst/>
              <a:gdLst/>
              <a:ahLst/>
              <a:cxnLst/>
              <a:rect l="l" t="t" r="r" b="b"/>
              <a:pathLst>
                <a:path w="287654" h="288925">
                  <a:moveTo>
                    <a:pt x="287274" y="0"/>
                  </a:moveTo>
                  <a:lnTo>
                    <a:pt x="0" y="0"/>
                  </a:lnTo>
                  <a:lnTo>
                    <a:pt x="143637" y="288925"/>
                  </a:lnTo>
                  <a:lnTo>
                    <a:pt x="287274" y="0"/>
                  </a:lnTo>
                  <a:close/>
                </a:path>
              </a:pathLst>
            </a:custGeom>
            <a:solidFill>
              <a:srgbClr val="E20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9">
              <a:extLst>
                <a:ext uri="{FF2B5EF4-FFF2-40B4-BE49-F238E27FC236}">
                  <a16:creationId xmlns:a16="http://schemas.microsoft.com/office/drawing/2014/main" id="{C90C2690-23A1-402C-9274-1A9C991DFCE2}"/>
                </a:ext>
              </a:extLst>
            </p:cNvPr>
            <p:cNvSpPr/>
            <p:nvPr/>
          </p:nvSpPr>
          <p:spPr>
            <a:xfrm>
              <a:off x="3198876" y="2349500"/>
              <a:ext cx="287655" cy="288925"/>
            </a:xfrm>
            <a:custGeom>
              <a:avLst/>
              <a:gdLst/>
              <a:ahLst/>
              <a:cxnLst/>
              <a:rect l="l" t="t" r="r" b="b"/>
              <a:pathLst>
                <a:path w="287654" h="288925">
                  <a:moveTo>
                    <a:pt x="0" y="0"/>
                  </a:moveTo>
                  <a:lnTo>
                    <a:pt x="143637" y="288925"/>
                  </a:lnTo>
                  <a:lnTo>
                    <a:pt x="28727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E20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5746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56" y="71060"/>
            <a:ext cx="7445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079587" y="274477"/>
            <a:ext cx="3311525" cy="309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Кемеровский городской округ</a:t>
            </a:r>
            <a:endParaRPr lang="ru-RU" sz="1800" b="1" u="sng" dirty="0">
              <a:solidFill>
                <a:srgbClr val="C00000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5C6EB11-E488-41A9-9BC2-2D12EF5F98CD}"/>
              </a:ext>
            </a:extLst>
          </p:cNvPr>
          <p:cNvSpPr/>
          <p:nvPr/>
        </p:nvSpPr>
        <p:spPr>
          <a:xfrm>
            <a:off x="0" y="-2"/>
            <a:ext cx="10767060" cy="858519"/>
          </a:xfrm>
          <a:custGeom>
            <a:avLst/>
            <a:gdLst/>
            <a:ahLst/>
            <a:cxnLst/>
            <a:rect l="l" t="t" r="r" b="b"/>
            <a:pathLst>
              <a:path w="10767060" h="858519">
                <a:moveTo>
                  <a:pt x="10342626" y="0"/>
                </a:moveTo>
                <a:lnTo>
                  <a:pt x="0" y="0"/>
                </a:lnTo>
                <a:lnTo>
                  <a:pt x="0" y="858012"/>
                </a:lnTo>
                <a:lnTo>
                  <a:pt x="10333482" y="858012"/>
                </a:lnTo>
                <a:lnTo>
                  <a:pt x="10767060" y="424434"/>
                </a:lnTo>
                <a:lnTo>
                  <a:pt x="10342626" y="0"/>
                </a:lnTo>
                <a:close/>
              </a:path>
            </a:pathLst>
          </a:custGeom>
          <a:solidFill>
            <a:srgbClr val="00AFEF">
              <a:alpha val="3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5" name="object 33">
            <a:extLst>
              <a:ext uri="{FF2B5EF4-FFF2-40B4-BE49-F238E27FC236}">
                <a16:creationId xmlns:a16="http://schemas.microsoft.com/office/drawing/2014/main" id="{3C02AF6C-F987-464E-9223-A9A7B0568E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107" y="-122614"/>
            <a:ext cx="1119187" cy="1116012"/>
          </a:xfrm>
          <a:prstGeom prst="rect">
            <a:avLst/>
          </a:prstGeom>
        </p:spPr>
      </p:pic>
      <p:sp>
        <p:nvSpPr>
          <p:cNvPr id="59" name="object 10">
            <a:extLst>
              <a:ext uri="{FF2B5EF4-FFF2-40B4-BE49-F238E27FC236}">
                <a16:creationId xmlns:a16="http://schemas.microsoft.com/office/drawing/2014/main" id="{12C7882D-5AE4-45DB-8880-55E4078A639D}"/>
              </a:ext>
            </a:extLst>
          </p:cNvPr>
          <p:cNvSpPr txBox="1"/>
          <p:nvPr/>
        </p:nvSpPr>
        <p:spPr>
          <a:xfrm>
            <a:off x="1232294" y="250093"/>
            <a:ext cx="195580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ИНФЛЯЦИЯ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bject 12">
            <a:extLst>
              <a:ext uri="{FF2B5EF4-FFF2-40B4-BE49-F238E27FC236}">
                <a16:creationId xmlns:a16="http://schemas.microsoft.com/office/drawing/2014/main" id="{96F55AEC-8D8D-4CC0-8178-272CA021E9F1}"/>
              </a:ext>
            </a:extLst>
          </p:cNvPr>
          <p:cNvSpPr txBox="1"/>
          <p:nvPr/>
        </p:nvSpPr>
        <p:spPr>
          <a:xfrm>
            <a:off x="1527454" y="1149216"/>
            <a:ext cx="3707765" cy="104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</a:t>
            </a:r>
            <a:endParaRPr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ПОТРЕБИТЕЛЬСКИХ</a:t>
            </a:r>
            <a:r>
              <a:rPr sz="2200" b="1" spc="-6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</a:t>
            </a:r>
            <a:endParaRPr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385"/>
              </a:spcBef>
            </a:pPr>
            <a:r>
              <a:rPr lang="ru-RU" sz="2000" spc="-3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Диаграмма 60">
            <a:extLst>
              <a:ext uri="{FF2B5EF4-FFF2-40B4-BE49-F238E27FC236}">
                <a16:creationId xmlns:a16="http://schemas.microsoft.com/office/drawing/2014/main" id="{13A23617-00A7-4A6D-96D7-E3BC9FA250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664317"/>
              </p:ext>
            </p:extLst>
          </p:nvPr>
        </p:nvGraphicFramePr>
        <p:xfrm>
          <a:off x="1757611" y="2488920"/>
          <a:ext cx="3957217" cy="283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2" name="object 13">
            <a:extLst>
              <a:ext uri="{FF2B5EF4-FFF2-40B4-BE49-F238E27FC236}">
                <a16:creationId xmlns:a16="http://schemas.microsoft.com/office/drawing/2014/main" id="{73BFE150-845F-46DD-845B-B00DABE1A126}"/>
              </a:ext>
            </a:extLst>
          </p:cNvPr>
          <p:cNvSpPr txBox="1"/>
          <p:nvPr/>
        </p:nvSpPr>
        <p:spPr>
          <a:xfrm>
            <a:off x="6665214" y="2855722"/>
            <a:ext cx="4105275" cy="97334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lang="ru-RU" sz="3200" b="1" spc="-10" dirty="0">
                <a:solidFill>
                  <a:srgbClr val="E2002A"/>
                </a:solidFill>
                <a:latin typeface="Arial"/>
                <a:cs typeface="Arial"/>
              </a:rPr>
              <a:t>115,4   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b="1" spc="-2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ПРОДОВОЛЬСТВЕННЫЕ </a:t>
            </a:r>
            <a:r>
              <a:rPr b="1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bject 15">
            <a:extLst>
              <a:ext uri="{FF2B5EF4-FFF2-40B4-BE49-F238E27FC236}">
                <a16:creationId xmlns:a16="http://schemas.microsoft.com/office/drawing/2014/main" id="{47E92F63-FB56-4102-B607-E982DBF4746A}"/>
              </a:ext>
            </a:extLst>
          </p:cNvPr>
          <p:cNvSpPr txBox="1"/>
          <p:nvPr/>
        </p:nvSpPr>
        <p:spPr>
          <a:xfrm>
            <a:off x="6662166" y="4284929"/>
            <a:ext cx="4143502" cy="10252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lang="ru-RU" sz="3200" b="1" spc="-10" dirty="0">
                <a:solidFill>
                  <a:srgbClr val="E2002A"/>
                </a:solidFill>
                <a:latin typeface="Arial"/>
                <a:cs typeface="Arial"/>
              </a:rPr>
              <a:t>115,7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b="1" spc="-2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НЕПРОДОВОЛЬСТВЕННЫЕ </a:t>
            </a:r>
            <a:r>
              <a:rPr b="1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bject 16">
            <a:extLst>
              <a:ext uri="{FF2B5EF4-FFF2-40B4-BE49-F238E27FC236}">
                <a16:creationId xmlns:a16="http://schemas.microsoft.com/office/drawing/2014/main" id="{9EC47874-8AE6-41EE-BF57-793675ABC47A}"/>
              </a:ext>
            </a:extLst>
          </p:cNvPr>
          <p:cNvSpPr txBox="1"/>
          <p:nvPr/>
        </p:nvSpPr>
        <p:spPr>
          <a:xfrm>
            <a:off x="6503924" y="1185124"/>
            <a:ext cx="4427854" cy="1005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ЦЕН</a:t>
            </a:r>
            <a:r>
              <a:rPr sz="2200" b="1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200" b="1" spc="-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ТАРИФОВ</a:t>
            </a:r>
            <a:endParaRPr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200" b="1" spc="-5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</a:t>
            </a:r>
            <a:r>
              <a:rPr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200" b="1" spc="-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spc="-1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endParaRPr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265"/>
              </a:spcBef>
            </a:pPr>
            <a:r>
              <a:rPr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spc="-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pc="-8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</a:t>
            </a:r>
            <a:r>
              <a:rPr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spc="-2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pc="-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</a:t>
            </a:r>
            <a:endParaRPr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bject 17">
            <a:extLst>
              <a:ext uri="{FF2B5EF4-FFF2-40B4-BE49-F238E27FC236}">
                <a16:creationId xmlns:a16="http://schemas.microsoft.com/office/drawing/2014/main" id="{5C32D60E-43AD-4848-B85C-B5A518BF1338}"/>
              </a:ext>
            </a:extLst>
          </p:cNvPr>
          <p:cNvSpPr txBox="1"/>
          <p:nvPr/>
        </p:nvSpPr>
        <p:spPr>
          <a:xfrm>
            <a:off x="9734333" y="5727833"/>
            <a:ext cx="126619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200" b="1" spc="-10" dirty="0">
                <a:solidFill>
                  <a:srgbClr val="E2002A"/>
                </a:solidFill>
                <a:latin typeface="Arial"/>
                <a:cs typeface="Arial"/>
              </a:rPr>
              <a:t>114,1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6" name="object 18">
            <a:extLst>
              <a:ext uri="{FF2B5EF4-FFF2-40B4-BE49-F238E27FC236}">
                <a16:creationId xmlns:a16="http://schemas.microsoft.com/office/drawing/2014/main" id="{74A460DA-B986-4FC4-92AB-1FF1024316CE}"/>
              </a:ext>
            </a:extLst>
          </p:cNvPr>
          <p:cNvSpPr txBox="1"/>
          <p:nvPr/>
        </p:nvSpPr>
        <p:spPr>
          <a:xfrm>
            <a:off x="6695313" y="6338417"/>
            <a:ext cx="1083183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6B6B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object 19">
            <a:extLst>
              <a:ext uri="{FF2B5EF4-FFF2-40B4-BE49-F238E27FC236}">
                <a16:creationId xmlns:a16="http://schemas.microsoft.com/office/drawing/2014/main" id="{1099BD0B-15D8-491B-B682-D7745D3FEA0C}"/>
              </a:ext>
            </a:extLst>
          </p:cNvPr>
          <p:cNvGrpSpPr/>
          <p:nvPr/>
        </p:nvGrpSpPr>
        <p:grpSpPr>
          <a:xfrm>
            <a:off x="9277350" y="2901651"/>
            <a:ext cx="314325" cy="316230"/>
            <a:chOff x="9058275" y="2951226"/>
            <a:chExt cx="314325" cy="316230"/>
          </a:xfrm>
        </p:grpSpPr>
        <p:sp>
          <p:nvSpPr>
            <p:cNvPr id="68" name="object 20">
              <a:extLst>
                <a:ext uri="{FF2B5EF4-FFF2-40B4-BE49-F238E27FC236}">
                  <a16:creationId xmlns:a16="http://schemas.microsoft.com/office/drawing/2014/main" id="{69FA858E-7003-4A41-9BA0-9103595E7D4C}"/>
                </a:ext>
              </a:extLst>
            </p:cNvPr>
            <p:cNvSpPr/>
            <p:nvPr/>
          </p:nvSpPr>
          <p:spPr>
            <a:xfrm>
              <a:off x="9064625" y="2957576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875" y="0"/>
                  </a:moveTo>
                  <a:lnTo>
                    <a:pt x="0" y="303149"/>
                  </a:lnTo>
                  <a:lnTo>
                    <a:pt x="301625" y="303149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20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21">
              <a:extLst>
                <a:ext uri="{FF2B5EF4-FFF2-40B4-BE49-F238E27FC236}">
                  <a16:creationId xmlns:a16="http://schemas.microsoft.com/office/drawing/2014/main" id="{C9D03660-621A-412B-972E-7C4B282D5683}"/>
                </a:ext>
              </a:extLst>
            </p:cNvPr>
            <p:cNvSpPr/>
            <p:nvPr/>
          </p:nvSpPr>
          <p:spPr>
            <a:xfrm>
              <a:off x="9064625" y="2957576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149"/>
                  </a:moveTo>
                  <a:lnTo>
                    <a:pt x="150875" y="0"/>
                  </a:lnTo>
                  <a:lnTo>
                    <a:pt x="301625" y="303149"/>
                  </a:lnTo>
                  <a:lnTo>
                    <a:pt x="0" y="303149"/>
                  </a:lnTo>
                  <a:close/>
                </a:path>
              </a:pathLst>
            </a:custGeom>
            <a:ln w="12699">
              <a:solidFill>
                <a:srgbClr val="E20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22">
            <a:extLst>
              <a:ext uri="{FF2B5EF4-FFF2-40B4-BE49-F238E27FC236}">
                <a16:creationId xmlns:a16="http://schemas.microsoft.com/office/drawing/2014/main" id="{6D4EDA31-0AD1-4A06-8CE1-FF26FB76B44C}"/>
              </a:ext>
            </a:extLst>
          </p:cNvPr>
          <p:cNvGrpSpPr/>
          <p:nvPr/>
        </p:nvGrpSpPr>
        <p:grpSpPr>
          <a:xfrm>
            <a:off x="9277984" y="4319067"/>
            <a:ext cx="313055" cy="316230"/>
            <a:chOff x="9036050" y="4383151"/>
            <a:chExt cx="313055" cy="316230"/>
          </a:xfrm>
        </p:grpSpPr>
        <p:sp>
          <p:nvSpPr>
            <p:cNvPr id="71" name="object 23">
              <a:extLst>
                <a:ext uri="{FF2B5EF4-FFF2-40B4-BE49-F238E27FC236}">
                  <a16:creationId xmlns:a16="http://schemas.microsoft.com/office/drawing/2014/main" id="{E70B06AF-D919-43AF-8F92-845A0FD19B1F}"/>
                </a:ext>
              </a:extLst>
            </p:cNvPr>
            <p:cNvSpPr/>
            <p:nvPr/>
          </p:nvSpPr>
          <p:spPr>
            <a:xfrm>
              <a:off x="9042400" y="4389501"/>
              <a:ext cx="300355" cy="303530"/>
            </a:xfrm>
            <a:custGeom>
              <a:avLst/>
              <a:gdLst/>
              <a:ahLst/>
              <a:cxnLst/>
              <a:rect l="l" t="t" r="r" b="b"/>
              <a:pathLst>
                <a:path w="300354" h="303529">
                  <a:moveTo>
                    <a:pt x="149986" y="0"/>
                  </a:moveTo>
                  <a:lnTo>
                    <a:pt x="0" y="303149"/>
                  </a:lnTo>
                  <a:lnTo>
                    <a:pt x="300100" y="303149"/>
                  </a:lnTo>
                  <a:lnTo>
                    <a:pt x="149986" y="0"/>
                  </a:lnTo>
                  <a:close/>
                </a:path>
              </a:pathLst>
            </a:custGeom>
            <a:solidFill>
              <a:srgbClr val="E20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24">
              <a:extLst>
                <a:ext uri="{FF2B5EF4-FFF2-40B4-BE49-F238E27FC236}">
                  <a16:creationId xmlns:a16="http://schemas.microsoft.com/office/drawing/2014/main" id="{6EFC3FB0-9554-43E1-8EF1-18EEFF0697DD}"/>
                </a:ext>
              </a:extLst>
            </p:cNvPr>
            <p:cNvSpPr/>
            <p:nvPr/>
          </p:nvSpPr>
          <p:spPr>
            <a:xfrm>
              <a:off x="9042400" y="4389501"/>
              <a:ext cx="300355" cy="303530"/>
            </a:xfrm>
            <a:custGeom>
              <a:avLst/>
              <a:gdLst/>
              <a:ahLst/>
              <a:cxnLst/>
              <a:rect l="l" t="t" r="r" b="b"/>
              <a:pathLst>
                <a:path w="300354" h="303529">
                  <a:moveTo>
                    <a:pt x="0" y="303149"/>
                  </a:moveTo>
                  <a:lnTo>
                    <a:pt x="149986" y="0"/>
                  </a:lnTo>
                  <a:lnTo>
                    <a:pt x="300100" y="303149"/>
                  </a:lnTo>
                  <a:lnTo>
                    <a:pt x="0" y="303149"/>
                  </a:lnTo>
                  <a:close/>
                </a:path>
              </a:pathLst>
            </a:custGeom>
            <a:ln w="12699">
              <a:solidFill>
                <a:srgbClr val="E20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25">
            <a:extLst>
              <a:ext uri="{FF2B5EF4-FFF2-40B4-BE49-F238E27FC236}">
                <a16:creationId xmlns:a16="http://schemas.microsoft.com/office/drawing/2014/main" id="{E7515965-A577-4A9D-B723-05244D16BAFE}"/>
              </a:ext>
            </a:extLst>
          </p:cNvPr>
          <p:cNvGrpSpPr/>
          <p:nvPr/>
        </p:nvGrpSpPr>
        <p:grpSpPr>
          <a:xfrm>
            <a:off x="9277348" y="5768897"/>
            <a:ext cx="314325" cy="316230"/>
            <a:chOff x="9031351" y="5856287"/>
            <a:chExt cx="314325" cy="316230"/>
          </a:xfrm>
        </p:grpSpPr>
        <p:sp>
          <p:nvSpPr>
            <p:cNvPr id="74" name="object 26">
              <a:extLst>
                <a:ext uri="{FF2B5EF4-FFF2-40B4-BE49-F238E27FC236}">
                  <a16:creationId xmlns:a16="http://schemas.microsoft.com/office/drawing/2014/main" id="{E715A630-434E-44CB-8278-F328A28DED32}"/>
                </a:ext>
              </a:extLst>
            </p:cNvPr>
            <p:cNvSpPr/>
            <p:nvPr/>
          </p:nvSpPr>
          <p:spPr>
            <a:xfrm>
              <a:off x="9037701" y="5862637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12"/>
                  </a:lnTo>
                  <a:lnTo>
                    <a:pt x="301625" y="303212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E20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27">
              <a:extLst>
                <a:ext uri="{FF2B5EF4-FFF2-40B4-BE49-F238E27FC236}">
                  <a16:creationId xmlns:a16="http://schemas.microsoft.com/office/drawing/2014/main" id="{CDEB4DAC-6894-4369-AC11-3437E6819E9F}"/>
                </a:ext>
              </a:extLst>
            </p:cNvPr>
            <p:cNvSpPr/>
            <p:nvPr/>
          </p:nvSpPr>
          <p:spPr>
            <a:xfrm>
              <a:off x="9037701" y="5862637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12"/>
                  </a:moveTo>
                  <a:lnTo>
                    <a:pt x="150749" y="0"/>
                  </a:lnTo>
                  <a:lnTo>
                    <a:pt x="301625" y="303212"/>
                  </a:lnTo>
                  <a:lnTo>
                    <a:pt x="0" y="303212"/>
                  </a:lnTo>
                  <a:close/>
                </a:path>
              </a:pathLst>
            </a:custGeom>
            <a:ln w="12700">
              <a:solidFill>
                <a:srgbClr val="E20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28">
            <a:extLst>
              <a:ext uri="{FF2B5EF4-FFF2-40B4-BE49-F238E27FC236}">
                <a16:creationId xmlns:a16="http://schemas.microsoft.com/office/drawing/2014/main" id="{6CB03E2D-35FA-45A6-83B9-AE13F8D0AA4E}"/>
              </a:ext>
            </a:extLst>
          </p:cNvPr>
          <p:cNvGrpSpPr/>
          <p:nvPr/>
        </p:nvGrpSpPr>
        <p:grpSpPr>
          <a:xfrm>
            <a:off x="6657975" y="5435600"/>
            <a:ext cx="4273803" cy="1003300"/>
            <a:chOff x="6657975" y="5435600"/>
            <a:chExt cx="4273803" cy="1003300"/>
          </a:xfrm>
        </p:grpSpPr>
        <p:sp>
          <p:nvSpPr>
            <p:cNvPr id="77" name="object 29">
              <a:extLst>
                <a:ext uri="{FF2B5EF4-FFF2-40B4-BE49-F238E27FC236}">
                  <a16:creationId xmlns:a16="http://schemas.microsoft.com/office/drawing/2014/main" id="{CC14172C-E2C5-477D-A72C-BB6BAFEE056A}"/>
                </a:ext>
              </a:extLst>
            </p:cNvPr>
            <p:cNvSpPr/>
            <p:nvPr/>
          </p:nvSpPr>
          <p:spPr>
            <a:xfrm>
              <a:off x="6657975" y="5435600"/>
              <a:ext cx="4273803" cy="45719"/>
            </a:xfrm>
            <a:custGeom>
              <a:avLst/>
              <a:gdLst/>
              <a:ahLst/>
              <a:cxnLst/>
              <a:rect l="l" t="t" r="r" b="b"/>
              <a:pathLst>
                <a:path w="4427855" h="1904">
                  <a:moveTo>
                    <a:pt x="0" y="0"/>
                  </a:moveTo>
                  <a:lnTo>
                    <a:pt x="4427474" y="1650"/>
                  </a:lnTo>
                </a:path>
              </a:pathLst>
            </a:custGeom>
            <a:ln w="6350">
              <a:solidFill>
                <a:srgbClr val="6B6B6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30">
              <a:extLst>
                <a:ext uri="{FF2B5EF4-FFF2-40B4-BE49-F238E27FC236}">
                  <a16:creationId xmlns:a16="http://schemas.microsoft.com/office/drawing/2014/main" id="{D7FD6CCA-E151-42EA-BD58-A8D2D24A2C6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62800" y="5461000"/>
              <a:ext cx="977900" cy="977900"/>
            </a:xfrm>
            <a:prstGeom prst="rect">
              <a:avLst/>
            </a:prstGeom>
          </p:spPr>
        </p:pic>
      </p:grpSp>
      <p:pic>
        <p:nvPicPr>
          <p:cNvPr id="79" name="object 31">
            <a:extLst>
              <a:ext uri="{FF2B5EF4-FFF2-40B4-BE49-F238E27FC236}">
                <a16:creationId xmlns:a16="http://schemas.microsoft.com/office/drawing/2014/main" id="{8A1C37F6-CF40-4F29-A1D4-169E44642D8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98435" y="2773740"/>
            <a:ext cx="698976" cy="660555"/>
          </a:xfrm>
          <a:prstGeom prst="rect">
            <a:avLst/>
          </a:prstGeom>
        </p:spPr>
      </p:pic>
      <p:pic>
        <p:nvPicPr>
          <p:cNvPr id="80" name="object 32">
            <a:extLst>
              <a:ext uri="{FF2B5EF4-FFF2-40B4-BE49-F238E27FC236}">
                <a16:creationId xmlns:a16="http://schemas.microsoft.com/office/drawing/2014/main" id="{F5A3C09C-530A-4D0E-A874-032EFEACDD8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40652" y="4293618"/>
            <a:ext cx="796671" cy="706354"/>
          </a:xfrm>
          <a:prstGeom prst="rect">
            <a:avLst/>
          </a:prstGeom>
        </p:spPr>
      </p:pic>
      <p:sp>
        <p:nvSpPr>
          <p:cNvPr id="81" name="object 29">
            <a:extLst>
              <a:ext uri="{FF2B5EF4-FFF2-40B4-BE49-F238E27FC236}">
                <a16:creationId xmlns:a16="http://schemas.microsoft.com/office/drawing/2014/main" id="{FB4899E7-17C7-42A6-9D79-BBB9C8C7C6ED}"/>
              </a:ext>
            </a:extLst>
          </p:cNvPr>
          <p:cNvSpPr/>
          <p:nvPr/>
        </p:nvSpPr>
        <p:spPr>
          <a:xfrm flipV="1">
            <a:off x="6657975" y="3929764"/>
            <a:ext cx="4273804" cy="45719"/>
          </a:xfrm>
          <a:custGeom>
            <a:avLst/>
            <a:gdLst/>
            <a:ahLst/>
            <a:cxnLst/>
            <a:rect l="l" t="t" r="r" b="b"/>
            <a:pathLst>
              <a:path w="4427855" h="1904">
                <a:moveTo>
                  <a:pt x="0" y="0"/>
                </a:moveTo>
                <a:lnTo>
                  <a:pt x="4427474" y="1650"/>
                </a:lnTo>
              </a:path>
            </a:pathLst>
          </a:custGeom>
          <a:ln w="6350">
            <a:solidFill>
              <a:srgbClr val="6B6B6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29">
            <a:extLst>
              <a:ext uri="{FF2B5EF4-FFF2-40B4-BE49-F238E27FC236}">
                <a16:creationId xmlns:a16="http://schemas.microsoft.com/office/drawing/2014/main" id="{D3332777-2371-400A-8C73-85EBE1A849E8}"/>
              </a:ext>
            </a:extLst>
          </p:cNvPr>
          <p:cNvSpPr/>
          <p:nvPr/>
        </p:nvSpPr>
        <p:spPr>
          <a:xfrm>
            <a:off x="6657973" y="2661624"/>
            <a:ext cx="4273805" cy="45719"/>
          </a:xfrm>
          <a:custGeom>
            <a:avLst/>
            <a:gdLst/>
            <a:ahLst/>
            <a:cxnLst/>
            <a:rect l="l" t="t" r="r" b="b"/>
            <a:pathLst>
              <a:path w="4427855" h="1904">
                <a:moveTo>
                  <a:pt x="0" y="0"/>
                </a:moveTo>
                <a:lnTo>
                  <a:pt x="4427474" y="1650"/>
                </a:lnTo>
              </a:path>
            </a:pathLst>
          </a:custGeom>
          <a:ln w="6350">
            <a:solidFill>
              <a:srgbClr val="6B6B6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3" name="Picture 4" descr="Стоимость минимального набора продуктов питания в Алтайском крае одна из  самых низких среди регионов Сибири | Администрация города Рубцовска  Алтайского края">
            <a:extLst>
              <a:ext uri="{FF2B5EF4-FFF2-40B4-BE49-F238E27FC236}">
                <a16:creationId xmlns:a16="http://schemas.microsoft.com/office/drawing/2014/main" id="{189A7E60-2A98-4397-82CE-FC7428CC1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56" y="5400386"/>
            <a:ext cx="2554281" cy="135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15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3698</TotalTime>
  <Words>1093</Words>
  <Application>Microsoft Office PowerPoint</Application>
  <PresentationFormat>Широкоэкранный</PresentationFormat>
  <Paragraphs>318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Uer10</dc:creator>
  <cp:lastModifiedBy>Uer10</cp:lastModifiedBy>
  <cp:revision>333</cp:revision>
  <cp:lastPrinted>2023-03-16T08:02:57Z</cp:lastPrinted>
  <dcterms:created xsi:type="dcterms:W3CDTF">2021-08-18T03:32:23Z</dcterms:created>
  <dcterms:modified xsi:type="dcterms:W3CDTF">2023-03-16T08:05:46Z</dcterms:modified>
</cp:coreProperties>
</file>