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sldIdLst>
    <p:sldId id="277" r:id="rId2"/>
    <p:sldId id="294" r:id="rId3"/>
    <p:sldId id="278" r:id="rId4"/>
    <p:sldId id="279" r:id="rId5"/>
    <p:sldId id="280" r:id="rId6"/>
    <p:sldId id="281" r:id="rId7"/>
    <p:sldId id="284" r:id="rId8"/>
    <p:sldId id="285" r:id="rId9"/>
    <p:sldId id="286" r:id="rId10"/>
    <p:sldId id="287" r:id="rId11"/>
    <p:sldId id="290" r:id="rId12"/>
    <p:sldId id="291" r:id="rId13"/>
    <p:sldId id="292" r:id="rId14"/>
    <p:sldId id="293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31B"/>
    <a:srgbClr val="B06758"/>
    <a:srgbClr val="CC3300"/>
    <a:srgbClr val="FF6600"/>
    <a:srgbClr val="CC6600"/>
    <a:srgbClr val="17BFBB"/>
    <a:srgbClr val="1273C4"/>
    <a:srgbClr val="CACACA"/>
    <a:srgbClr val="3F7BB1"/>
    <a:srgbClr val="21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2257988379207E-2"/>
          <c:y val="3.449226599028838E-2"/>
          <c:w val="0.87343749999999998"/>
          <c:h val="0.805468761966734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186523003413763E-3"/>
                  <c:y val="-0.40781270069522674"/>
                </c:manualLayout>
              </c:layout>
              <c:tx>
                <c:rich>
                  <a:bodyPr/>
                  <a:lstStyle/>
                  <a:p>
                    <a:fld id="{9B280DDF-3B01-4757-A7EF-6AC47B440F59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DF-4D58-B3F9-9BDCEAE23CFA}"/>
                </c:ext>
              </c:extLst>
            </c:dLbl>
            <c:dLbl>
              <c:idx val="1"/>
              <c:layout>
                <c:manualLayout>
                  <c:x val="-9.627978450512182E-3"/>
                  <c:y val="-0.337500166092601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0A9B8C-BFF3-4903-BAEF-F2C1B0F777C1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1345048805764"/>
                      <c:h val="0.170625083969037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BDF-4D58-B3F9-9BDCEAE23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 1 плг. 2022 г.</c:v>
                </c:pt>
                <c:pt idx="1">
                  <c:v> 1плг. 2023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144.9</c:v>
                </c:pt>
                <c:pt idx="1">
                  <c:v>118.99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F-4D58-B3F9-9BDCEAE23C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8652063"/>
        <c:axId val="621370751"/>
      </c:barChart>
      <c:catAx>
        <c:axId val="498652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1370751"/>
        <c:crosses val="autoZero"/>
        <c:auto val="1"/>
        <c:lblAlgn val="ctr"/>
        <c:lblOffset val="100"/>
        <c:noMultiLvlLbl val="0"/>
      </c:catAx>
      <c:valAx>
        <c:axId val="6213707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986520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Объем инвестиций в основной капитал, млрд руб.</a:t>
            </a:r>
          </a:p>
        </c:rich>
      </c:tx>
      <c:layout>
        <c:manualLayout>
          <c:xMode val="edge"/>
          <c:yMode val="edge"/>
          <c:x val="0.15961678385591799"/>
          <c:y val="1.1024177533363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419694159851639E-3"/>
          <c:y val="0.19167104111986003"/>
          <c:w val="0.99206505340361983"/>
          <c:h val="0.500166191016515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плг. 2020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6179601015171167E-3"/>
                  <c:y val="-1.5557310006351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AB-414C-AA3F-FB47AA6D7AF8}"/>
                </c:ext>
              </c:extLst>
            </c:dLbl>
            <c:dLbl>
              <c:idx val="1"/>
              <c:layout>
                <c:manualLayout>
                  <c:x val="-4.4119734010113843E-3"/>
                  <c:y val="-1.166798250476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AB-414C-AA3F-FB47AA6D7AF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целом 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25.5</c:v>
                </c:pt>
                <c:pt idx="1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BA-404E-8048-2AFD368E9E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плг. 2021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BC-4840-83BE-4AB99EEF2F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BC-4840-83BE-4AB99EEF2F73}"/>
              </c:ext>
            </c:extLst>
          </c:dPt>
          <c:dLbls>
            <c:dLbl>
              <c:idx val="0"/>
              <c:layout>
                <c:manualLayout>
                  <c:x val="4.5584045584045581E-3"/>
                  <c:y val="-2.583311805734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BC-4840-83BE-4AB99EEF2F73}"/>
                </c:ext>
              </c:extLst>
            </c:dLbl>
            <c:dLbl>
              <c:idx val="1"/>
              <c:layout>
                <c:manualLayout>
                  <c:x val="6.8376068376068376E-3"/>
                  <c:y val="-2.06669012666363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BC-4840-83BE-4AB99EEF2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целом 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39.4</c:v>
                </c:pt>
                <c:pt idx="1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7BA-404E-8048-2AFD368E9E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плг. 2022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39951095856607E-2"/>
                  <c:y val="-3.13166550383733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BC-4840-83BE-4AB99EEF2F73}"/>
                </c:ext>
              </c:extLst>
            </c:dLbl>
            <c:dLbl>
              <c:idx val="1"/>
              <c:layout>
                <c:manualLayout>
                  <c:x val="1.273201725672179E-2"/>
                  <c:y val="-3.08448170576716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BC-4840-83BE-4AB99EEF2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целом 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31.6</c:v>
                </c:pt>
                <c:pt idx="1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BA-404E-8048-2AFD368E9E0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 плг. 2023 года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329766471498756E-2"/>
                  <c:y val="-3.137198266129939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BC-4840-83BE-4AB99EEF2F73}"/>
                </c:ext>
              </c:extLst>
            </c:dLbl>
            <c:dLbl>
              <c:idx val="1"/>
              <c:layout>
                <c:manualLayout>
                  <c:x val="2.5428947165923723E-2"/>
                  <c:y val="-2.0718478225584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BC-4840-83BE-4AB99EEF2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05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целом 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30.5</c:v>
                </c:pt>
                <c:pt idx="1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7BA-404E-8048-2AFD368E9E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9579792"/>
        <c:axId val="579579232"/>
        <c:axId val="0"/>
      </c:bar3DChart>
      <c:catAx>
        <c:axId val="5795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579232"/>
        <c:crosses val="autoZero"/>
        <c:auto val="1"/>
        <c:lblAlgn val="ctr"/>
        <c:lblOffset val="100"/>
        <c:tickMarkSkip val="1"/>
        <c:noMultiLvlLbl val="1"/>
      </c:catAx>
      <c:valAx>
        <c:axId val="57957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579792"/>
        <c:crossesAt val="0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2900349740972147E-2"/>
          <c:w val="1"/>
          <c:h val="0.65893699478895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6.0557357895159661E-3"/>
                  <c:y val="-1.56990093213439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13 263,6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48-4CF1-8CAC-35F7A36177DA}"/>
                </c:ext>
              </c:extLst>
            </c:dLbl>
            <c:dLbl>
              <c:idx val="1"/>
              <c:layout>
                <c:manualLayout>
                  <c:x val="-1.3392384195798052E-2"/>
                  <c:y val="-1.52776126138487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14 058,8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8-4CF1-8CAC-35F7A36177D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плг. 2022 года</c:v>
                </c:pt>
                <c:pt idx="1">
                  <c:v>1 плг.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13263.6</c:v>
                </c:pt>
                <c:pt idx="1">
                  <c:v>14058.8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8-4CF1-8CAC-35F7A36177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956251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5.2529867015760179E-2"/>
                  <c:y val="-2.9842936726461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13 371,0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8-4CF1-8CAC-35F7A36177DA}"/>
                </c:ext>
              </c:extLst>
            </c:dLbl>
            <c:dLbl>
              <c:idx val="1"/>
              <c:layout>
                <c:manualLayout>
                  <c:x val="3.4061282260945729E-2"/>
                  <c:y val="-2.83625597258177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14 417,1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8-4CF1-8CAC-35F7A3617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плг. 2022 года</c:v>
                </c:pt>
                <c:pt idx="1">
                  <c:v>1 плг. 2023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13371</c:v>
                </c:pt>
                <c:pt idx="1">
                  <c:v>14417.1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8-4CF1-8CAC-35F7A36177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9579792"/>
        <c:axId val="579579232"/>
        <c:axId val="0"/>
      </c:bar3DChart>
      <c:catAx>
        <c:axId val="5795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9579232"/>
        <c:crosses val="autoZero"/>
        <c:auto val="1"/>
        <c:lblAlgn val="ctr"/>
        <c:lblOffset val="100"/>
        <c:tickMarkSkip val="1"/>
        <c:noMultiLvlLbl val="1"/>
      </c:catAx>
      <c:valAx>
        <c:axId val="57957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9579792"/>
        <c:crossesAt val="0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585869552887507E-3"/>
          <c:y val="0.91723590106792208"/>
          <c:w val="0.9844315200464111"/>
          <c:h val="7.5826077295893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461083869819987E-2"/>
          <c:y val="4.911799326988063E-2"/>
          <c:w val="0.93691830403309206"/>
          <c:h val="0.86299366801915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графика'!$B$1</c:f>
              <c:strCache>
                <c:ptCount val="1"/>
                <c:pt idx="0">
                  <c:v>1 пол-е 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графика'!$B$2:$B$23</c:f>
            </c:numRef>
          </c:val>
          <c:extLst>
            <c:ext xmlns:c16="http://schemas.microsoft.com/office/drawing/2014/chart" uri="{C3380CC4-5D6E-409C-BE32-E72D297353CC}">
              <c16:uniqueId val="{00000000-228E-4896-980A-24F91C051E73}"/>
            </c:ext>
          </c:extLst>
        </c:ser>
        <c:ser>
          <c:idx val="1"/>
          <c:order val="1"/>
          <c:tx>
            <c:strRef>
              <c:f>'для графика'!$C$1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графика'!$C$2:$C$23</c:f>
            </c:numRef>
          </c:val>
          <c:extLst>
            <c:ext xmlns:c16="http://schemas.microsoft.com/office/drawing/2014/chart" uri="{C3380CC4-5D6E-409C-BE32-E72D297353CC}">
              <c16:uniqueId val="{00000001-228E-4896-980A-24F91C051E73}"/>
            </c:ext>
          </c:extLst>
        </c:ser>
        <c:ser>
          <c:idx val="2"/>
          <c:order val="2"/>
          <c:tx>
            <c:strRef>
              <c:f>'для графика'!$D$1</c:f>
              <c:strCache>
                <c:ptCount val="1"/>
                <c:pt idx="0">
                  <c:v>1 пол-е 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графика'!$D$2:$D$23</c:f>
            </c:numRef>
          </c:val>
          <c:extLst>
            <c:ext xmlns:c16="http://schemas.microsoft.com/office/drawing/2014/chart" uri="{C3380CC4-5D6E-409C-BE32-E72D297353CC}">
              <c16:uniqueId val="{00000002-228E-4896-980A-24F91C051E73}"/>
            </c:ext>
          </c:extLst>
        </c:ser>
        <c:ser>
          <c:idx val="7"/>
          <c:order val="3"/>
          <c:tx>
            <c:strRef>
              <c:f>'для графика'!$E$1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графика'!$E$2:$E$23</c:f>
            </c:numRef>
          </c:val>
          <c:extLst>
            <c:ext xmlns:c16="http://schemas.microsoft.com/office/drawing/2014/chart" uri="{C3380CC4-5D6E-409C-BE32-E72D297353CC}">
              <c16:uniqueId val="{00000003-228E-4896-980A-24F91C051E73}"/>
            </c:ext>
          </c:extLst>
        </c:ser>
        <c:ser>
          <c:idx val="3"/>
          <c:order val="4"/>
          <c:tx>
            <c:strRef>
              <c:f>'для графика'!$F$1</c:f>
              <c:strCache>
                <c:ptCount val="1"/>
                <c:pt idx="0">
                  <c:v>1 пол-е 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графика'!$F$2:$F$23</c:f>
            </c:numRef>
          </c:val>
          <c:extLst>
            <c:ext xmlns:c16="http://schemas.microsoft.com/office/drawing/2014/chart" uri="{C3380CC4-5D6E-409C-BE32-E72D297353CC}">
              <c16:uniqueId val="{00000004-228E-4896-980A-24F91C051E73}"/>
            </c:ext>
          </c:extLst>
        </c:ser>
        <c:ser>
          <c:idx val="4"/>
          <c:order val="5"/>
          <c:tx>
            <c:strRef>
              <c:f>'для графика'!$G$1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графика'!$G$2:$G$23</c:f>
            </c:numRef>
          </c:val>
          <c:extLst>
            <c:ext xmlns:c16="http://schemas.microsoft.com/office/drawing/2014/chart" uri="{C3380CC4-5D6E-409C-BE32-E72D297353CC}">
              <c16:uniqueId val="{00000005-228E-4896-980A-24F91C051E73}"/>
            </c:ext>
          </c:extLst>
        </c:ser>
        <c:ser>
          <c:idx val="5"/>
          <c:order val="6"/>
          <c:tx>
            <c:strRef>
              <c:f>'для графика'!$H$1</c:f>
              <c:strCache>
                <c:ptCount val="1"/>
                <c:pt idx="0">
                  <c:v>1 пол-е 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графика'!$H$2:$H$23</c:f>
            </c:numRef>
          </c:val>
          <c:extLst>
            <c:ext xmlns:c16="http://schemas.microsoft.com/office/drawing/2014/chart" uri="{C3380CC4-5D6E-409C-BE32-E72D297353CC}">
              <c16:uniqueId val="{00000006-228E-4896-980A-24F91C051E73}"/>
            </c:ext>
          </c:extLst>
        </c:ser>
        <c:ser>
          <c:idx val="6"/>
          <c:order val="7"/>
          <c:tx>
            <c:strRef>
              <c:f>'для графика'!$I$1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графика'!$I$2:$I$23</c:f>
            </c:numRef>
          </c:val>
          <c:extLst>
            <c:ext xmlns:c16="http://schemas.microsoft.com/office/drawing/2014/chart" uri="{C3380CC4-5D6E-409C-BE32-E72D297353CC}">
              <c16:uniqueId val="{00000007-228E-4896-980A-24F91C051E73}"/>
            </c:ext>
          </c:extLst>
        </c:ser>
        <c:ser>
          <c:idx val="8"/>
          <c:order val="8"/>
          <c:tx>
            <c:strRef>
              <c:f>'для графика'!$J$1</c:f>
              <c:strCache>
                <c:ptCount val="1"/>
                <c:pt idx="0">
                  <c:v>1 пол-е 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графика'!$J$2:$J$23</c:f>
            </c:numRef>
          </c:val>
          <c:extLst>
            <c:ext xmlns:c16="http://schemas.microsoft.com/office/drawing/2014/chart" uri="{C3380CC4-5D6E-409C-BE32-E72D297353CC}">
              <c16:uniqueId val="{00000008-228E-4896-980A-24F91C051E73}"/>
            </c:ext>
          </c:extLst>
        </c:ser>
        <c:ser>
          <c:idx val="9"/>
          <c:order val="9"/>
          <c:tx>
            <c:strRef>
              <c:f>'для графика'!$K$1</c:f>
              <c:strCache>
                <c:ptCount val="1"/>
              </c:strCache>
            </c:strRef>
          </c:tx>
          <c:spPr>
            <a:solidFill>
              <a:srgbClr val="CC99FF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графика'!$K$2:$K$23</c:f>
            </c:numRef>
          </c:val>
          <c:extLst>
            <c:ext xmlns:c16="http://schemas.microsoft.com/office/drawing/2014/chart" uri="{C3380CC4-5D6E-409C-BE32-E72D297353CC}">
              <c16:uniqueId val="{00000009-228E-4896-980A-24F91C051E73}"/>
            </c:ext>
          </c:extLst>
        </c:ser>
        <c:ser>
          <c:idx val="10"/>
          <c:order val="10"/>
          <c:tx>
            <c:strRef>
              <c:f>'для графика'!$L$1</c:f>
              <c:strCache>
                <c:ptCount val="1"/>
                <c:pt idx="0">
                  <c:v>1 пол-е 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графика'!$L$2:$L$23</c:f>
            </c:numRef>
          </c:val>
          <c:extLst>
            <c:ext xmlns:c16="http://schemas.microsoft.com/office/drawing/2014/chart" uri="{C3380CC4-5D6E-409C-BE32-E72D297353CC}">
              <c16:uniqueId val="{0000000A-228E-4896-980A-24F91C051E73}"/>
            </c:ext>
          </c:extLst>
        </c:ser>
        <c:ser>
          <c:idx val="11"/>
          <c:order val="11"/>
          <c:tx>
            <c:strRef>
              <c:f>'для графика'!$M$1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графика'!$M$2:$M$23</c:f>
            </c:numRef>
          </c:val>
          <c:extLst>
            <c:ext xmlns:c16="http://schemas.microsoft.com/office/drawing/2014/chart" uri="{C3380CC4-5D6E-409C-BE32-E72D297353CC}">
              <c16:uniqueId val="{0000000B-228E-4896-980A-24F91C051E73}"/>
            </c:ext>
          </c:extLst>
        </c:ser>
        <c:ser>
          <c:idx val="12"/>
          <c:order val="12"/>
          <c:tx>
            <c:strRef>
              <c:f>'для графика'!$N$1</c:f>
              <c:strCache>
                <c:ptCount val="1"/>
                <c:pt idx="0">
                  <c:v>1 пол-е 2013</c:v>
                </c:pt>
              </c:strCache>
            </c:strRef>
          </c:tx>
          <c:spPr>
            <a:solidFill>
              <a:srgbClr val="0000FF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графика'!$N$2:$N$23</c:f>
            </c:numRef>
          </c:val>
          <c:extLst>
            <c:ext xmlns:c16="http://schemas.microsoft.com/office/drawing/2014/chart" uri="{C3380CC4-5D6E-409C-BE32-E72D297353CC}">
              <c16:uniqueId val="{0000000C-228E-4896-980A-24F91C051E73}"/>
            </c:ext>
          </c:extLst>
        </c:ser>
        <c:ser>
          <c:idx val="18"/>
          <c:order val="13"/>
          <c:tx>
            <c:strRef>
              <c:f>'для графика'!$O$1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графика'!$O$2:$O$23</c:f>
            </c:numRef>
          </c:val>
          <c:extLst>
            <c:ext xmlns:c16="http://schemas.microsoft.com/office/drawing/2014/chart" uri="{C3380CC4-5D6E-409C-BE32-E72D297353CC}">
              <c16:uniqueId val="{0000000D-228E-4896-980A-24F91C051E73}"/>
            </c:ext>
          </c:extLst>
        </c:ser>
        <c:ser>
          <c:idx val="19"/>
          <c:order val="14"/>
          <c:tx>
            <c:strRef>
              <c:f>'для графика'!$P$1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графика'!$P$2:$P$23</c:f>
            </c:numRef>
          </c:val>
          <c:extLst>
            <c:ext xmlns:c16="http://schemas.microsoft.com/office/drawing/2014/chart" uri="{C3380CC4-5D6E-409C-BE32-E72D297353CC}">
              <c16:uniqueId val="{0000000E-228E-4896-980A-24F91C051E73}"/>
            </c:ext>
          </c:extLst>
        </c:ser>
        <c:ser>
          <c:idx val="21"/>
          <c:order val="15"/>
          <c:tx>
            <c:strRef>
              <c:f>'для графика'!$Q$1</c:f>
              <c:strCache>
                <c:ptCount val="1"/>
                <c:pt idx="0">
                  <c:v>1 полугодие 2007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графика'!$Q$2:$Q$23</c:f>
            </c:numRef>
          </c:val>
          <c:extLst>
            <c:ext xmlns:c16="http://schemas.microsoft.com/office/drawing/2014/chart" uri="{C3380CC4-5D6E-409C-BE32-E72D297353CC}">
              <c16:uniqueId val="{0000000F-228E-4896-980A-24F91C051E73}"/>
            </c:ext>
          </c:extLst>
        </c:ser>
        <c:ser>
          <c:idx val="13"/>
          <c:order val="16"/>
          <c:tx>
            <c:strRef>
              <c:f>'для графика'!$R$1</c:f>
              <c:strCache>
                <c:ptCount val="1"/>
                <c:pt idx="0">
                  <c:v>1 полугодие 2008 года</c:v>
                </c:pt>
              </c:strCache>
            </c:strRef>
          </c:tx>
          <c:spPr>
            <a:solidFill>
              <a:srgbClr val="FF6600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графика'!$R$2:$R$23</c:f>
            </c:numRef>
          </c:val>
          <c:extLst>
            <c:ext xmlns:c16="http://schemas.microsoft.com/office/drawing/2014/chart" uri="{C3380CC4-5D6E-409C-BE32-E72D297353CC}">
              <c16:uniqueId val="{00000010-228E-4896-980A-24F91C051E73}"/>
            </c:ext>
          </c:extLst>
        </c:ser>
        <c:ser>
          <c:idx val="14"/>
          <c:order val="17"/>
          <c:tx>
            <c:strRef>
              <c:f>'для графика'!$S$1</c:f>
              <c:strCache>
                <c:ptCount val="1"/>
                <c:pt idx="0">
                  <c:v>1 полугодие 2009 года</c:v>
                </c:pt>
              </c:strCache>
            </c:strRef>
          </c:tx>
          <c:spPr>
            <a:solidFill>
              <a:srgbClr val="FFFF99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графика'!$S$2:$S$23</c:f>
            </c:numRef>
          </c:val>
          <c:extLst>
            <c:ext xmlns:c16="http://schemas.microsoft.com/office/drawing/2014/chart" uri="{C3380CC4-5D6E-409C-BE32-E72D297353CC}">
              <c16:uniqueId val="{00000011-228E-4896-980A-24F91C051E73}"/>
            </c:ext>
          </c:extLst>
        </c:ser>
        <c:ser>
          <c:idx val="15"/>
          <c:order val="18"/>
          <c:tx>
            <c:strRef>
              <c:f>'для графика'!$T$1</c:f>
              <c:strCache>
                <c:ptCount val="1"/>
                <c:pt idx="0">
                  <c:v>1 полугодие 2010 года</c:v>
                </c:pt>
              </c:strCache>
            </c:strRef>
          </c:tx>
          <c:spPr>
            <a:solidFill>
              <a:srgbClr val="00FFFF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графика'!$T$2:$T$23</c:f>
            </c:numRef>
          </c:val>
          <c:extLst>
            <c:ext xmlns:c16="http://schemas.microsoft.com/office/drawing/2014/chart" uri="{C3380CC4-5D6E-409C-BE32-E72D297353CC}">
              <c16:uniqueId val="{00000012-228E-4896-980A-24F91C051E73}"/>
            </c:ext>
          </c:extLst>
        </c:ser>
        <c:ser>
          <c:idx val="20"/>
          <c:order val="19"/>
          <c:tx>
            <c:strRef>
              <c:f>'для графика'!$U$1</c:f>
              <c:strCache>
                <c:ptCount val="1"/>
                <c:pt idx="0">
                  <c:v>1 полугодие 2011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графика'!$U$2:$U$23</c:f>
            </c:numRef>
          </c:val>
          <c:extLst>
            <c:ext xmlns:c16="http://schemas.microsoft.com/office/drawing/2014/chart" uri="{C3380CC4-5D6E-409C-BE32-E72D297353CC}">
              <c16:uniqueId val="{00000013-228E-4896-980A-24F91C051E73}"/>
            </c:ext>
          </c:extLst>
        </c:ser>
        <c:ser>
          <c:idx val="16"/>
          <c:order val="20"/>
          <c:tx>
            <c:strRef>
              <c:f>'для графика'!$V$1</c:f>
              <c:strCache>
                <c:ptCount val="1"/>
                <c:pt idx="0">
                  <c:v>1 полугодие 2012 года</c:v>
                </c:pt>
              </c:strCache>
            </c:strRef>
          </c:tx>
          <c:spPr>
            <a:solidFill>
              <a:srgbClr val="00CCFF"/>
            </a:solidFill>
            <a:ln w="84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графика'!$V$2:$V$23</c:f>
            </c:numRef>
          </c:val>
          <c:extLst>
            <c:ext xmlns:c16="http://schemas.microsoft.com/office/drawing/2014/chart" uri="{C3380CC4-5D6E-409C-BE32-E72D297353CC}">
              <c16:uniqueId val="{00000014-228E-4896-980A-24F91C051E73}"/>
            </c:ext>
          </c:extLst>
        </c:ser>
        <c:ser>
          <c:idx val="17"/>
          <c:order val="21"/>
          <c:tx>
            <c:strRef>
              <c:f>'для графика'!$W$1</c:f>
              <c:strCache>
                <c:ptCount val="1"/>
                <c:pt idx="0">
                  <c:v>1 квартал 2014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графика'!$W$2:$W$23</c:f>
            </c:numRef>
          </c:val>
          <c:extLst>
            <c:ext xmlns:c16="http://schemas.microsoft.com/office/drawing/2014/chart" uri="{C3380CC4-5D6E-409C-BE32-E72D297353CC}">
              <c16:uniqueId val="{00000015-228E-4896-980A-24F91C051E73}"/>
            </c:ext>
          </c:extLst>
        </c:ser>
        <c:ser>
          <c:idx val="22"/>
          <c:order val="22"/>
          <c:tx>
            <c:strRef>
              <c:f>'для графика'!$X$1</c:f>
              <c:strCache>
                <c:ptCount val="1"/>
                <c:pt idx="0">
                  <c:v>1 полугодие 2022 года</c:v>
                </c:pt>
              </c:strCache>
            </c:strRef>
          </c:tx>
          <c:spPr>
            <a:solidFill>
              <a:srgbClr val="D34817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2357098316358347E-3"/>
                  <c:y val="9.792076771653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28E-4896-980A-24F91C051E73}"/>
                </c:ext>
              </c:extLst>
            </c:dLbl>
            <c:dLbl>
              <c:idx val="1"/>
              <c:layout>
                <c:manualLayout>
                  <c:x val="-6.4136825227151259E-3"/>
                  <c:y val="-8.9758245030838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28E-4896-980A-24F91C051E73}"/>
                </c:ext>
              </c:extLst>
            </c:dLbl>
            <c:dLbl>
              <c:idx val="2"/>
              <c:layout>
                <c:manualLayout>
                  <c:x val="-6.4137794457255924E-3"/>
                  <c:y val="1.2789534120734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28E-4896-980A-24F91C051E73}"/>
                </c:ext>
              </c:extLst>
            </c:dLbl>
            <c:dLbl>
              <c:idx val="3"/>
              <c:layout>
                <c:manualLayout>
                  <c:x val="-6.308807871490598E-3"/>
                  <c:y val="7.8406660630115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28E-4896-980A-24F91C051E73}"/>
                </c:ext>
              </c:extLst>
            </c:dLbl>
            <c:dLbl>
              <c:idx val="4"/>
              <c:layout>
                <c:manualLayout>
                  <c:x val="1.1865852041811477E-4"/>
                  <c:y val="1.63686027156588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28E-4896-980A-24F91C051E73}"/>
                </c:ext>
              </c:extLst>
            </c:dLbl>
            <c:dLbl>
              <c:idx val="5"/>
              <c:layout>
                <c:manualLayout>
                  <c:x val="-6.4136825227151259E-3"/>
                  <c:y val="-2.24395612577096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28E-4896-980A-24F91C051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графика'!$X$2:$X$23</c:f>
              <c:numCache>
                <c:formatCode>0.0</c:formatCode>
                <c:ptCount val="6"/>
                <c:pt idx="0">
                  <c:v>672.94770000000005</c:v>
                </c:pt>
                <c:pt idx="1">
                  <c:v>27.529299999999999</c:v>
                </c:pt>
                <c:pt idx="2" formatCode="#\ ##0.0">
                  <c:v>1655.5038999999999</c:v>
                </c:pt>
                <c:pt idx="3" formatCode="#\ ##0.0">
                  <c:v>3569.8380000000002</c:v>
                </c:pt>
                <c:pt idx="4" formatCode="#\ ##0.0">
                  <c:v>7368.2866000000004</c:v>
                </c:pt>
                <c:pt idx="5">
                  <c:v>76.917199999999994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28E-4896-980A-24F91C051E73}"/>
            </c:ext>
          </c:extLst>
        </c:ser>
        <c:ser>
          <c:idx val="23"/>
          <c:order val="23"/>
          <c:tx>
            <c:strRef>
              <c:f>'для графика'!$Y$1</c:f>
              <c:strCache>
                <c:ptCount val="1"/>
                <c:pt idx="0">
                  <c:v>1 полугодие 2023 года</c:v>
                </c:pt>
              </c:strCache>
            </c:strRef>
          </c:tx>
          <c:spPr>
            <a:solidFill>
              <a:srgbClr val="956251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4.1571398877572234E-3"/>
                  <c:y val="-9.7920767716535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28E-4896-980A-24F91C051E73}"/>
                </c:ext>
              </c:extLst>
            </c:dLbl>
            <c:dLbl>
              <c:idx val="1"/>
              <c:layout>
                <c:manualLayout>
                  <c:x val="-3.9792339405921801E-3"/>
                  <c:y val="-1.98962434383202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28E-4896-980A-24F91C051E73}"/>
                </c:ext>
              </c:extLst>
            </c:dLbl>
            <c:dLbl>
              <c:idx val="2"/>
              <c:layout>
                <c:manualLayout>
                  <c:x val="-6.2357098316358347E-3"/>
                  <c:y val="-1.5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28E-4896-980A-24F91C051E73}"/>
                </c:ext>
              </c:extLst>
            </c:dLbl>
            <c:dLbl>
              <c:idx val="3"/>
              <c:layout>
                <c:manualLayout>
                  <c:x val="-4.3667972183169474E-3"/>
                  <c:y val="-1.2789573197053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28E-4896-980A-24F91C051E73}"/>
                </c:ext>
              </c:extLst>
            </c:dLbl>
            <c:dLbl>
              <c:idx val="4"/>
              <c:layout>
                <c:manualLayout>
                  <c:x val="-1.0689470871191877E-2"/>
                  <c:y val="-5.160786199434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28E-4896-980A-24F91C051E73}"/>
                </c:ext>
              </c:extLst>
            </c:dLbl>
            <c:dLbl>
              <c:idx val="5"/>
              <c:layout>
                <c:manualLayout>
                  <c:x val="-1.1099072499537717E-2"/>
                  <c:y val="-2.45875897066613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28E-4896-980A-24F91C051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графика'!$Y$2:$Y$23</c:f>
              <c:numCache>
                <c:formatCode>0.0</c:formatCode>
                <c:ptCount val="6"/>
                <c:pt idx="0">
                  <c:v>727.40499999999997</c:v>
                </c:pt>
                <c:pt idx="1">
                  <c:v>29.179300000000001</c:v>
                </c:pt>
                <c:pt idx="2" formatCode="#\ ##0.0">
                  <c:v>2706.2013999999999</c:v>
                </c:pt>
                <c:pt idx="3" formatCode="#\ ##0.0">
                  <c:v>2506.4173999999998</c:v>
                </c:pt>
                <c:pt idx="4" formatCode="#\ ##0.0">
                  <c:v>8440.1777999999995</c:v>
                </c:pt>
                <c:pt idx="5">
                  <c:v>7.6786000000000003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228E-4896-980A-24F91C051E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3015504"/>
        <c:axId val="613016064"/>
      </c:barChart>
      <c:catAx>
        <c:axId val="613015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100"/>
            </a:pPr>
            <a:endParaRPr lang="ru-RU"/>
          </a:p>
        </c:txPr>
        <c:crossAx val="613016064"/>
        <c:crossesAt val="0"/>
        <c:auto val="0"/>
        <c:lblAlgn val="ctr"/>
        <c:lblOffset val="0"/>
        <c:noMultiLvlLbl val="0"/>
      </c:catAx>
      <c:valAx>
        <c:axId val="613016064"/>
        <c:scaling>
          <c:orientation val="minMax"/>
          <c:min val="-100"/>
        </c:scaling>
        <c:delete val="0"/>
        <c:axPos val="b"/>
        <c:majorGridlines>
          <c:spPr>
            <a:ln w="2100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13015504"/>
        <c:crosses val="autoZero"/>
        <c:crossBetween val="between"/>
        <c:minorUnit val="17.862599999999997"/>
      </c:valAx>
      <c:spPr>
        <a:solidFill>
          <a:srgbClr val="FFFFFF"/>
        </a:solidFill>
        <a:ln w="16799">
          <a:noFill/>
        </a:ln>
      </c:spPr>
    </c:plotArea>
    <c:legend>
      <c:legendPos val="r"/>
      <c:layout>
        <c:manualLayout>
          <c:xMode val="edge"/>
          <c:yMode val="edge"/>
          <c:x val="0.70248323983553373"/>
          <c:y val="0.64048689752214261"/>
          <c:w val="0.26069902405972639"/>
          <c:h val="0.1768236008442641"/>
        </c:manualLayout>
      </c:layout>
      <c:overlay val="0"/>
      <c:spPr>
        <a:solidFill>
          <a:srgbClr val="FFFFFF"/>
        </a:solidFill>
        <a:ln w="2100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</c:spPr>
  <c:txPr>
    <a:bodyPr/>
    <a:lstStyle/>
    <a:p>
      <a:pPr>
        <a:defRPr sz="794" b="0" i="0" u="none" strike="noStrike" baseline="0">
          <a:solidFill>
            <a:sysClr val="windowText" lastClr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ПРОМЫШЛЕННОГО ПРОИЗВОДСТВА ПО ВИДАМ ЭКОНОМИЧЕСКОЙ ДЕЯТЕЛЬНОСТИ</a:t>
            </a:r>
          </a:p>
        </c:rich>
      </c:tx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328764763779527"/>
          <c:y val="0.18899238376586891"/>
          <c:w val="0.45852891240157478"/>
          <c:h val="0.586820991022098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промышленного производства по видам экономической жеятельности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66-46B1-9B5E-7459892DDB2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66-46B1-9B5E-7459892DDB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066-46B1-9B5E-7459892DDB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66-46B1-9B5E-7459892DDB22}"/>
              </c:ext>
            </c:extLst>
          </c:dPt>
          <c:dLbls>
            <c:dLbl>
              <c:idx val="0"/>
              <c:layout>
                <c:manualLayout>
                  <c:x val="2.0075541338582678E-2"/>
                  <c:y val="1.22720077769952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66-46B1-9B5E-7459892DDB22}"/>
                </c:ext>
              </c:extLst>
            </c:dLbl>
            <c:dLbl>
              <c:idx val="1"/>
              <c:layout>
                <c:manualLayout>
                  <c:x val="-0.13713674950787402"/>
                  <c:y val="-0.19795139031582076"/>
                </c:manualLayout>
              </c:layout>
              <c:tx>
                <c:rich>
                  <a:bodyPr/>
                  <a:lstStyle/>
                  <a:p>
                    <a:fld id="{904D22E2-9821-44BB-996C-ADDEEC8361C5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66-46B1-9B5E-7459892DDB22}"/>
                </c:ext>
              </c:extLst>
            </c:dLbl>
            <c:dLbl>
              <c:idx val="2"/>
              <c:layout>
                <c:manualLayout>
                  <c:x val="0.10209817913385827"/>
                  <c:y val="8.42358234613265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66-46B1-9B5E-7459892DDB22}"/>
                </c:ext>
              </c:extLst>
            </c:dLbl>
            <c:dLbl>
              <c:idx val="3"/>
              <c:layout>
                <c:manualLayout>
                  <c:x val="1.0436638779527559E-2"/>
                  <c:y val="1.26081732453540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66-46B1-9B5E-7459892DD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Обеспечение электрической энергией, газом и паром; кондиционирование воздуха</c:v>
                </c:pt>
                <c:pt idx="3">
                  <c:v>Водоснабжение; водоотведение, организация сбора и утилизация отходов, деятельность по ликвидации загрязнений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1.7000000000000001E-2</c:v>
                </c:pt>
                <c:pt idx="1">
                  <c:v>0.77700000000000002</c:v>
                </c:pt>
                <c:pt idx="2">
                  <c:v>0.16600000000000001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6-46B1-9B5E-7459892DDB2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166670767716523"/>
          <c:y val="0.12886222238597494"/>
          <c:w val="0.38645829232283468"/>
          <c:h val="0.69333269721694357"/>
        </c:manualLayout>
      </c:layout>
      <c:overlay val="0"/>
      <c:spPr>
        <a:noFill/>
        <a:ln>
          <a:solidFill>
            <a:schemeClr val="bg1">
              <a:lumMod val="9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123749563373005E-2"/>
          <c:y val="7.0169614866887373E-2"/>
          <c:w val="0.83080890677013852"/>
          <c:h val="0.60367672790901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Лист2!$A$2</c:f>
              <c:strCache>
                <c:ptCount val="1"/>
                <c:pt idx="0">
                  <c:v>Объем работ выполненных по виду деятельности "Строительство"</c:v>
                </c:pt>
              </c:strCache>
            </c:strRef>
          </c:tx>
          <c:spPr>
            <a:solidFill>
              <a:srgbClr val="D34817">
                <a:lumMod val="60000"/>
                <a:lumOff val="40000"/>
              </a:srgbClr>
            </a:solidFill>
            <a:ln w="956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1.8078215223096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38-4D44-BDD4-8C3E4018BB57}"/>
                </c:ext>
              </c:extLst>
            </c:dLbl>
            <c:dLbl>
              <c:idx val="1"/>
              <c:layout>
                <c:manualLayout>
                  <c:x val="-4.1188507994660709E-3"/>
                  <c:y val="0.11551412439059912"/>
                </c:manualLayout>
              </c:layout>
              <c:numFmt formatCode="#,##0.0" sourceLinked="0"/>
              <c:spPr>
                <a:noFill/>
                <a:ln w="19120">
                  <a:noFill/>
                </a:ln>
              </c:spPr>
              <c:txPr>
                <a:bodyPr rot="0" vert="horz" wrap="square" lIns="38100" tIns="19050" rIns="38100" bIns="19050" anchor="t" anchorCtr="1">
                  <a:noAutofit/>
                </a:bodyPr>
                <a:lstStyle/>
                <a:p>
                  <a:pPr>
                    <a:defRPr sz="105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16793419590442"/>
                      <c:h val="0.111853863751253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38-4D44-BDD4-8C3E4018BB57}"/>
                </c:ext>
              </c:extLst>
            </c:dLbl>
            <c:dLbl>
              <c:idx val="2"/>
              <c:layout>
                <c:manualLayout>
                  <c:x val="2.2408824312425773E-3"/>
                  <c:y val="8.5796918402550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38-4D44-BDD4-8C3E4018BB57}"/>
                </c:ext>
              </c:extLst>
            </c:dLbl>
            <c:dLbl>
              <c:idx val="3"/>
              <c:layout>
                <c:manualLayout>
                  <c:x val="2.1206658890890184E-3"/>
                  <c:y val="1.2932149803363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38-4D44-BDD4-8C3E4018BB57}"/>
                </c:ext>
              </c:extLst>
            </c:dLbl>
            <c:dLbl>
              <c:idx val="4"/>
              <c:layout>
                <c:manualLayout>
                  <c:x val="-1.5677709500843434E-16"/>
                  <c:y val="2.5686990855249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38-4D44-BDD4-8C3E4018BB57}"/>
                </c:ext>
              </c:extLst>
            </c:dLbl>
            <c:numFmt formatCode="#,##0.0" sourceLinked="0"/>
            <c:spPr>
              <a:noFill/>
              <a:ln w="19120">
                <a:noFill/>
              </a:ln>
            </c:spPr>
            <c:txPr>
              <a:bodyPr rot="0" vert="horz" wrap="square" lIns="38100" tIns="19050" rIns="38100" bIns="19050" anchor="t" anchorCtr="1">
                <a:spAutoFit/>
              </a:bodyPr>
              <a:lstStyle/>
              <a:p>
                <a:pPr>
                  <a:defRPr sz="105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Лист2!$B$1:$N$1</c:f>
              <c:strCache>
                <c:ptCount val="5"/>
                <c:pt idx="0">
                  <c:v>1 плг.  2019г.</c:v>
                </c:pt>
                <c:pt idx="1">
                  <c:v>1 плг.  2020г.</c:v>
                </c:pt>
                <c:pt idx="2">
                  <c:v>1 плг. 2021г.</c:v>
                </c:pt>
                <c:pt idx="3">
                  <c:v>1 плг.  2022г.</c:v>
                </c:pt>
                <c:pt idx="4">
                  <c:v>1 плг.  2023г.</c:v>
                </c:pt>
              </c:strCache>
            </c:strRef>
          </c:cat>
          <c:val>
            <c:numRef>
              <c:f>Лист2!$B$2:$N$2</c:f>
              <c:numCache>
                <c:formatCode>#\ ##0.0</c:formatCode>
                <c:ptCount val="5"/>
                <c:pt idx="0">
                  <c:v>15781.3</c:v>
                </c:pt>
                <c:pt idx="1">
                  <c:v>13378.9</c:v>
                </c:pt>
                <c:pt idx="2">
                  <c:v>19380.8</c:v>
                </c:pt>
                <c:pt idx="3">
                  <c:v>21484.9</c:v>
                </c:pt>
                <c:pt idx="4">
                  <c:v>20177.7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38-4D44-BDD4-8C3E4018B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39182464"/>
        <c:axId val="439183024"/>
      </c:barChart>
      <c:lineChart>
        <c:grouping val="standard"/>
        <c:varyColors val="0"/>
        <c:ser>
          <c:idx val="2"/>
          <c:order val="1"/>
          <c:tx>
            <c:strRef>
              <c:f>Лист2!$A$3</c:f>
              <c:strCache>
                <c:ptCount val="1"/>
                <c:pt idx="0">
                  <c:v>индекс физического объема</c:v>
                </c:pt>
              </c:strCache>
            </c:strRef>
          </c:tx>
          <c:spPr>
            <a:ln w="28680">
              <a:solidFill>
                <a:srgbClr val="9B2D1F">
                  <a:lumMod val="75000"/>
                </a:srgbClr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9B2D1F">
                    <a:lumMod val="75000"/>
                  </a:srgb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4891567039188562E-2"/>
                  <c:y val="-3.7740378833762245E-2"/>
                </c:manualLayout>
              </c:layout>
              <c:numFmt formatCode="#,##0.0" sourceLinked="0"/>
              <c:spPr>
                <a:noFill/>
                <a:ln w="19120">
                  <a:noFill/>
                </a:ln>
              </c:spPr>
              <c:txPr>
                <a:bodyPr/>
                <a:lstStyle/>
                <a:p>
                  <a:pPr>
                    <a:defRPr sz="105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38-4D44-BDD4-8C3E4018BB57}"/>
                </c:ext>
              </c:extLst>
            </c:dLbl>
            <c:dLbl>
              <c:idx val="1"/>
              <c:layout>
                <c:manualLayout>
                  <c:x val="-3.6518023363453771E-2"/>
                  <c:y val="-6.419358435862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38-4D44-BDD4-8C3E4018BB57}"/>
                </c:ext>
              </c:extLst>
            </c:dLbl>
            <c:dLbl>
              <c:idx val="2"/>
              <c:layout>
                <c:manualLayout>
                  <c:x val="-4.2950497479830714E-2"/>
                  <c:y val="-5.811049326124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38-4D44-BDD4-8C3E4018BB57}"/>
                </c:ext>
              </c:extLst>
            </c:dLbl>
            <c:dLbl>
              <c:idx val="3"/>
              <c:layout>
                <c:manualLayout>
                  <c:x val="-2.7568656558159262E-2"/>
                  <c:y val="4.8966267682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38-4D44-BDD4-8C3E4018BB57}"/>
                </c:ext>
              </c:extLst>
            </c:dLbl>
            <c:dLbl>
              <c:idx val="4"/>
              <c:layout>
                <c:manualLayout>
                  <c:x val="-2.5654730090860504E-2"/>
                  <c:y val="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38-4D44-BDD4-8C3E4018BB57}"/>
                </c:ext>
              </c:extLst>
            </c:dLbl>
            <c:numFmt formatCode="#,##0.0" sourceLinked="0"/>
            <c:spPr>
              <a:noFill/>
              <a:ln w="19120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Лист2!$B$1:$N$1</c:f>
              <c:strCache>
                <c:ptCount val="5"/>
                <c:pt idx="0">
                  <c:v>1 плг.  2019г.</c:v>
                </c:pt>
                <c:pt idx="1">
                  <c:v>1 плг.  2020г.</c:v>
                </c:pt>
                <c:pt idx="2">
                  <c:v>1 плг. 2021г.</c:v>
                </c:pt>
                <c:pt idx="3">
                  <c:v>1 плг.  2022г.</c:v>
                </c:pt>
                <c:pt idx="4">
                  <c:v>1 плг.  2023г.</c:v>
                </c:pt>
              </c:strCache>
            </c:strRef>
          </c:cat>
          <c:val>
            <c:numRef>
              <c:f>Лист2!$B$3:$N$3</c:f>
              <c:numCache>
                <c:formatCode>0.0</c:formatCode>
                <c:ptCount val="5"/>
                <c:pt idx="0">
                  <c:v>127</c:v>
                </c:pt>
                <c:pt idx="1">
                  <c:v>86.1</c:v>
                </c:pt>
                <c:pt idx="2">
                  <c:v>129.1</c:v>
                </c:pt>
                <c:pt idx="3">
                  <c:v>95.2</c:v>
                </c:pt>
                <c:pt idx="4">
                  <c:v>88.1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B38-4D44-BDD4-8C3E4018B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183584"/>
        <c:axId val="439184144"/>
      </c:lineChart>
      <c:catAx>
        <c:axId val="4391824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3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391830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9183024"/>
        <c:scaling>
          <c:orientation val="minMax"/>
          <c:max val="30000"/>
        </c:scaling>
        <c:delete val="0"/>
        <c:axPos val="l"/>
        <c:numFmt formatCode="#\ ##0.0" sourceLinked="1"/>
        <c:majorTickMark val="cross"/>
        <c:minorTickMark val="none"/>
        <c:tickLblPos val="nextTo"/>
        <c:spPr>
          <a:ln w="23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4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39182464"/>
        <c:crosses val="autoZero"/>
        <c:crossBetween val="between"/>
      </c:valAx>
      <c:catAx>
        <c:axId val="43918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9184144"/>
        <c:crosses val="autoZero"/>
        <c:auto val="0"/>
        <c:lblAlgn val="ctr"/>
        <c:lblOffset val="100"/>
        <c:noMultiLvlLbl val="0"/>
      </c:catAx>
      <c:valAx>
        <c:axId val="439184144"/>
        <c:scaling>
          <c:orientation val="minMax"/>
          <c:max val="180"/>
        </c:scaling>
        <c:delete val="0"/>
        <c:axPos val="r"/>
        <c:numFmt formatCode="0.0" sourceLinked="1"/>
        <c:majorTickMark val="cross"/>
        <c:minorTickMark val="none"/>
        <c:tickLblPos val="nextTo"/>
        <c:spPr>
          <a:ln w="23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4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39183584"/>
        <c:crosses val="max"/>
        <c:crossBetween val="between"/>
      </c:valAx>
      <c:spPr>
        <a:noFill/>
        <a:ln w="19120">
          <a:solidFill>
            <a:sysClr val="window" lastClr="FFFFFF">
              <a:lumMod val="85000"/>
            </a:sysClr>
          </a:solidFill>
        </a:ln>
      </c:spPr>
    </c:plotArea>
    <c:legend>
      <c:legendPos val="b"/>
      <c:layout>
        <c:manualLayout>
          <c:xMode val="edge"/>
          <c:yMode val="edge"/>
          <c:x val="0.10785137427035944"/>
          <c:y val="0.80546083364128218"/>
          <c:w val="0.82919302911828696"/>
          <c:h val="0.14179884574946863"/>
        </c:manualLayout>
      </c:layout>
      <c:overlay val="0"/>
      <c:spPr>
        <a:ln>
          <a:solidFill>
            <a:sysClr val="window" lastClr="FFFFFF">
              <a:lumMod val="85000"/>
            </a:sysClr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4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/>
              <a:t>Динамика ввода жилья,</a:t>
            </a:r>
          </a:p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/>
              <a:t> тыс. кв. м</a:t>
            </a:r>
          </a:p>
        </c:rich>
      </c:tx>
      <c:layout>
        <c:manualLayout>
          <c:xMode val="edge"/>
          <c:yMode val="edge"/>
          <c:x val="0.32697717870012011"/>
          <c:y val="1.699169324264574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2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465828321487151E-2"/>
          <c:y val="6.5209268196314174E-2"/>
          <c:w val="0.8748106619975482"/>
          <c:h val="0.766721775078214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многоквартирных жилых домов</c:v>
                </c:pt>
              </c:strCache>
            </c:strRef>
          </c:tx>
          <c:spPr>
            <a:solidFill>
              <a:srgbClr val="956251">
                <a:lumMod val="60000"/>
                <a:lumOff val="40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327410039982231E-2"/>
                  <c:y val="-4.8262548262547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32-4892-8B8D-2E6759A44B5F}"/>
                </c:ext>
              </c:extLst>
            </c:dLbl>
            <c:dLbl>
              <c:idx val="1"/>
              <c:layout>
                <c:manualLayout>
                  <c:x val="8.9602622727138308E-3"/>
                  <c:y val="-5.733576177409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2-4892-8B8D-2E6759A44B5F}"/>
                </c:ext>
              </c:extLst>
            </c:dLbl>
            <c:dLbl>
              <c:idx val="2"/>
              <c:layout>
                <c:manualLayout>
                  <c:x val="1.3327410039982231E-2"/>
                  <c:y val="-9.6525096525096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32-4892-8B8D-2E6759A44B5F}"/>
                </c:ext>
              </c:extLst>
            </c:dLbl>
            <c:dLbl>
              <c:idx val="3"/>
              <c:layout>
                <c:manualLayout>
                  <c:x val="1.2827365045430094E-2"/>
                  <c:y val="-4.932182490752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32-4892-8B8D-2E6759A44B5F}"/>
                </c:ext>
              </c:extLst>
            </c:dLbl>
            <c:dLbl>
              <c:idx val="4"/>
              <c:layout>
                <c:manualLayout>
                  <c:x val="2.1869874248222912E-2"/>
                  <c:y val="-1.8845700824499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32-4892-8B8D-2E6759A44B5F}"/>
                </c:ext>
              </c:extLst>
            </c:dLbl>
            <c:numFmt formatCode="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5"/>
                <c:pt idx="0">
                  <c:v>1 полугодие 2019 г.</c:v>
                </c:pt>
                <c:pt idx="1">
                  <c:v>1 полугодие 2020 г.</c:v>
                </c:pt>
                <c:pt idx="2">
                  <c:v>1 полугодие 2021 г.</c:v>
                </c:pt>
                <c:pt idx="3">
                  <c:v>1 полугодие 2022 г.</c:v>
                </c:pt>
                <c:pt idx="4">
                  <c:v>1 полугодие 2023 г.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5"/>
                <c:pt idx="0" formatCode="0.0">
                  <c:v>74.510000000000005</c:v>
                </c:pt>
                <c:pt idx="1">
                  <c:v>52.566000000000003</c:v>
                </c:pt>
                <c:pt idx="2" formatCode="0.0">
                  <c:v>53.838000000000001</c:v>
                </c:pt>
                <c:pt idx="3" formatCode="0.0">
                  <c:v>77.099999999999994</c:v>
                </c:pt>
                <c:pt idx="4" formatCode="0.0">
                  <c:v>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32-4892-8B8D-2E6759A44B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Ввод индивидуального жилья</c:v>
                </c:pt>
              </c:strCache>
            </c:strRef>
          </c:tx>
          <c:spPr>
            <a:solidFill>
              <a:srgbClr val="D34817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29668981371821E-2"/>
                  <c:y val="-1.339194791463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32-4892-8B8D-2E6759A44B5F}"/>
                </c:ext>
              </c:extLst>
            </c:dLbl>
            <c:dLbl>
              <c:idx val="1"/>
              <c:layout>
                <c:manualLayout>
                  <c:x val="2.6654867512253631E-2"/>
                  <c:y val="-1.010614673245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32-4892-8B8D-2E6759A44B5F}"/>
                </c:ext>
              </c:extLst>
            </c:dLbl>
            <c:dLbl>
              <c:idx val="2"/>
              <c:layout>
                <c:manualLayout>
                  <c:x val="2.2212303627294355E-2"/>
                  <c:y val="-6.1873594838300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32-4892-8B8D-2E6759A44B5F}"/>
                </c:ext>
              </c:extLst>
            </c:dLbl>
            <c:dLbl>
              <c:idx val="3"/>
              <c:layout>
                <c:manualLayout>
                  <c:x val="2.3516835916622129E-2"/>
                  <c:y val="-4.932182490752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32-4892-8B8D-2E6759A44B5F}"/>
                </c:ext>
              </c:extLst>
            </c:dLbl>
            <c:dLbl>
              <c:idx val="4"/>
              <c:layout>
                <c:manualLayout>
                  <c:x val="2.6243849097867686E-2"/>
                  <c:y val="-1.413427561837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32-4892-8B8D-2E6759A44B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Sheet1!$B$1:$N$1</c:f>
              <c:strCache>
                <c:ptCount val="5"/>
                <c:pt idx="0">
                  <c:v>1 полугодие 2019 г.</c:v>
                </c:pt>
                <c:pt idx="1">
                  <c:v>1 полугодие 2020 г.</c:v>
                </c:pt>
                <c:pt idx="2">
                  <c:v>1 полугодие 2021 г.</c:v>
                </c:pt>
                <c:pt idx="3">
                  <c:v>1 полугодие 2022 г.</c:v>
                </c:pt>
                <c:pt idx="4">
                  <c:v>1 полугодие 2023 г.</c:v>
                </c:pt>
              </c:strCache>
            </c:strRef>
          </c:cat>
          <c:val>
            <c:numRef>
              <c:f>Sheet1!$B$3:$N$3</c:f>
              <c:numCache>
                <c:formatCode>0.0</c:formatCode>
                <c:ptCount val="5"/>
                <c:pt idx="0">
                  <c:v>15.287000000000001</c:v>
                </c:pt>
                <c:pt idx="1">
                  <c:v>11.83</c:v>
                </c:pt>
                <c:pt idx="2">
                  <c:v>9.5359999999999996</c:v>
                </c:pt>
                <c:pt idx="3">
                  <c:v>23.5</c:v>
                </c:pt>
                <c:pt idx="4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32-4892-8B8D-2E6759A44B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9186944"/>
        <c:axId val="439187504"/>
        <c:axId val="0"/>
      </c:bar3DChart>
      <c:catAx>
        <c:axId val="439186944"/>
        <c:scaling>
          <c:orientation val="minMax"/>
        </c:scaling>
        <c:delete val="0"/>
        <c:axPos val="b"/>
        <c:numFmt formatCode="_-* #,##0.00\р._-;\-* #,##0.00\р._-;_-* &quot;-&quot;??\р._-;_-@_-" sourceLinked="0"/>
        <c:majorTickMark val="out"/>
        <c:minorTickMark val="none"/>
        <c:tickLblPos val="low"/>
        <c:spPr>
          <a:ln w="3175">
            <a:solidFill>
              <a:sysClr val="window" lastClr="FFFFFF">
                <a:lumMod val="65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39187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9187504"/>
        <c:scaling>
          <c:orientation val="minMax"/>
          <c:max val="180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391869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5476380105302588E-2"/>
          <c:y val="0.85572688572938982"/>
          <c:w val="0.9231809171902684"/>
          <c:h val="7.7288853073390493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52752831093166E-3"/>
          <c:y val="0.11575301827437882"/>
          <c:w val="0.87343749999999998"/>
          <c:h val="0.73827065382952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046630750853441E-2"/>
                  <c:y val="-0.40654778408253134"/>
                </c:manualLayout>
              </c:layout>
              <c:tx>
                <c:rich>
                  <a:bodyPr/>
                  <a:lstStyle/>
                  <a:p>
                    <a:fld id="{9B280DDF-3B01-4757-A7EF-6AC47B440F59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5734921789734"/>
                      <c:h val="0.2141018524123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3A-497B-B252-C9DD4AA8DB3B}"/>
                </c:ext>
              </c:extLst>
            </c:dLbl>
            <c:dLbl>
              <c:idx val="1"/>
              <c:layout>
                <c:manualLayout>
                  <c:x val="1.7651293825938667E-2"/>
                  <c:y val="-0.205975841106099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0A9B8C-BFF3-4903-BAEF-F2C1B0F777C1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1086283618007"/>
                      <c:h val="0.1334640611408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3A-497B-B252-C9DD4AA8D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плг. 2022 г.</c:v>
                </c:pt>
                <c:pt idx="1">
                  <c:v>1 плг. 2023 г.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1.1599999999999999</c:v>
                </c:pt>
                <c:pt idx="1">
                  <c:v>1.0489999999999999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A-497B-B252-C9DD4AA8DB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8652063"/>
        <c:axId val="621370751"/>
      </c:barChart>
      <c:catAx>
        <c:axId val="498652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1370751"/>
        <c:crosses val="autoZero"/>
        <c:auto val="1"/>
        <c:lblAlgn val="ctr"/>
        <c:lblOffset val="100"/>
        <c:noMultiLvlLbl val="0"/>
      </c:catAx>
      <c:valAx>
        <c:axId val="6213707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98652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зарегистрированных безработных, человек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44743</c:v>
                </c:pt>
                <c:pt idx="1">
                  <c:v>45108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1884</c:v>
                </c:pt>
                <c:pt idx="1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6-4402-BF23-80A224D04A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вакансий, единиц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44743</c:v>
                </c:pt>
                <c:pt idx="1">
                  <c:v>45108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10825</c:v>
                </c:pt>
                <c:pt idx="1">
                  <c:v>9906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96-4402-BF23-80A224D04A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8323519"/>
        <c:axId val="861058671"/>
      </c:barChart>
      <c:dateAx>
        <c:axId val="608323519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861058671"/>
        <c:crosses val="autoZero"/>
        <c:auto val="1"/>
        <c:lblOffset val="100"/>
        <c:baseTimeUnit val="years"/>
      </c:dateAx>
      <c:valAx>
        <c:axId val="861058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8323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102175508285028"/>
          <c:w val="0.98755272778402714"/>
          <c:h val="0.23549536644417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(на конец отчетного месяца)</a:t>
            </a:r>
          </a:p>
        </c:rich>
      </c:tx>
      <c:layout>
        <c:manualLayout>
          <c:xMode val="edge"/>
          <c:yMode val="edge"/>
          <c:x val="0.31663868128099232"/>
          <c:y val="1.8484288354898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5417010734929812E-2"/>
          <c:y val="0.30211574754634413"/>
          <c:w val="0.90916597853014036"/>
          <c:h val="0.38712503820571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безработных, чел.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5372050816697125E-3"/>
                  <c:y val="3.22999597323902E-2"/>
                </c:manualLayout>
              </c:layout>
              <c:tx>
                <c:rich>
                  <a:bodyPr/>
                  <a:lstStyle/>
                  <a:p>
                    <a:fld id="{734AA915-7A15-4C91-87F2-74E8727C9957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ADD-449F-845C-B10CEC50F2D2}"/>
                </c:ext>
              </c:extLst>
            </c:dLbl>
            <c:dLbl>
              <c:idx val="1"/>
              <c:layout>
                <c:manualLayout>
                  <c:x val="-5.3589036397673522E-5"/>
                  <c:y val="2.7162200843194047E-2"/>
                </c:manualLayout>
              </c:layout>
              <c:tx>
                <c:rich>
                  <a:bodyPr/>
                  <a:lstStyle/>
                  <a:p>
                    <a:fld id="{3347AA5D-6F6C-46F0-804E-D10F4BDC2766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DD-449F-845C-B10CEC50F2D2}"/>
                </c:ext>
              </c:extLst>
            </c:dLbl>
            <c:dLbl>
              <c:idx val="2"/>
              <c:layout>
                <c:manualLayout>
                  <c:x val="0"/>
                  <c:y val="2.7425153186720421E-2"/>
                </c:manualLayout>
              </c:layout>
              <c:tx>
                <c:rich>
                  <a:bodyPr/>
                  <a:lstStyle/>
                  <a:p>
                    <a:fld id="{30D685FE-C03B-4267-8D61-53BB2F919665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ADD-449F-845C-B10CEC50F2D2}"/>
                </c:ext>
              </c:extLst>
            </c:dLbl>
            <c:dLbl>
              <c:idx val="3"/>
              <c:layout>
                <c:manualLayout>
                  <c:x val="-4.537205081669775E-3"/>
                  <c:y val="3.0077963914399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DD-449F-845C-B10CEC50F2D2}"/>
                </c:ext>
              </c:extLst>
            </c:dLbl>
            <c:dLbl>
              <c:idx val="4"/>
              <c:layout>
                <c:manualLayout>
                  <c:x val="9.0619060548465923E-4"/>
                  <c:y val="2.5086720906651861E-2"/>
                </c:manualLayout>
              </c:layout>
              <c:tx>
                <c:rich>
                  <a:bodyPr/>
                  <a:lstStyle/>
                  <a:p>
                    <a:fld id="{2528255B-E9A0-4D09-8F0D-7B1DB4F86E88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ADD-449F-845C-B10CEC50F2D2}"/>
                </c:ext>
              </c:extLst>
            </c:dLbl>
            <c:dLbl>
              <c:idx val="5"/>
              <c:layout>
                <c:manualLayout>
                  <c:x val="-2.9498978235706018E-3"/>
                  <c:y val="1.0276002930317685E-2"/>
                </c:manualLayout>
              </c:layout>
              <c:tx>
                <c:rich>
                  <a:bodyPr/>
                  <a:lstStyle/>
                  <a:p>
                    <a:fld id="{C7347984-028A-417D-895D-CE3F60B49C5E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DD-449F-845C-B10CEC50F2D2}"/>
                </c:ext>
              </c:extLst>
            </c:dLbl>
            <c:dLbl>
              <c:idx val="6"/>
              <c:layout>
                <c:manualLayout>
                  <c:x val="-2.248953227489032E-4"/>
                  <c:y val="1.5925597100732037E-2"/>
                </c:manualLayout>
              </c:layout>
              <c:tx>
                <c:rich>
                  <a:bodyPr/>
                  <a:lstStyle/>
                  <a:p>
                    <a:fld id="{18CFB092-F62E-4C2F-9F7F-1A2008C8D9C5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ADD-449F-845C-B10CEC50F2D2}"/>
                </c:ext>
              </c:extLst>
            </c:dLbl>
            <c:dLbl>
              <c:idx val="7"/>
              <c:layout>
                <c:manualLayout>
                  <c:x val="-2.2686025408348459E-3"/>
                  <c:y val="1.2322858903265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DD-449F-845C-B10CEC50F2D2}"/>
                </c:ext>
              </c:extLst>
            </c:dLbl>
            <c:dLbl>
              <c:idx val="8"/>
              <c:layout>
                <c:manualLayout>
                  <c:x val="0"/>
                  <c:y val="1.13168339241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DD-449F-845C-B10CEC50F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mmm\-yy</c:formatCode>
                <c:ptCount val="9"/>
                <c:pt idx="0">
                  <c:v>44348</c:v>
                </c:pt>
                <c:pt idx="1">
                  <c:v>44440</c:v>
                </c:pt>
                <c:pt idx="2">
                  <c:v>44531</c:v>
                </c:pt>
                <c:pt idx="3">
                  <c:v>44621</c:v>
                </c:pt>
                <c:pt idx="4">
                  <c:v>44713</c:v>
                </c:pt>
                <c:pt idx="5">
                  <c:v>44805</c:v>
                </c:pt>
                <c:pt idx="6">
                  <c:v>44896</c:v>
                </c:pt>
                <c:pt idx="7">
                  <c:v>44986</c:v>
                </c:pt>
                <c:pt idx="8">
                  <c:v>45078</c:v>
                </c:pt>
              </c:numCache>
            </c:numRef>
          </c:cat>
          <c:val>
            <c:numRef>
              <c:f>Лист1!$B$2:$B$12</c:f>
              <c:numCache>
                <c:formatCode>#,##0</c:formatCode>
                <c:ptCount val="9"/>
                <c:pt idx="0">
                  <c:v>2979</c:v>
                </c:pt>
                <c:pt idx="1">
                  <c:v>2376</c:v>
                </c:pt>
                <c:pt idx="2">
                  <c:v>1734</c:v>
                </c:pt>
                <c:pt idx="3">
                  <c:v>1579</c:v>
                </c:pt>
                <c:pt idx="4">
                  <c:v>1884</c:v>
                </c:pt>
                <c:pt idx="5">
                  <c:v>1726</c:v>
                </c:pt>
                <c:pt idx="6">
                  <c:v>1541</c:v>
                </c:pt>
                <c:pt idx="7">
                  <c:v>1421</c:v>
                </c:pt>
                <c:pt idx="8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DD-449F-845C-B10CEC50F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789872528"/>
        <c:axId val="78987028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657801849179018E-2"/>
                  <c:y val="-4.6116116261807387E-2"/>
                </c:manualLayout>
              </c:layout>
              <c:tx>
                <c:rich>
                  <a:bodyPr/>
                  <a:lstStyle/>
                  <a:p>
                    <a:fld id="{5DB42193-2D45-4236-BB04-E074E078F63C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ADD-449F-845C-B10CEC50F2D2}"/>
                </c:ext>
              </c:extLst>
            </c:dLbl>
            <c:dLbl>
              <c:idx val="1"/>
              <c:layout>
                <c:manualLayout>
                  <c:x val="-4.0082098403761236E-2"/>
                  <c:y val="3.4729115422494551E-2"/>
                </c:manualLayout>
              </c:layout>
              <c:tx>
                <c:rich>
                  <a:bodyPr/>
                  <a:lstStyle/>
                  <a:p>
                    <a:fld id="{8E7F1E80-7DC3-4131-80B2-7018CB1A1B80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ADD-449F-845C-B10CEC50F2D2}"/>
                </c:ext>
              </c:extLst>
            </c:dLbl>
            <c:dLbl>
              <c:idx val="2"/>
              <c:layout>
                <c:manualLayout>
                  <c:x val="-3.9857381711133656E-2"/>
                  <c:y val="4.754974020114399E-2"/>
                </c:manualLayout>
              </c:layout>
              <c:tx>
                <c:rich>
                  <a:bodyPr/>
                  <a:lstStyle/>
                  <a:p>
                    <a:fld id="{A83A5BCA-65C3-4312-8516-FE9242F7243E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ADD-449F-845C-B10CEC50F2D2}"/>
                </c:ext>
              </c:extLst>
            </c:dLbl>
            <c:dLbl>
              <c:idx val="3"/>
              <c:layout>
                <c:manualLayout>
                  <c:x val="-4.4247752833073722E-2"/>
                  <c:y val="3.806259430140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DD-449F-845C-B10CEC50F2D2}"/>
                </c:ext>
              </c:extLst>
            </c:dLbl>
            <c:dLbl>
              <c:idx val="4"/>
              <c:layout>
                <c:manualLayout>
                  <c:x val="-3.8579640453291798E-2"/>
                  <c:y val="4.2085474066203832E-2"/>
                </c:manualLayout>
              </c:layout>
              <c:tx>
                <c:rich>
                  <a:bodyPr/>
                  <a:lstStyle/>
                  <a:p>
                    <a:fld id="{7F25A6D5-36DC-43EB-BB4B-6CD8BA3E3CFF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ADD-449F-845C-B10CEC50F2D2}"/>
                </c:ext>
              </c:extLst>
            </c:dLbl>
            <c:dLbl>
              <c:idx val="5"/>
              <c:layout>
                <c:manualLayout>
                  <c:x val="-3.8804535776040615E-2"/>
                  <c:y val="4.6711882826106998E-2"/>
                </c:manualLayout>
              </c:layout>
              <c:tx>
                <c:rich>
                  <a:bodyPr/>
                  <a:lstStyle/>
                  <a:p>
                    <a:fld id="{2A45D581-0DCC-4027-B878-3F460F3C630A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ADD-449F-845C-B10CEC50F2D2}"/>
                </c:ext>
              </c:extLst>
            </c:dLbl>
            <c:dLbl>
              <c:idx val="6"/>
              <c:layout>
                <c:manualLayout>
                  <c:x val="-3.8123240493304941E-2"/>
                  <c:y val="4.0038618093255901E-2"/>
                </c:manualLayout>
              </c:layout>
              <c:tx>
                <c:rich>
                  <a:bodyPr/>
                  <a:lstStyle/>
                  <a:p>
                    <a:fld id="{10366DC0-9914-44B3-BA7E-8BBDBF0C66AE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ADD-449F-845C-B10CEC50F2D2}"/>
                </c:ext>
              </c:extLst>
            </c:dLbl>
            <c:dLbl>
              <c:idx val="7"/>
              <c:layout>
                <c:manualLayout>
                  <c:x val="-3.8566243194192378E-2"/>
                  <c:y val="4.9291435613062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DD-449F-845C-B10CEC50F2D2}"/>
                </c:ext>
              </c:extLst>
            </c:dLbl>
            <c:dLbl>
              <c:idx val="8"/>
              <c:layout>
                <c:manualLayout>
                  <c:x val="-4.0201316463996828E-2"/>
                  <c:y val="5.658416962062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ADD-449F-845C-B10CEC50F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mmm\-yy</c:formatCode>
                <c:ptCount val="9"/>
                <c:pt idx="0">
                  <c:v>44348</c:v>
                </c:pt>
                <c:pt idx="1">
                  <c:v>44440</c:v>
                </c:pt>
                <c:pt idx="2">
                  <c:v>44531</c:v>
                </c:pt>
                <c:pt idx="3">
                  <c:v>44621</c:v>
                </c:pt>
                <c:pt idx="4">
                  <c:v>44713</c:v>
                </c:pt>
                <c:pt idx="5">
                  <c:v>44805</c:v>
                </c:pt>
                <c:pt idx="6">
                  <c:v>44896</c:v>
                </c:pt>
                <c:pt idx="7">
                  <c:v>44986</c:v>
                </c:pt>
                <c:pt idx="8">
                  <c:v>45078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9"/>
                <c:pt idx="0">
                  <c:v>0.91</c:v>
                </c:pt>
                <c:pt idx="1">
                  <c:v>0.73</c:v>
                </c:pt>
                <c:pt idx="2">
                  <c:v>0.54</c:v>
                </c:pt>
                <c:pt idx="3">
                  <c:v>0.49</c:v>
                </c:pt>
                <c:pt idx="4">
                  <c:v>0.57999999999999996</c:v>
                </c:pt>
                <c:pt idx="5">
                  <c:v>0.53</c:v>
                </c:pt>
                <c:pt idx="6">
                  <c:v>0.45</c:v>
                </c:pt>
                <c:pt idx="7">
                  <c:v>0.42</c:v>
                </c:pt>
                <c:pt idx="8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ADD-449F-845C-B10CEC50F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873088"/>
        <c:axId val="789871968"/>
      </c:lineChart>
      <c:catAx>
        <c:axId val="7898725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870288"/>
        <c:crosses val="autoZero"/>
        <c:auto val="0"/>
        <c:lblAlgn val="ctr"/>
        <c:lblOffset val="100"/>
        <c:noMultiLvlLbl val="0"/>
      </c:catAx>
      <c:valAx>
        <c:axId val="789870288"/>
        <c:scaling>
          <c:orientation val="minMax"/>
          <c:max val="50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872528"/>
        <c:crosses val="autoZero"/>
        <c:crossBetween val="between"/>
      </c:valAx>
      <c:valAx>
        <c:axId val="789871968"/>
        <c:scaling>
          <c:orientation val="minMax"/>
          <c:max val="19"/>
          <c:min val="-7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873088"/>
        <c:crosses val="max"/>
        <c:crossBetween val="between"/>
        <c:majorUnit val="11"/>
        <c:minorUnit val="5.3"/>
      </c:valAx>
      <c:dateAx>
        <c:axId val="7898730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8987196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21537027497731E-2"/>
          <c:y val="0.10329706055938886"/>
          <c:w val="0.90830312098838117"/>
          <c:h val="0.7070074048058722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9.8687363323397614E-2"/>
                  <c:y val="0.1324087052026232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54 817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E8-4DFD-906E-7622B4072C97}"/>
                </c:ext>
              </c:extLst>
            </c:dLbl>
            <c:dLbl>
              <c:idx val="2"/>
              <c:layout>
                <c:manualLayout>
                  <c:x val="-9.6852739305845245E-2"/>
                  <c:y val="0.126587461749014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E8-4DFD-906E-7622B4072C97}"/>
                </c:ext>
              </c:extLst>
            </c:dLbl>
            <c:dLbl>
              <c:idx val="3"/>
              <c:layout>
                <c:manualLayout>
                  <c:x val="-5.1404030854140734E-2"/>
                  <c:y val="8.7645366977947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62-4FAD-9A43-1DA82AF7A4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252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4"/>
                <c:pt idx="0">
                  <c:v>1 плг. 2020 г.</c:v>
                </c:pt>
                <c:pt idx="1">
                  <c:v>1 плг. 2021 г.</c:v>
                </c:pt>
                <c:pt idx="2">
                  <c:v>1 плг. 2022 г.</c:v>
                </c:pt>
                <c:pt idx="3">
                  <c:v> 1 плг. 2023 г.</c:v>
                </c:pt>
              </c:strCache>
            </c:strRef>
          </c:cat>
          <c:val>
            <c:numRef>
              <c:f>Лист1!$B$2:$B$19</c:f>
              <c:numCache>
                <c:formatCode>#,##0</c:formatCode>
                <c:ptCount val="4"/>
                <c:pt idx="0">
                  <c:v>49955</c:v>
                </c:pt>
                <c:pt idx="1">
                  <c:v>54817</c:v>
                </c:pt>
                <c:pt idx="2">
                  <c:v>64005</c:v>
                </c:pt>
                <c:pt idx="3">
                  <c:v>75053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E8-4DFD-906E-7622B4072C97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9589872"/>
        <c:axId val="579587072"/>
      </c:lineChart>
      <c:catAx>
        <c:axId val="57958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587072"/>
        <c:crosses val="autoZero"/>
        <c:auto val="0"/>
        <c:lblAlgn val="ctr"/>
        <c:lblOffset val="100"/>
        <c:noMultiLvlLbl val="0"/>
      </c:catAx>
      <c:valAx>
        <c:axId val="57958707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5898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438525563277"/>
          <c:y val="3.2518807983160529E-2"/>
          <c:w val="0.88212927756653992"/>
          <c:h val="0.779114855383176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E41-45DC-91A7-9CC3F5C0BE6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E41-45DC-91A7-9CC3F5C0BE6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5CB-40EA-B7A8-968369514D28}"/>
              </c:ext>
            </c:extLst>
          </c:dPt>
          <c:dLbls>
            <c:dLbl>
              <c:idx val="1"/>
              <c:layout>
                <c:manualLayout>
                  <c:x val="0"/>
                  <c:y val="2.0560267283474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41-45DC-91A7-9CC3F5C0BE64}"/>
                </c:ext>
              </c:extLst>
            </c:dLbl>
            <c:dLbl>
              <c:idx val="3"/>
              <c:layout>
                <c:manualLayout>
                  <c:x val="1.6534946153369821E-16"/>
                  <c:y val="1.2376237623762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CB-40EA-B7A8-968369514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Лист1!$H$1:$M$1</c:f>
              <c:strCache>
                <c:ptCount val="4"/>
                <c:pt idx="0">
                  <c:v>  1 плг. 2020 г.</c:v>
                </c:pt>
                <c:pt idx="1">
                  <c:v>  1 плг. 2021 г.</c:v>
                </c:pt>
                <c:pt idx="2">
                  <c:v>   1 плг. 2022 г.</c:v>
                </c:pt>
                <c:pt idx="3">
                  <c:v>1 плг. 2023 г.</c:v>
                </c:pt>
              </c:strCache>
            </c:strRef>
          </c:cat>
          <c:val>
            <c:numRef>
              <c:f>Лист1!$G$4:$L$4</c:f>
              <c:numCache>
                <c:formatCode>#\ ##0.0</c:formatCode>
                <c:ptCount val="4"/>
                <c:pt idx="0">
                  <c:v>2294.6630000000005</c:v>
                </c:pt>
                <c:pt idx="1">
                  <c:v>47259.8</c:v>
                </c:pt>
                <c:pt idx="2">
                  <c:v>143414.79999999999</c:v>
                </c:pt>
                <c:pt idx="3">
                  <c:v>150158.29999999999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41-45DC-91A7-9CC3F5C0BE64}"/>
            </c:ext>
          </c:extLst>
        </c:ser>
        <c:ser>
          <c:idx val="1"/>
          <c:order val="1"/>
          <c:tx>
            <c:strRef>
              <c:f>Лист1!$A$4:$M$4</c:f>
              <c:strCache>
                <c:ptCount val="13"/>
                <c:pt idx="0">
                  <c:v>сальдо</c:v>
                </c:pt>
                <c:pt idx="1">
                  <c:v>1155,9</c:v>
                </c:pt>
                <c:pt idx="2">
                  <c:v>2486,4</c:v>
                </c:pt>
                <c:pt idx="3">
                  <c:v>2686,7</c:v>
                </c:pt>
                <c:pt idx="4">
                  <c:v>4576,3</c:v>
                </c:pt>
                <c:pt idx="5">
                  <c:v>5395,4</c:v>
                </c:pt>
                <c:pt idx="6">
                  <c:v>-2097,0</c:v>
                </c:pt>
                <c:pt idx="7">
                  <c:v>62 044,0</c:v>
                </c:pt>
                <c:pt idx="8">
                  <c:v>2 294,7</c:v>
                </c:pt>
                <c:pt idx="9">
                  <c:v>47 259,8</c:v>
                </c:pt>
                <c:pt idx="10">
                  <c:v>143 414,8</c:v>
                </c:pt>
                <c:pt idx="11">
                  <c:v>150 158,3</c:v>
                </c:pt>
                <c:pt idx="12">
                  <c:v>257 889,8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4-7E41-45DC-91A7-9CC3F5C0B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19472192"/>
        <c:axId val="501915056"/>
      </c:barChart>
      <c:catAx>
        <c:axId val="31947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1915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1915056"/>
        <c:scaling>
          <c:orientation val="minMax"/>
          <c:max val="180000"/>
          <c:min val="-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47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1 плг. 2022 г.</cx:pt>
          <cx:pt idx="1">1 плг. 2023 г.</cx:pt>
        </cx:lvl>
      </cx:strDim>
      <cx:numDim type="size">
        <cx:f>Лист1!$B$2:$B$4</cx:f>
        <cx:lvl ptCount="3" formatCode="0,0%">
          <cx:pt idx="0">0.94999999999999996</cx:pt>
          <cx:pt idx="1">0.96699999999999997</cx:pt>
        </cx:lvl>
      </cx:numDim>
    </cx:data>
  </cx:chartData>
  <cx:chart>
    <cx:plotArea>
      <cx:plotAreaRegion>
        <cx:series layoutId="sunburst" uniqueId="{BBEDA132-8666-4D3E-92C3-A626145BE406}">
          <cx:tx>
            <cx:txData>
              <cx:f>Лист1!$B$1</cx:f>
              <cx:v>Столбец1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11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r>
                    <a:rPr lang="ru-RU" sz="1600" b="1" i="0" u="none" strike="noStrike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95,0%</a:t>
                  </a:r>
                </a:p>
              </cx:txPr>
              <cx:visibility seriesName="0" categoryName="0" value="1"/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r>
                    <a:rPr lang="ru-RU" sz="1600" b="1" i="0" u="none" strike="noStrike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96,7%</a:t>
                  </a:r>
                </a:p>
              </cx:txPr>
              <cx:visibility seriesName="0" categoryName="0" value="1"/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ru-RU" sz="1197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0.20171</cdr:x>
      <cdr:y>0.69133</cdr:y>
    </cdr:from>
    <cdr:to>
      <cdr:x>0.48707</cdr:x>
      <cdr:y>0.82819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B65A35-25B8-46FD-B343-95E22CD823A3}"/>
            </a:ext>
          </a:extLst>
        </cdr:cNvPr>
        <cdr:cNvSpPr txBox="1"/>
      </cdr:nvSpPr>
      <cdr:spPr>
        <a:xfrm xmlns:a="http://schemas.openxmlformats.org/drawingml/2006/main">
          <a:off x="1480734" y="1573313"/>
          <a:ext cx="2094786" cy="31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01.07.2022</a:t>
          </a:r>
        </a:p>
      </cdr:txBody>
    </cdr:sp>
  </cdr:relSizeAnchor>
  <cdr:relSizeAnchor xmlns:cdr="http://schemas.openxmlformats.org/drawingml/2006/chartDrawing">
    <cdr:from>
      <cdr:x>0.71464</cdr:x>
      <cdr:y>0.69133</cdr:y>
    </cdr:from>
    <cdr:to>
      <cdr:x>1</cdr:x>
      <cdr:y>0.82819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43FC334-B799-45C3-A249-CDFFABF94351}"/>
            </a:ext>
          </a:extLst>
        </cdr:cNvPr>
        <cdr:cNvSpPr txBox="1"/>
      </cdr:nvSpPr>
      <cdr:spPr>
        <a:xfrm xmlns:a="http://schemas.openxmlformats.org/drawingml/2006/main">
          <a:off x="5246046" y="1573329"/>
          <a:ext cx="2094808" cy="31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01.07.2023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8F1A4-2C6B-4607-9034-B216C7A529E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4ED45-C62B-460D-A602-433B5922A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D7F31C-4748-4FAC-B5EE-AF5C26E1AC7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691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7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81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8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2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8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9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3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1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9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3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26F-FF13-41AA-A4C6-9358C062B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C4687-CD44-45D0-B296-921F56C7A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D07FF-573A-4CF2-8063-1412D3F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0ACB3-DA49-400F-B3DD-B1A49EC0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1744F-D82B-4FE3-BFF7-900A3C8E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9F517-50AF-4A82-8D8F-450BD374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59C85B-5808-4BC4-A5BE-A872CA904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BFAAF-BB47-44D3-81C1-B2537BA6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36ECB-F29C-4EFD-B33C-CFFED16D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469EF-E40A-4D58-899F-4489AA4A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4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F6C369-ADAA-4C41-98EE-21667EF29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D2B329-6E81-48FA-AEF2-A11B0FE9B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D2311-7FFA-4004-83E4-10E9156C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3B8D0-C989-4FE2-B7B4-DFBFB8DB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EB8BF-DA20-4850-B1D8-B82D80B7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8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BF0B4-90BF-43D9-A5BD-C8F42072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FF6CB-3B0C-4690-99BA-BF743A56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A2DDC0-B06A-44DE-B957-E5CF9FF5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F66EE-B3E7-40A3-B221-C5A65525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A87984-1855-45FD-89C6-190D52C0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4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5A338-60F1-4FB2-B327-6A2BC4BA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9761F3-FF56-4D4F-B058-42A5F70C1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B7DBD-3485-4E6A-A4AC-CA279380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A64F8-43A0-4E91-AFFF-F14C8C6A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359B3-495E-44E6-A934-3C18EA64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2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84BFA-CB6D-4459-85E7-2CD6BA76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DAAD9-DBE0-4B9B-8647-B677548B7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7A8A42-0D9A-438C-AAB5-BB218D8EA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B8E7B1-97A2-47E2-8C6D-8D92408F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633F6-6E5C-46E7-9C34-820860CB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B401FA-FAE8-4AB6-9486-432696F5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2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5AC90-9839-46A1-BC3A-B575C788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3915A1-B00B-4EF0-85F2-FEEBAED04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2840F9-AFD1-4BCB-8A4C-317EA43F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15914F-84B5-42AF-9E76-F7D11AAFC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A63200-B2F7-481B-8932-105BA1D5C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463C9D-C05D-49DA-B656-F69DADD8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A8F86E-70DE-4444-8380-887367E3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D8114-17DD-4B34-B353-B2DDDD0B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06048-3CC2-4055-AF41-59404398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BA7DC8-384A-4166-8313-5EEDADD1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3B1B03-90E1-4F08-8B9A-D8921D0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4E9A70-9005-4AE4-968F-C3F34B63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9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92A59C-B700-4909-93CB-F6F41F32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1F6307-C50E-4AF3-B09C-CCD81054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9B3483-461C-4223-9910-6BBB7793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5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0D0A1-7DA3-43DD-9B22-E7464ADC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BC976-8A7A-449F-81C8-A9F1352D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B12DDC-0033-4CDA-844F-E776B634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D0E084-38C4-45DA-A77F-AEFF3E50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4C413-84E7-489E-B0C7-1119BE09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B7A08F-67CA-4C1F-A876-2C3BE092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3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00001-0D62-46D7-933E-2D152FC7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4889C9-4B6E-4AC2-BF6A-26A0B6BC3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1E1606-F119-4D58-9BF5-355442EC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21EF9-9D32-410D-95FE-E1664CA8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6D6DCB-E310-469B-A869-6D4AAD09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7BC1A-AF71-4F0B-9A3F-E21C9B4D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9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618F6-2154-41FF-9D31-8DBDDF4C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AC99E9-6C58-4ABD-96D4-1CDA66761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C827E-31A8-4CF3-81E8-B983A3004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2463-6BE4-42A5-9C68-4EF5E45D998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7D9132-2BA7-473F-AE1B-289BB1369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D2796-780D-4CA7-A3C2-D3103EB08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g"/><Relationship Id="rId3" Type="http://schemas.openxmlformats.org/officeDocument/2006/relationships/image" Target="../media/image1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jpeg"/><Relationship Id="rId10" Type="http://schemas.openxmlformats.org/officeDocument/2006/relationships/image" Target="../media/image44.png"/><Relationship Id="rId19" Type="http://schemas.openxmlformats.org/officeDocument/2006/relationships/image" Target="../media/image53.jpeg"/><Relationship Id="rId4" Type="http://schemas.openxmlformats.org/officeDocument/2006/relationships/image" Target="../media/image37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14/relationships/chartEx" Target="../charts/chartEx1.xml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7.jp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chart" Target="../charts/chart3.xml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chart" Target="../charts/chart5.xml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0">
            <a:extLst>
              <a:ext uri="{FF2B5EF4-FFF2-40B4-BE49-F238E27FC236}">
                <a16:creationId xmlns:a16="http://schemas.microsoft.com/office/drawing/2014/main" id="{E319EB20-57DC-48D8-9A9A-B743CB03B6CA}"/>
              </a:ext>
            </a:extLst>
          </p:cNvPr>
          <p:cNvSpPr txBox="1"/>
          <p:nvPr/>
        </p:nvSpPr>
        <p:spPr>
          <a:xfrm>
            <a:off x="1427988" y="115976"/>
            <a:ext cx="9336024" cy="162416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90"/>
              </a:spcBef>
            </a:pPr>
            <a:r>
              <a:rPr lang="ru-RU" sz="3200" b="1" spc="-6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СОЦИАЛЬНО-ЭКОНОМИЧЕСКОГО РАЗВИТИЯ ГОРОДА КЕМЕРОВО </a:t>
            </a:r>
          </a:p>
          <a:p>
            <a:pPr marL="12700" marR="5080" algn="ctr">
              <a:lnSpc>
                <a:spcPts val="3890"/>
              </a:lnSpc>
              <a:spcBef>
                <a:spcPts val="590"/>
              </a:spcBef>
            </a:pPr>
            <a:r>
              <a:rPr lang="ru-RU" sz="3200" b="1" spc="-6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2023 ГОДА</a:t>
            </a:r>
          </a:p>
        </p:txBody>
      </p:sp>
      <p:pic>
        <p:nvPicPr>
          <p:cNvPr id="27" name="Picture 2" descr="Герб г">
            <a:extLst>
              <a:ext uri="{FF2B5EF4-FFF2-40B4-BE49-F238E27FC236}">
                <a16:creationId xmlns:a16="http://schemas.microsoft.com/office/drawing/2014/main" id="{2696E047-7743-4FBF-9CE9-63A857B7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085" y="107975"/>
            <a:ext cx="752525" cy="10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8AC957B-5C60-4D65-9EC3-A1548BECA4BF}"/>
              </a:ext>
            </a:extLst>
          </p:cNvPr>
          <p:cNvSpPr/>
          <p:nvPr/>
        </p:nvSpPr>
        <p:spPr>
          <a:xfrm>
            <a:off x="87390" y="192980"/>
            <a:ext cx="6813282" cy="203123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F1EC5E-21E8-4CCE-87D5-A4D6637F5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93" y="1536192"/>
            <a:ext cx="4771122" cy="4325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1A2880-6F68-4AAF-9E74-3C712EBA0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25" y="1756494"/>
            <a:ext cx="3821488" cy="2952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2C3514-72A8-48A8-BCB9-1FC5596BA2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24" y="3905444"/>
            <a:ext cx="4015232" cy="2952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EFA908-2FAA-438C-A966-DF84D0684B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53" y="3413368"/>
            <a:ext cx="4015232" cy="2952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6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438506" y="238820"/>
            <a:ext cx="4901334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 НАСЕЛЕНИЯ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4C583-E08A-40B2-8D03-297263D816D8}"/>
              </a:ext>
            </a:extLst>
          </p:cNvPr>
          <p:cNvSpPr txBox="1"/>
          <p:nvPr/>
        </p:nvSpPr>
        <p:spPr>
          <a:xfrm>
            <a:off x="1706521" y="2026616"/>
            <a:ext cx="987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среднемесячной начисленной заработной платы работников, рублей</a:t>
            </a: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F9393CBD-83BB-4614-8667-92DAD924EB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423" y="196137"/>
            <a:ext cx="760419" cy="518497"/>
          </a:xfrm>
          <a:prstGeom prst="rect">
            <a:avLst/>
          </a:prstGeom>
        </p:spPr>
      </p:pic>
      <p:pic>
        <p:nvPicPr>
          <p:cNvPr id="1028" name="Picture 4" descr="https://vschool31.ru/wp-content/uploads/2021/09/content-886x1024.jpg">
            <a:extLst>
              <a:ext uri="{FF2B5EF4-FFF2-40B4-BE49-F238E27FC236}">
                <a16:creationId xmlns:a16="http://schemas.microsoft.com/office/drawing/2014/main" id="{F89A5F22-AE27-4ABB-967B-8B12DB68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56" y="4645828"/>
            <a:ext cx="1914144" cy="22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274B8-536B-41F1-83DA-444D27D2B03D}"/>
              </a:ext>
            </a:extLst>
          </p:cNvPr>
          <p:cNvSpPr txBox="1"/>
          <p:nvPr/>
        </p:nvSpPr>
        <p:spPr>
          <a:xfrm>
            <a:off x="417298" y="928361"/>
            <a:ext cx="1065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 крупных и средних организаций города в номинальном выражении в отчетном периоде по сравнению с соответствующим периодом 2022 года выросла на 17,3 % и составила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75 053 рубля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11BFB-52FA-4BF4-962F-B0E674422977}"/>
              </a:ext>
            </a:extLst>
          </p:cNvPr>
          <p:cNvSpPr txBox="1"/>
          <p:nvPr/>
        </p:nvSpPr>
        <p:spPr>
          <a:xfrm>
            <a:off x="615480" y="5632965"/>
            <a:ext cx="769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среднемесячная заработная плата </a:t>
            </a:r>
          </a:p>
        </p:txBody>
      </p:sp>
      <p:sp>
        <p:nvSpPr>
          <p:cNvPr id="24" name="object 28">
            <a:extLst>
              <a:ext uri="{FF2B5EF4-FFF2-40B4-BE49-F238E27FC236}">
                <a16:creationId xmlns:a16="http://schemas.microsoft.com/office/drawing/2014/main" id="{1748B699-A409-49BB-86F1-2A6DDE4A6B00}"/>
              </a:ext>
            </a:extLst>
          </p:cNvPr>
          <p:cNvSpPr txBox="1"/>
          <p:nvPr/>
        </p:nvSpPr>
        <p:spPr>
          <a:xfrm>
            <a:off x="7010921" y="5611186"/>
            <a:ext cx="2113828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4000" b="1" spc="-10" dirty="0">
                <a:solidFill>
                  <a:srgbClr val="41631B"/>
                </a:solidFill>
                <a:latin typeface="Arial"/>
                <a:cs typeface="Arial"/>
              </a:rPr>
              <a:t>111,8 % </a:t>
            </a:r>
            <a:endParaRPr sz="4000" dirty="0">
              <a:solidFill>
                <a:srgbClr val="41631B"/>
              </a:solidFill>
              <a:latin typeface="Arial"/>
              <a:cs typeface="Arial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E5AF1AA-DA51-4516-8CF9-3395B324D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290408"/>
              </p:ext>
            </p:extLst>
          </p:nvPr>
        </p:nvGraphicFramePr>
        <p:xfrm>
          <a:off x="2662608" y="2560419"/>
          <a:ext cx="6029005" cy="268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8" name="object 30">
            <a:extLst>
              <a:ext uri="{FF2B5EF4-FFF2-40B4-BE49-F238E27FC236}">
                <a16:creationId xmlns:a16="http://schemas.microsoft.com/office/drawing/2014/main" id="{CC92067C-3650-41C4-85AD-A7B3F36243DC}"/>
              </a:ext>
            </a:extLst>
          </p:cNvPr>
          <p:cNvGrpSpPr/>
          <p:nvPr/>
        </p:nvGrpSpPr>
        <p:grpSpPr>
          <a:xfrm>
            <a:off x="6572519" y="5751914"/>
            <a:ext cx="314325" cy="316230"/>
            <a:chOff x="1265300" y="5083175"/>
            <a:chExt cx="314325" cy="316230"/>
          </a:xfrm>
        </p:grpSpPr>
        <p:sp>
          <p:nvSpPr>
            <p:cNvPr id="19" name="object 31">
              <a:extLst>
                <a:ext uri="{FF2B5EF4-FFF2-40B4-BE49-F238E27FC236}">
                  <a16:creationId xmlns:a16="http://schemas.microsoft.com/office/drawing/2014/main" id="{4AE4A6D8-C422-438C-B21C-2771DD21D51A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20" name="object 32">
              <a:extLst>
                <a:ext uri="{FF2B5EF4-FFF2-40B4-BE49-F238E27FC236}">
                  <a16:creationId xmlns:a16="http://schemas.microsoft.com/office/drawing/2014/main" id="{DF02C595-4080-4F2F-91A9-D6B7EDC2C37F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7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438506" y="238820"/>
            <a:ext cx="4901334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 НАСЕЛЕНИЯ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F9393CBD-83BB-4614-8667-92DAD924EB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423" y="196137"/>
            <a:ext cx="760419" cy="518497"/>
          </a:xfrm>
          <a:prstGeom prst="rect">
            <a:avLst/>
          </a:prstGeom>
        </p:spPr>
      </p:pic>
      <p:sp>
        <p:nvSpPr>
          <p:cNvPr id="18" name="object 19">
            <a:extLst>
              <a:ext uri="{FF2B5EF4-FFF2-40B4-BE49-F238E27FC236}">
                <a16:creationId xmlns:a16="http://schemas.microsoft.com/office/drawing/2014/main" id="{2FB57368-3C0E-4749-9B42-23E79521D633}"/>
              </a:ext>
            </a:extLst>
          </p:cNvPr>
          <p:cNvSpPr txBox="1">
            <a:spLocks/>
          </p:cNvSpPr>
          <p:nvPr/>
        </p:nvSpPr>
        <p:spPr>
          <a:xfrm>
            <a:off x="-185230" y="881695"/>
            <a:ext cx="11631168" cy="88421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0405" marR="30480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</a:t>
            </a:r>
            <a:r>
              <a:rPr lang="ru-RU" sz="2000" spc="-8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НАЧИСЛЕННАЯ</a:t>
            </a:r>
            <a:r>
              <a:rPr lang="ru-RU" sz="2000" spc="-6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</a:t>
            </a:r>
            <a:r>
              <a:rPr lang="ru-RU" sz="2000" spc="-9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20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000" spc="-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КРУПНЫХ И СРЕДНИХ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2000"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114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r>
              <a:rPr lang="ru-RU" sz="2000"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ДЕЯТЕЛЬНОСТИ</a:t>
            </a:r>
          </a:p>
          <a:p>
            <a:pPr marL="38100">
              <a:lnSpc>
                <a:spcPts val="2005"/>
              </a:lnSpc>
            </a:pPr>
            <a:r>
              <a:rPr lang="ru-RU" sz="2000" spc="345" baseline="-3549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январь-июнь 2023 года </a:t>
            </a:r>
            <a:r>
              <a:rPr lang="ru-RU" sz="2000" spc="-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ru-RU" sz="2000"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0">
            <a:extLst>
              <a:ext uri="{FF2B5EF4-FFF2-40B4-BE49-F238E27FC236}">
                <a16:creationId xmlns:a16="http://schemas.microsoft.com/office/drawing/2014/main" id="{090C82AF-1FAD-4331-8EBD-5783F4B989D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5852" y="3403301"/>
            <a:ext cx="475419" cy="406606"/>
          </a:xfrm>
          <a:prstGeom prst="rect">
            <a:avLst/>
          </a:prstGeom>
        </p:spPr>
      </p:pic>
      <p:sp>
        <p:nvSpPr>
          <p:cNvPr id="29" name="object 21">
            <a:extLst>
              <a:ext uri="{FF2B5EF4-FFF2-40B4-BE49-F238E27FC236}">
                <a16:creationId xmlns:a16="http://schemas.microsoft.com/office/drawing/2014/main" id="{C7E84D44-DD11-4CA4-A4C0-FE25EB3DF89B}"/>
              </a:ext>
            </a:extLst>
          </p:cNvPr>
          <p:cNvSpPr txBox="1"/>
          <p:nvPr/>
        </p:nvSpPr>
        <p:spPr>
          <a:xfrm rot="5400000" flipH="1">
            <a:off x="1364951" y="5827473"/>
            <a:ext cx="407804" cy="13556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715" algn="r">
              <a:lnSpc>
                <a:spcPts val="1535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4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AD509782-65B2-444F-A8DC-F16E37BA3C81}"/>
              </a:ext>
            </a:extLst>
          </p:cNvPr>
          <p:cNvSpPr txBox="1"/>
          <p:nvPr/>
        </p:nvSpPr>
        <p:spPr>
          <a:xfrm rot="5400000">
            <a:off x="1142274" y="1971929"/>
            <a:ext cx="407804" cy="1381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535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</a:t>
            </a:r>
            <a:r>
              <a:rPr sz="1400" spc="-5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3D1CF18E-6645-4F2D-961D-F092C1E8E730}"/>
              </a:ext>
            </a:extLst>
          </p:cNvPr>
          <p:cNvSpPr txBox="1"/>
          <p:nvPr/>
        </p:nvSpPr>
        <p:spPr>
          <a:xfrm rot="5400000">
            <a:off x="1289965" y="5126414"/>
            <a:ext cx="407804" cy="1358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535"/>
              </a:lnSpc>
            </a:pPr>
            <a:r>
              <a:rPr sz="1400" spc="-3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r>
              <a:rPr sz="1400" spc="-3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оптовая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4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0770DEE8-66C3-4825-A6EE-2415137A61E1}"/>
              </a:ext>
            </a:extLst>
          </p:cNvPr>
          <p:cNvSpPr txBox="1"/>
          <p:nvPr/>
        </p:nvSpPr>
        <p:spPr>
          <a:xfrm rot="5400000">
            <a:off x="1433556" y="4572973"/>
            <a:ext cx="192360" cy="1165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object 26">
            <a:extLst>
              <a:ext uri="{FF2B5EF4-FFF2-40B4-BE49-F238E27FC236}">
                <a16:creationId xmlns:a16="http://schemas.microsoft.com/office/drawing/2014/main" id="{8684E8B6-EE94-4E60-A74F-C2F4E91A73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474" y="4970131"/>
            <a:ext cx="443141" cy="274650"/>
          </a:xfrm>
          <a:prstGeom prst="rect">
            <a:avLst/>
          </a:prstGeom>
        </p:spPr>
      </p:pic>
      <p:sp>
        <p:nvSpPr>
          <p:cNvPr id="35" name="object 27">
            <a:extLst>
              <a:ext uri="{FF2B5EF4-FFF2-40B4-BE49-F238E27FC236}">
                <a16:creationId xmlns:a16="http://schemas.microsoft.com/office/drawing/2014/main" id="{C6830850-2BE7-41DA-AB8A-6ECBE89FE317}"/>
              </a:ext>
            </a:extLst>
          </p:cNvPr>
          <p:cNvSpPr txBox="1"/>
          <p:nvPr/>
        </p:nvSpPr>
        <p:spPr>
          <a:xfrm rot="5400000">
            <a:off x="9451882" y="3495226"/>
            <a:ext cx="838691" cy="181469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just">
              <a:lnSpc>
                <a:spcPts val="1535"/>
              </a:lnSpc>
            </a:pPr>
            <a:r>
              <a:rPr sz="1400" spc="-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-5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1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00000"/>
              </a:lnSpc>
            </a:pPr>
            <a:r>
              <a:rPr sz="1400" spc="-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</a:t>
            </a:r>
            <a:r>
              <a:rPr sz="1400" spc="-5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организации досуга и развлечений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object 28">
            <a:extLst>
              <a:ext uri="{FF2B5EF4-FFF2-40B4-BE49-F238E27FC236}">
                <a16:creationId xmlns:a16="http://schemas.microsoft.com/office/drawing/2014/main" id="{6BD62D60-3465-4BF2-91EC-67C79DE4E1B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5630" y="4042699"/>
            <a:ext cx="357855" cy="438231"/>
          </a:xfrm>
          <a:prstGeom prst="rect">
            <a:avLst/>
          </a:prstGeom>
        </p:spPr>
      </p:pic>
      <p:sp>
        <p:nvSpPr>
          <p:cNvPr id="39" name="object 31">
            <a:extLst>
              <a:ext uri="{FF2B5EF4-FFF2-40B4-BE49-F238E27FC236}">
                <a16:creationId xmlns:a16="http://schemas.microsoft.com/office/drawing/2014/main" id="{E4D601D5-6236-460C-BDDF-2FE9A0665390}"/>
              </a:ext>
            </a:extLst>
          </p:cNvPr>
          <p:cNvSpPr txBox="1"/>
          <p:nvPr/>
        </p:nvSpPr>
        <p:spPr>
          <a:xfrm rot="5400000">
            <a:off x="1691865" y="2699061"/>
            <a:ext cx="359073" cy="2141027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311150" marR="5080" indent="-299085">
              <a:lnSpc>
                <a:spcPts val="1440"/>
              </a:lnSpc>
              <a:spcBef>
                <a:spcPts val="35"/>
              </a:spcBef>
            </a:pP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1400" spc="-7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энергией,</a:t>
            </a:r>
            <a:r>
              <a:rPr sz="1400" spc="-3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газом</a:t>
            </a:r>
            <a:r>
              <a:rPr sz="1400" spc="-1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32">
            <a:extLst>
              <a:ext uri="{FF2B5EF4-FFF2-40B4-BE49-F238E27FC236}">
                <a16:creationId xmlns:a16="http://schemas.microsoft.com/office/drawing/2014/main" id="{FE493271-E3D4-44D2-9766-78D3001A387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515" y="3559758"/>
            <a:ext cx="445493" cy="325021"/>
          </a:xfrm>
          <a:prstGeom prst="rect">
            <a:avLst/>
          </a:prstGeom>
        </p:spPr>
      </p:pic>
      <p:pic>
        <p:nvPicPr>
          <p:cNvPr id="42" name="object 34">
            <a:extLst>
              <a:ext uri="{FF2B5EF4-FFF2-40B4-BE49-F238E27FC236}">
                <a16:creationId xmlns:a16="http://schemas.microsoft.com/office/drawing/2014/main" id="{6766B2DA-90E7-45A0-9C97-065AEA58666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75630" y="3440574"/>
            <a:ext cx="430887" cy="369333"/>
          </a:xfrm>
          <a:prstGeom prst="rect">
            <a:avLst/>
          </a:prstGeom>
        </p:spPr>
      </p:pic>
      <p:pic>
        <p:nvPicPr>
          <p:cNvPr id="43" name="object 35">
            <a:extLst>
              <a:ext uri="{FF2B5EF4-FFF2-40B4-BE49-F238E27FC236}">
                <a16:creationId xmlns:a16="http://schemas.microsoft.com/office/drawing/2014/main" id="{E1065A49-C1D0-43B9-A506-C31FF20FE43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6917" y="6320628"/>
            <a:ext cx="516350" cy="217559"/>
          </a:xfrm>
          <a:prstGeom prst="rect">
            <a:avLst/>
          </a:prstGeom>
        </p:spPr>
      </p:pic>
      <p:sp>
        <p:nvSpPr>
          <p:cNvPr id="44" name="object 36">
            <a:extLst>
              <a:ext uri="{FF2B5EF4-FFF2-40B4-BE49-F238E27FC236}">
                <a16:creationId xmlns:a16="http://schemas.microsoft.com/office/drawing/2014/main" id="{CFA8B084-2E5E-4B70-94B9-C2689F5804CB}"/>
              </a:ext>
            </a:extLst>
          </p:cNvPr>
          <p:cNvSpPr txBox="1"/>
          <p:nvPr/>
        </p:nvSpPr>
        <p:spPr>
          <a:xfrm rot="5400000">
            <a:off x="5709421" y="1060563"/>
            <a:ext cx="538609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общественного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object 37">
            <a:extLst>
              <a:ext uri="{FF2B5EF4-FFF2-40B4-BE49-F238E27FC236}">
                <a16:creationId xmlns:a16="http://schemas.microsoft.com/office/drawing/2014/main" id="{15EA2E6D-3288-4E88-AAB3-14939781C3A1}"/>
              </a:ext>
            </a:extLst>
          </p:cNvPr>
          <p:cNvGrpSpPr/>
          <p:nvPr/>
        </p:nvGrpSpPr>
        <p:grpSpPr>
          <a:xfrm>
            <a:off x="-6866291" y="1548702"/>
            <a:ext cx="11687562" cy="1820505"/>
            <a:chOff x="249149" y="3627097"/>
            <a:chExt cx="11687562" cy="1820505"/>
          </a:xfrm>
        </p:grpSpPr>
        <p:pic>
          <p:nvPicPr>
            <p:cNvPr id="46" name="object 38">
              <a:extLst>
                <a:ext uri="{FF2B5EF4-FFF2-40B4-BE49-F238E27FC236}">
                  <a16:creationId xmlns:a16="http://schemas.microsoft.com/office/drawing/2014/main" id="{A8856D88-54D7-463A-ACD2-56472119D3E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2623" y="3890907"/>
              <a:ext cx="554088" cy="554151"/>
            </a:xfrm>
            <a:prstGeom prst="rect">
              <a:avLst/>
            </a:prstGeom>
          </p:spPr>
        </p:pic>
        <p:pic>
          <p:nvPicPr>
            <p:cNvPr id="47" name="object 39">
              <a:extLst>
                <a:ext uri="{FF2B5EF4-FFF2-40B4-BE49-F238E27FC236}">
                  <a16:creationId xmlns:a16="http://schemas.microsoft.com/office/drawing/2014/main" id="{F59FB335-585F-4243-A437-0BA560D0E4C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29023" y="4045247"/>
              <a:ext cx="458316" cy="341825"/>
            </a:xfrm>
            <a:prstGeom prst="rect">
              <a:avLst/>
            </a:prstGeom>
          </p:spPr>
        </p:pic>
        <p:pic>
          <p:nvPicPr>
            <p:cNvPr id="48" name="object 40">
              <a:extLst>
                <a:ext uri="{FF2B5EF4-FFF2-40B4-BE49-F238E27FC236}">
                  <a16:creationId xmlns:a16="http://schemas.microsoft.com/office/drawing/2014/main" id="{3B77D87C-7D74-4FD7-BACF-EE8CD3C22D8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49" y="3627097"/>
              <a:ext cx="278682" cy="404505"/>
            </a:xfrm>
            <a:prstGeom prst="rect">
              <a:avLst/>
            </a:prstGeom>
          </p:spPr>
        </p:pic>
        <p:pic>
          <p:nvPicPr>
            <p:cNvPr id="49" name="object 41">
              <a:extLst>
                <a:ext uri="{FF2B5EF4-FFF2-40B4-BE49-F238E27FC236}">
                  <a16:creationId xmlns:a16="http://schemas.microsoft.com/office/drawing/2014/main" id="{7C336F68-1FCC-4191-B381-3BB823E9DE1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69093" y="5062146"/>
              <a:ext cx="261272" cy="385456"/>
            </a:xfrm>
            <a:prstGeom prst="rect">
              <a:avLst/>
            </a:prstGeom>
          </p:spPr>
        </p:pic>
      </p:grpSp>
      <p:grpSp>
        <p:nvGrpSpPr>
          <p:cNvPr id="52" name="object 44">
            <a:extLst>
              <a:ext uri="{FF2B5EF4-FFF2-40B4-BE49-F238E27FC236}">
                <a16:creationId xmlns:a16="http://schemas.microsoft.com/office/drawing/2014/main" id="{96D307F3-8BDD-4003-8DFB-05CB968850E2}"/>
              </a:ext>
            </a:extLst>
          </p:cNvPr>
          <p:cNvGrpSpPr/>
          <p:nvPr/>
        </p:nvGrpSpPr>
        <p:grpSpPr>
          <a:xfrm>
            <a:off x="151589" y="2657759"/>
            <a:ext cx="8929645" cy="3287635"/>
            <a:chOff x="-88963" y="2786772"/>
            <a:chExt cx="8929645" cy="3287635"/>
          </a:xfrm>
        </p:grpSpPr>
        <p:pic>
          <p:nvPicPr>
            <p:cNvPr id="53" name="object 45">
              <a:extLst>
                <a:ext uri="{FF2B5EF4-FFF2-40B4-BE49-F238E27FC236}">
                  <a16:creationId xmlns:a16="http://schemas.microsoft.com/office/drawing/2014/main" id="{7D9D884D-2143-4986-B4EC-4D83F859789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10381" y="2786772"/>
              <a:ext cx="630301" cy="628776"/>
            </a:xfrm>
            <a:prstGeom prst="rect">
              <a:avLst/>
            </a:prstGeom>
          </p:spPr>
        </p:pic>
        <p:pic>
          <p:nvPicPr>
            <p:cNvPr id="55" name="object 47">
              <a:extLst>
                <a:ext uri="{FF2B5EF4-FFF2-40B4-BE49-F238E27FC236}">
                  <a16:creationId xmlns:a16="http://schemas.microsoft.com/office/drawing/2014/main" id="{1636E1F3-033F-4643-8F23-ED32E0D91FF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88963" y="5520256"/>
              <a:ext cx="555675" cy="554151"/>
            </a:xfrm>
            <a:prstGeom prst="rect">
              <a:avLst/>
            </a:prstGeom>
          </p:spPr>
        </p:pic>
      </p:grpSp>
      <p:sp>
        <p:nvSpPr>
          <p:cNvPr id="61" name="object 52">
            <a:extLst>
              <a:ext uri="{FF2B5EF4-FFF2-40B4-BE49-F238E27FC236}">
                <a16:creationId xmlns:a16="http://schemas.microsoft.com/office/drawing/2014/main" id="{CFC29F6F-F23C-4F26-9BE0-D1D4FF5D165D}"/>
              </a:ext>
            </a:extLst>
          </p:cNvPr>
          <p:cNvSpPr txBox="1"/>
          <p:nvPr/>
        </p:nvSpPr>
        <p:spPr>
          <a:xfrm rot="5400000">
            <a:off x="1305736" y="1038842"/>
            <a:ext cx="526234" cy="21410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715" algn="r">
              <a:lnSpc>
                <a:spcPts val="1365"/>
              </a:lnSpc>
            </a:pP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Сельское,</a:t>
            </a:r>
            <a:r>
              <a:rPr sz="1400" spc="-4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лесное</a:t>
            </a:r>
            <a:r>
              <a:rPr sz="1400" spc="-3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хозяйство,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0125" marR="5080" indent="-350520" algn="r">
              <a:lnSpc>
                <a:spcPts val="1320"/>
              </a:lnSpc>
              <a:spcBef>
                <a:spcPts val="80"/>
              </a:spcBef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охота,</a:t>
            </a:r>
            <a:r>
              <a:rPr sz="1400" spc="-3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рыбоводство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object 46">
            <a:extLst>
              <a:ext uri="{FF2B5EF4-FFF2-40B4-BE49-F238E27FC236}">
                <a16:creationId xmlns:a16="http://schemas.microsoft.com/office/drawing/2014/main" id="{2A532BD1-6975-4975-92B8-40864AF5E5F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6267" y="2452800"/>
            <a:ext cx="321993" cy="390828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5E7F30F6-2835-45F8-ABD0-462EC7C2D28D}"/>
              </a:ext>
            </a:extLst>
          </p:cNvPr>
          <p:cNvCxnSpPr/>
          <p:nvPr/>
        </p:nvCxnSpPr>
        <p:spPr>
          <a:xfrm>
            <a:off x="2100198" y="2684197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7CEA91-6297-4B94-93B6-142859877DF9}"/>
              </a:ext>
            </a:extLst>
          </p:cNvPr>
          <p:cNvSpPr txBox="1"/>
          <p:nvPr/>
        </p:nvSpPr>
        <p:spPr>
          <a:xfrm>
            <a:off x="2311453" y="2469403"/>
            <a:ext cx="779079" cy="37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493,7</a:t>
            </a:r>
          </a:p>
        </p:txBody>
      </p:sp>
      <p:pic>
        <p:nvPicPr>
          <p:cNvPr id="79" name="object 51">
            <a:extLst>
              <a:ext uri="{FF2B5EF4-FFF2-40B4-BE49-F238E27FC236}">
                <a16:creationId xmlns:a16="http://schemas.microsoft.com/office/drawing/2014/main" id="{554F6B92-0EBA-42D3-95CA-BD08CD8C7B00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0710" y="1891915"/>
            <a:ext cx="416878" cy="364986"/>
          </a:xfrm>
          <a:prstGeom prst="rect">
            <a:avLst/>
          </a:prstGeom>
        </p:spPr>
      </p:pic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5FE11269-A1F0-4EA3-A427-CB8C4DCA151D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2720869" y="2054889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5EF33A0-D1D9-42A2-B410-8207823EC285}"/>
              </a:ext>
            </a:extLst>
          </p:cNvPr>
          <p:cNvSpPr txBox="1"/>
          <p:nvPr/>
        </p:nvSpPr>
        <p:spPr>
          <a:xfrm>
            <a:off x="2971463" y="1870222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63,8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32EBD151-FA10-441D-84B0-099D78172E28}"/>
              </a:ext>
            </a:extLst>
          </p:cNvPr>
          <p:cNvCxnSpPr/>
          <p:nvPr/>
        </p:nvCxnSpPr>
        <p:spPr>
          <a:xfrm>
            <a:off x="2937763" y="3735026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808CE1F-9FFC-4416-8C7D-30F2F5AB9794}"/>
              </a:ext>
            </a:extLst>
          </p:cNvPr>
          <p:cNvSpPr txBox="1"/>
          <p:nvPr/>
        </p:nvSpPr>
        <p:spPr>
          <a:xfrm>
            <a:off x="3168870" y="3535189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85,4</a:t>
            </a:r>
          </a:p>
        </p:txBody>
      </p:sp>
      <p:sp>
        <p:nvSpPr>
          <p:cNvPr id="84" name="object 42">
            <a:extLst>
              <a:ext uri="{FF2B5EF4-FFF2-40B4-BE49-F238E27FC236}">
                <a16:creationId xmlns:a16="http://schemas.microsoft.com/office/drawing/2014/main" id="{C7353100-71A3-44A4-A1C9-4522BE291499}"/>
              </a:ext>
            </a:extLst>
          </p:cNvPr>
          <p:cNvSpPr txBox="1"/>
          <p:nvPr/>
        </p:nvSpPr>
        <p:spPr>
          <a:xfrm rot="5400000">
            <a:off x="1426143" y="2876577"/>
            <a:ext cx="359073" cy="3337279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 marR="5080" indent="871855" algn="just">
              <a:lnSpc>
                <a:spcPts val="1440"/>
              </a:lnSpc>
              <a:spcBef>
                <a:spcPts val="35"/>
              </a:spcBef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Водоснабжение; </a:t>
            </a: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1400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</a:t>
            </a:r>
            <a:r>
              <a:rPr sz="1400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D7CB8030-1D81-4FD5-ADAB-1A76DC5D0407}"/>
              </a:ext>
            </a:extLst>
          </p:cNvPr>
          <p:cNvCxnSpPr/>
          <p:nvPr/>
        </p:nvCxnSpPr>
        <p:spPr>
          <a:xfrm>
            <a:off x="3201051" y="4658331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A389389-FE6B-4436-849E-8B18C0689C03}"/>
              </a:ext>
            </a:extLst>
          </p:cNvPr>
          <p:cNvSpPr txBox="1"/>
          <p:nvPr/>
        </p:nvSpPr>
        <p:spPr>
          <a:xfrm>
            <a:off x="3435671" y="4486692"/>
            <a:ext cx="67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55,4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29040BE6-B419-47BA-8333-B391D0489297}"/>
              </a:ext>
            </a:extLst>
          </p:cNvPr>
          <p:cNvCxnSpPr/>
          <p:nvPr/>
        </p:nvCxnSpPr>
        <p:spPr>
          <a:xfrm>
            <a:off x="2155340" y="5189109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EE10A05-213E-4F59-BAEA-3C4A6DA5FF41}"/>
              </a:ext>
            </a:extLst>
          </p:cNvPr>
          <p:cNvSpPr txBox="1"/>
          <p:nvPr/>
        </p:nvSpPr>
        <p:spPr>
          <a:xfrm>
            <a:off x="2434216" y="4997012"/>
            <a:ext cx="76471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96,5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01E9D6DD-FFA3-4B24-824D-C92B80345D78}"/>
              </a:ext>
            </a:extLst>
          </p:cNvPr>
          <p:cNvCxnSpPr/>
          <p:nvPr/>
        </p:nvCxnSpPr>
        <p:spPr>
          <a:xfrm>
            <a:off x="2206609" y="5852551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6390FE3-9F2E-47B5-AD2C-D7D3F598F625}"/>
              </a:ext>
            </a:extLst>
          </p:cNvPr>
          <p:cNvSpPr txBox="1"/>
          <p:nvPr/>
        </p:nvSpPr>
        <p:spPr>
          <a:xfrm>
            <a:off x="2463405" y="5641064"/>
            <a:ext cx="76471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67,9</a:t>
            </a: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208402A9-CED9-4CE3-AD0A-9CABDA05E64E}"/>
              </a:ext>
            </a:extLst>
          </p:cNvPr>
          <p:cNvCxnSpPr/>
          <p:nvPr/>
        </p:nvCxnSpPr>
        <p:spPr>
          <a:xfrm>
            <a:off x="2261212" y="6507389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9579DED-2D8F-4F77-85E0-E4478715C7D7}"/>
              </a:ext>
            </a:extLst>
          </p:cNvPr>
          <p:cNvSpPr txBox="1"/>
          <p:nvPr/>
        </p:nvSpPr>
        <p:spPr>
          <a:xfrm>
            <a:off x="2555407" y="6320628"/>
            <a:ext cx="76471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62,6</a:t>
            </a: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0FF0B013-1717-4E58-95DC-AE1ED6D7539C}"/>
              </a:ext>
            </a:extLst>
          </p:cNvPr>
          <p:cNvCxnSpPr>
            <a:cxnSpLocks/>
          </p:cNvCxnSpPr>
          <p:nvPr/>
        </p:nvCxnSpPr>
        <p:spPr>
          <a:xfrm>
            <a:off x="7138628" y="2055426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1BD4CFA-750E-4628-B5FE-D56A03293F15}"/>
              </a:ext>
            </a:extLst>
          </p:cNvPr>
          <p:cNvSpPr txBox="1"/>
          <p:nvPr/>
        </p:nvSpPr>
        <p:spPr>
          <a:xfrm>
            <a:off x="7435674" y="1869619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38,9</a:t>
            </a:r>
          </a:p>
        </p:txBody>
      </p:sp>
      <p:sp>
        <p:nvSpPr>
          <p:cNvPr id="95" name="object 36">
            <a:extLst>
              <a:ext uri="{FF2B5EF4-FFF2-40B4-BE49-F238E27FC236}">
                <a16:creationId xmlns:a16="http://schemas.microsoft.com/office/drawing/2014/main" id="{E93F17D9-6ABB-40A2-863B-1ED0FB0CA68C}"/>
              </a:ext>
            </a:extLst>
          </p:cNvPr>
          <p:cNvSpPr txBox="1"/>
          <p:nvPr/>
        </p:nvSpPr>
        <p:spPr>
          <a:xfrm rot="5400000">
            <a:off x="5796522" y="1725101"/>
            <a:ext cx="359073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информации и связи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e-new.volbi.ru/pluginfile.php/23571/course/overviewfiles/NIT.jpg">
            <a:extLst>
              <a:ext uri="{FF2B5EF4-FFF2-40B4-BE49-F238E27FC236}">
                <a16:creationId xmlns:a16="http://schemas.microsoft.com/office/drawing/2014/main" id="{879C8C40-9185-44A2-B142-EF44266B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46" y="2638101"/>
            <a:ext cx="466530" cy="4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89EB55B-A8F9-448F-8169-29793455059D}"/>
              </a:ext>
            </a:extLst>
          </p:cNvPr>
          <p:cNvCxnSpPr>
            <a:cxnSpLocks/>
          </p:cNvCxnSpPr>
          <p:nvPr/>
        </p:nvCxnSpPr>
        <p:spPr>
          <a:xfrm>
            <a:off x="7088646" y="2848056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9F591B4-28F1-494C-AFE0-35A97343341B}"/>
              </a:ext>
            </a:extLst>
          </p:cNvPr>
          <p:cNvSpPr txBox="1"/>
          <p:nvPr/>
        </p:nvSpPr>
        <p:spPr>
          <a:xfrm>
            <a:off x="7316423" y="2644136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82,9</a:t>
            </a:r>
          </a:p>
        </p:txBody>
      </p:sp>
      <p:sp>
        <p:nvSpPr>
          <p:cNvPr id="98" name="object 36">
            <a:extLst>
              <a:ext uri="{FF2B5EF4-FFF2-40B4-BE49-F238E27FC236}">
                <a16:creationId xmlns:a16="http://schemas.microsoft.com/office/drawing/2014/main" id="{4DF58FDE-62CE-4016-9341-01246A44F95E}"/>
              </a:ext>
            </a:extLst>
          </p:cNvPr>
          <p:cNvSpPr txBox="1"/>
          <p:nvPr/>
        </p:nvSpPr>
        <p:spPr>
          <a:xfrm rot="5400000">
            <a:off x="5887060" y="2499423"/>
            <a:ext cx="359073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          и страховая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9F9A9B8-BB02-4CE6-85EF-8EAC1D7884F4}"/>
              </a:ext>
            </a:extLst>
          </p:cNvPr>
          <p:cNvSpPr txBox="1"/>
          <p:nvPr/>
        </p:nvSpPr>
        <p:spPr>
          <a:xfrm>
            <a:off x="7370731" y="3416808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92,4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9D0161D3-2359-4151-ABCA-FE61EF3996FC}"/>
              </a:ext>
            </a:extLst>
          </p:cNvPr>
          <p:cNvCxnSpPr>
            <a:cxnSpLocks/>
          </p:cNvCxnSpPr>
          <p:nvPr/>
        </p:nvCxnSpPr>
        <p:spPr>
          <a:xfrm>
            <a:off x="7138628" y="3620020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cdn-icons-png.flaticon.com/512/1044/1044312.png">
            <a:extLst>
              <a:ext uri="{FF2B5EF4-FFF2-40B4-BE49-F238E27FC236}">
                <a16:creationId xmlns:a16="http://schemas.microsoft.com/office/drawing/2014/main" id="{94AF8454-8407-414B-8AA4-AA7CEA73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54" y="3985244"/>
            <a:ext cx="484484" cy="48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bject 36">
            <a:extLst>
              <a:ext uri="{FF2B5EF4-FFF2-40B4-BE49-F238E27FC236}">
                <a16:creationId xmlns:a16="http://schemas.microsoft.com/office/drawing/2014/main" id="{9B5EB6F5-5266-4ADE-8352-2523D7605C2D}"/>
              </a:ext>
            </a:extLst>
          </p:cNvPr>
          <p:cNvSpPr txBox="1"/>
          <p:nvPr/>
        </p:nvSpPr>
        <p:spPr>
          <a:xfrm rot="5400000">
            <a:off x="5916463" y="3115055"/>
            <a:ext cx="359073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недвижимым имуществом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4935BA05-1B86-4C2E-839A-3600122B8FE0}"/>
              </a:ext>
            </a:extLst>
          </p:cNvPr>
          <p:cNvCxnSpPr>
            <a:cxnSpLocks/>
          </p:cNvCxnSpPr>
          <p:nvPr/>
        </p:nvCxnSpPr>
        <p:spPr>
          <a:xfrm>
            <a:off x="7203181" y="4265608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E78619C-5B4C-4836-B2EF-5CCC2A42A23B}"/>
              </a:ext>
            </a:extLst>
          </p:cNvPr>
          <p:cNvSpPr txBox="1"/>
          <p:nvPr/>
        </p:nvSpPr>
        <p:spPr>
          <a:xfrm>
            <a:off x="7453775" y="4055199"/>
            <a:ext cx="67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51,4</a:t>
            </a:r>
          </a:p>
        </p:txBody>
      </p:sp>
      <p:pic>
        <p:nvPicPr>
          <p:cNvPr id="104" name="object 41">
            <a:extLst>
              <a:ext uri="{FF2B5EF4-FFF2-40B4-BE49-F238E27FC236}">
                <a16:creationId xmlns:a16="http://schemas.microsoft.com/office/drawing/2014/main" id="{A65FECCF-0323-4B58-AEA8-6B091FEB392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82695" y="4663079"/>
            <a:ext cx="281542" cy="428426"/>
          </a:xfrm>
          <a:prstGeom prst="rect">
            <a:avLst/>
          </a:prstGeom>
        </p:spPr>
      </p:pic>
      <p:sp>
        <p:nvSpPr>
          <p:cNvPr id="106" name="object 36">
            <a:extLst>
              <a:ext uri="{FF2B5EF4-FFF2-40B4-BE49-F238E27FC236}">
                <a16:creationId xmlns:a16="http://schemas.microsoft.com/office/drawing/2014/main" id="{D3B7FA5A-1BE1-4310-B12E-15D05872E16A}"/>
              </a:ext>
            </a:extLst>
          </p:cNvPr>
          <p:cNvSpPr txBox="1"/>
          <p:nvPr/>
        </p:nvSpPr>
        <p:spPr>
          <a:xfrm rot="5400000">
            <a:off x="5649761" y="3978536"/>
            <a:ext cx="538609" cy="188253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профессиональная, научная и техническая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B03E7F05-8D31-4D6C-A430-E2F65895F28B}"/>
              </a:ext>
            </a:extLst>
          </p:cNvPr>
          <p:cNvCxnSpPr>
            <a:cxnSpLocks/>
          </p:cNvCxnSpPr>
          <p:nvPr/>
        </p:nvCxnSpPr>
        <p:spPr>
          <a:xfrm>
            <a:off x="6609740" y="4872932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9CC5D40-5F11-4B29-97BA-1D1794BEFBD9}"/>
              </a:ext>
            </a:extLst>
          </p:cNvPr>
          <p:cNvSpPr txBox="1"/>
          <p:nvPr/>
        </p:nvSpPr>
        <p:spPr>
          <a:xfrm>
            <a:off x="6860334" y="4658331"/>
            <a:ext cx="84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111,4</a:t>
            </a:r>
          </a:p>
        </p:txBody>
      </p:sp>
      <p:pic>
        <p:nvPicPr>
          <p:cNvPr id="2054" name="Picture 6" descr="https://cdn-icons-png.flaticon.com/512/8291/8291179.png">
            <a:extLst>
              <a:ext uri="{FF2B5EF4-FFF2-40B4-BE49-F238E27FC236}">
                <a16:creationId xmlns:a16="http://schemas.microsoft.com/office/drawing/2014/main" id="{1A0EC40B-65E9-45BF-87E6-6B240B4E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28329" y="5479864"/>
            <a:ext cx="538792" cy="5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36">
            <a:extLst>
              <a:ext uri="{FF2B5EF4-FFF2-40B4-BE49-F238E27FC236}">
                <a16:creationId xmlns:a16="http://schemas.microsoft.com/office/drawing/2014/main" id="{BB3674CD-478F-4916-818D-DF68F54EAEAF}"/>
              </a:ext>
            </a:extLst>
          </p:cNvPr>
          <p:cNvSpPr txBox="1"/>
          <p:nvPr/>
        </p:nvSpPr>
        <p:spPr>
          <a:xfrm rot="5400000">
            <a:off x="5343166" y="5034819"/>
            <a:ext cx="897682" cy="1635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и сопутствующие дополнительные услуги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8CE79CE7-B50B-4563-BB46-D485363AD52B}"/>
              </a:ext>
            </a:extLst>
          </p:cNvPr>
          <p:cNvCxnSpPr>
            <a:cxnSpLocks/>
          </p:cNvCxnSpPr>
          <p:nvPr/>
        </p:nvCxnSpPr>
        <p:spPr>
          <a:xfrm>
            <a:off x="6609740" y="5775731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68A8F8A-C576-4A14-94C5-E7D60F8E2FC6}"/>
              </a:ext>
            </a:extLst>
          </p:cNvPr>
          <p:cNvSpPr txBox="1"/>
          <p:nvPr/>
        </p:nvSpPr>
        <p:spPr>
          <a:xfrm>
            <a:off x="6854856" y="5576062"/>
            <a:ext cx="84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46,1</a:t>
            </a:r>
          </a:p>
        </p:txBody>
      </p:sp>
      <p:pic>
        <p:nvPicPr>
          <p:cNvPr id="112" name="object 50">
            <a:extLst>
              <a:ext uri="{FF2B5EF4-FFF2-40B4-BE49-F238E27FC236}">
                <a16:creationId xmlns:a16="http://schemas.microsoft.com/office/drawing/2014/main" id="{E14B14B2-04EF-46E7-BF17-7E5BB2B3EB97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97266" y="1857477"/>
            <a:ext cx="576046" cy="576059"/>
          </a:xfrm>
          <a:prstGeom prst="rect">
            <a:avLst/>
          </a:prstGeom>
        </p:spPr>
      </p:pic>
      <p:sp>
        <p:nvSpPr>
          <p:cNvPr id="113" name="object 36">
            <a:extLst>
              <a:ext uri="{FF2B5EF4-FFF2-40B4-BE49-F238E27FC236}">
                <a16:creationId xmlns:a16="http://schemas.microsoft.com/office/drawing/2014/main" id="{E24FAAEA-D914-4C31-A249-1741667B0FA4}"/>
              </a:ext>
            </a:extLst>
          </p:cNvPr>
          <p:cNvSpPr txBox="1"/>
          <p:nvPr/>
        </p:nvSpPr>
        <p:spPr>
          <a:xfrm rot="5400000">
            <a:off x="9735715" y="1108594"/>
            <a:ext cx="718145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управление и обеспечение военной безопасности; социальное обеспечение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AC38564A-2D0F-4A15-AF43-C443DA53BD1A}"/>
              </a:ext>
            </a:extLst>
          </p:cNvPr>
          <p:cNvCxnSpPr>
            <a:cxnSpLocks/>
          </p:cNvCxnSpPr>
          <p:nvPr/>
        </p:nvCxnSpPr>
        <p:spPr>
          <a:xfrm>
            <a:off x="11292066" y="2167744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95D13054-F272-46A8-AE39-B9C47ACA7997}"/>
              </a:ext>
            </a:extLst>
          </p:cNvPr>
          <p:cNvSpPr txBox="1"/>
          <p:nvPr/>
        </p:nvSpPr>
        <p:spPr>
          <a:xfrm>
            <a:off x="11512815" y="1983077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74,7</a:t>
            </a:r>
          </a:p>
        </p:txBody>
      </p:sp>
      <p:sp>
        <p:nvSpPr>
          <p:cNvPr id="116" name="object 43">
            <a:extLst>
              <a:ext uri="{FF2B5EF4-FFF2-40B4-BE49-F238E27FC236}">
                <a16:creationId xmlns:a16="http://schemas.microsoft.com/office/drawing/2014/main" id="{D9E7BD45-56C7-4F72-8CD8-28E52335A947}"/>
              </a:ext>
            </a:extLst>
          </p:cNvPr>
          <p:cNvSpPr txBox="1"/>
          <p:nvPr/>
        </p:nvSpPr>
        <p:spPr>
          <a:xfrm rot="5400000">
            <a:off x="9570271" y="2457346"/>
            <a:ext cx="192360" cy="103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D9F82842-034A-49BB-BCBF-68D866AA639F}"/>
              </a:ext>
            </a:extLst>
          </p:cNvPr>
          <p:cNvCxnSpPr>
            <a:cxnSpLocks/>
          </p:cNvCxnSpPr>
          <p:nvPr/>
        </p:nvCxnSpPr>
        <p:spPr>
          <a:xfrm>
            <a:off x="10278187" y="2975811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C3038BE0-B07C-4500-8319-A3027E387ACF}"/>
              </a:ext>
            </a:extLst>
          </p:cNvPr>
          <p:cNvSpPr txBox="1"/>
          <p:nvPr/>
        </p:nvSpPr>
        <p:spPr>
          <a:xfrm>
            <a:off x="10575258" y="2761308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61,1</a:t>
            </a:r>
          </a:p>
        </p:txBody>
      </p:sp>
      <p:sp>
        <p:nvSpPr>
          <p:cNvPr id="119" name="object 36">
            <a:extLst>
              <a:ext uri="{FF2B5EF4-FFF2-40B4-BE49-F238E27FC236}">
                <a16:creationId xmlns:a16="http://schemas.microsoft.com/office/drawing/2014/main" id="{D175E2E3-C11A-4981-9CB2-EEBC85B39157}"/>
              </a:ext>
            </a:extLst>
          </p:cNvPr>
          <p:cNvSpPr txBox="1"/>
          <p:nvPr/>
        </p:nvSpPr>
        <p:spPr>
          <a:xfrm rot="5400000">
            <a:off x="9827027" y="2493967"/>
            <a:ext cx="538609" cy="221127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spc="25" dirty="0">
              <a:solidFill>
                <a:srgbClr val="6B6B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85" algn="just">
              <a:lnSpc>
                <a:spcPts val="1425"/>
              </a:lnSpc>
            </a:pP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здравоохранения и социальных услуг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E011672F-9E2B-4266-AA57-CC79DB0F212E}"/>
              </a:ext>
            </a:extLst>
          </p:cNvPr>
          <p:cNvCxnSpPr>
            <a:cxnSpLocks/>
          </p:cNvCxnSpPr>
          <p:nvPr/>
        </p:nvCxnSpPr>
        <p:spPr>
          <a:xfrm>
            <a:off x="11140518" y="3731802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C03E1A8-F5A7-4959-B5F3-1832FCC1AC98}"/>
              </a:ext>
            </a:extLst>
          </p:cNvPr>
          <p:cNvSpPr txBox="1"/>
          <p:nvPr/>
        </p:nvSpPr>
        <p:spPr>
          <a:xfrm>
            <a:off x="11396763" y="3544607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62,6</a:t>
            </a:r>
          </a:p>
        </p:txBody>
      </p: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F8527786-62FA-41C4-9890-0DCB6355BF40}"/>
              </a:ext>
            </a:extLst>
          </p:cNvPr>
          <p:cNvCxnSpPr>
            <a:cxnSpLocks/>
          </p:cNvCxnSpPr>
          <p:nvPr/>
        </p:nvCxnSpPr>
        <p:spPr>
          <a:xfrm>
            <a:off x="10889924" y="4244576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ADEAD197-5E57-40DA-B60C-90212E734EA5}"/>
              </a:ext>
            </a:extLst>
          </p:cNvPr>
          <p:cNvSpPr txBox="1"/>
          <p:nvPr/>
        </p:nvSpPr>
        <p:spPr>
          <a:xfrm>
            <a:off x="11140518" y="4071216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</a:t>
            </a:r>
          </a:p>
        </p:txBody>
      </p:sp>
      <p:pic>
        <p:nvPicPr>
          <p:cNvPr id="2056" name="Picture 8" descr="https://garant-audit34.ru/wp-content/uploads/2021/04/image-97-1440x1080-1.jpeg">
            <a:extLst>
              <a:ext uri="{FF2B5EF4-FFF2-40B4-BE49-F238E27FC236}">
                <a16:creationId xmlns:a16="http://schemas.microsoft.com/office/drawing/2014/main" id="{DEC758E6-46AB-4E65-B474-BB08123F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15" y="5079821"/>
            <a:ext cx="587366" cy="4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object 36">
            <a:extLst>
              <a:ext uri="{FF2B5EF4-FFF2-40B4-BE49-F238E27FC236}">
                <a16:creationId xmlns:a16="http://schemas.microsoft.com/office/drawing/2014/main" id="{DEC698E4-9B23-4AE6-9B97-579F5C6491F3}"/>
              </a:ext>
            </a:extLst>
          </p:cNvPr>
          <p:cNvSpPr txBox="1"/>
          <p:nvPr/>
        </p:nvSpPr>
        <p:spPr>
          <a:xfrm rot="5400000">
            <a:off x="9785467" y="4385616"/>
            <a:ext cx="359073" cy="184984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прочих видов услуг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1E646E9C-61B1-481B-AA76-B9FECBEF6072}"/>
              </a:ext>
            </a:extLst>
          </p:cNvPr>
          <p:cNvCxnSpPr>
            <a:cxnSpLocks/>
          </p:cNvCxnSpPr>
          <p:nvPr/>
        </p:nvCxnSpPr>
        <p:spPr>
          <a:xfrm>
            <a:off x="10886296" y="5318393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0F728B3D-5CA6-481E-9469-32067B511EB4}"/>
              </a:ext>
            </a:extLst>
          </p:cNvPr>
          <p:cNvSpPr txBox="1"/>
          <p:nvPr/>
        </p:nvSpPr>
        <p:spPr>
          <a:xfrm>
            <a:off x="11125105" y="5135061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53,8</a:t>
            </a:r>
          </a:p>
        </p:txBody>
      </p:sp>
      <p:pic>
        <p:nvPicPr>
          <p:cNvPr id="127" name="object 40">
            <a:extLst>
              <a:ext uri="{FF2B5EF4-FFF2-40B4-BE49-F238E27FC236}">
                <a16:creationId xmlns:a16="http://schemas.microsoft.com/office/drawing/2014/main" id="{645ECAB6-9A9A-48F5-9B07-930E46EE80D6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285" y="4133285"/>
            <a:ext cx="225951" cy="437361"/>
          </a:xfrm>
          <a:prstGeom prst="rect">
            <a:avLst/>
          </a:prstGeom>
        </p:spPr>
      </p:pic>
      <p:pic>
        <p:nvPicPr>
          <p:cNvPr id="2" name="Picture 2" descr="https://e7.pngegg.com/pngimages/491/211/png-clipart-electronics-manufacturing-services-business-computer-icons-factory-background-manufacturing-hd-miscellaneous-company.png">
            <a:extLst>
              <a:ext uri="{FF2B5EF4-FFF2-40B4-BE49-F238E27FC236}">
                <a16:creationId xmlns:a16="http://schemas.microsoft.com/office/drawing/2014/main" id="{97F30BF4-DAE3-46FC-8C9A-7ABD5755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5" y="3001162"/>
            <a:ext cx="535803" cy="4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22">
            <a:extLst>
              <a:ext uri="{FF2B5EF4-FFF2-40B4-BE49-F238E27FC236}">
                <a16:creationId xmlns:a16="http://schemas.microsoft.com/office/drawing/2014/main" id="{0DA0AA82-57E6-4282-BA45-1C9EAAE7CEBC}"/>
              </a:ext>
            </a:extLst>
          </p:cNvPr>
          <p:cNvSpPr txBox="1"/>
          <p:nvPr/>
        </p:nvSpPr>
        <p:spPr>
          <a:xfrm rot="5400000">
            <a:off x="1262706" y="2528084"/>
            <a:ext cx="384721" cy="1381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535"/>
              </a:lnSpc>
            </a:pP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FE8D200C-D84D-4267-AF22-A23CEF5E0FA4}"/>
              </a:ext>
            </a:extLst>
          </p:cNvPr>
          <p:cNvCxnSpPr/>
          <p:nvPr/>
        </p:nvCxnSpPr>
        <p:spPr>
          <a:xfrm>
            <a:off x="2167360" y="3218964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1FEA073B-F072-4AD8-8FAA-5E17C1DDF721}"/>
              </a:ext>
            </a:extLst>
          </p:cNvPr>
          <p:cNvSpPr txBox="1"/>
          <p:nvPr/>
        </p:nvSpPr>
        <p:spPr>
          <a:xfrm>
            <a:off x="2434216" y="3025666"/>
            <a:ext cx="779079" cy="37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75,7</a:t>
            </a:r>
          </a:p>
        </p:txBody>
      </p:sp>
    </p:spTree>
    <p:extLst>
      <p:ext uri="{BB962C8B-B14F-4D97-AF65-F5344CB8AC3E}">
        <p14:creationId xmlns:p14="http://schemas.microsoft.com/office/powerpoint/2010/main" val="183305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151782" y="84843"/>
            <a:ext cx="7012427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РЕЗУЛЬТАТЫ ДЕЯТЕЛЬНОСТИ ОРГАНИЗАЦИЙ 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 descr="https://cdn-icons-png.flaticon.com/512/8150/8150634.png">
            <a:extLst>
              <a:ext uri="{FF2B5EF4-FFF2-40B4-BE49-F238E27FC236}">
                <a16:creationId xmlns:a16="http://schemas.microsoft.com/office/drawing/2014/main" id="{4AF8956F-9FE7-49C5-8822-70A82166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3" y="65025"/>
            <a:ext cx="744538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6235AB-4A8A-4169-B20B-9AA16F50B5A7}"/>
              </a:ext>
            </a:extLst>
          </p:cNvPr>
          <p:cNvSpPr/>
          <p:nvPr/>
        </p:nvSpPr>
        <p:spPr>
          <a:xfrm>
            <a:off x="510456" y="1084042"/>
            <a:ext cx="11108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3" panose="050401020108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январь-июнь 2023 года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сальдированный финансовый результат </a:t>
            </a: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(прибыль минус убыток) организаций города Кемерово (без субъектов малого предпринимательства, банков, страховых и бюджетных организаций) составил 150,2 млрд рублей прибыли (январь-июнь 2022 года – 143,4 млрд рублей прибыли)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56D3316B-0E4F-4CE7-A58C-978CFCEABBC7}"/>
              </a:ext>
            </a:extLst>
          </p:cNvPr>
          <p:cNvSpPr/>
          <p:nvPr/>
        </p:nvSpPr>
        <p:spPr>
          <a:xfrm>
            <a:off x="1407055" y="2621235"/>
            <a:ext cx="7977569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сальдированного финансового результата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крупных и средних организаций г. Кемерово, млн рублей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top-fon.com/uploads/posts/2023-01/1674904717_top-fon-com-p-fon-dlya-prezentatsii-kredit-64.png">
            <a:extLst>
              <a:ext uri="{FF2B5EF4-FFF2-40B4-BE49-F238E27FC236}">
                <a16:creationId xmlns:a16="http://schemas.microsoft.com/office/drawing/2014/main" id="{6B370F9D-0237-4009-AFCA-242A89ACCC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op-fon.com/uploads/posts/2023-01/1674904717_top-fon-com-p-fon-dlya-prezentatsii-kredit-64.png">
            <a:extLst>
              <a:ext uri="{FF2B5EF4-FFF2-40B4-BE49-F238E27FC236}">
                <a16:creationId xmlns:a16="http://schemas.microsoft.com/office/drawing/2014/main" id="{F2BB7CB8-8A41-4E2C-8E7D-1E6C314A1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static.tildacdn.com/tild6164-3262-4830-b034-333865613931/00.png">
            <a:extLst>
              <a:ext uri="{FF2B5EF4-FFF2-40B4-BE49-F238E27FC236}">
                <a16:creationId xmlns:a16="http://schemas.microsoft.com/office/drawing/2014/main" id="{3411E078-3CEB-46BB-81E2-93FFCE82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832" y="5261446"/>
            <a:ext cx="1918168" cy="15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80FD0EB-0FE3-4FEC-A080-6E7E26403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74420"/>
              </p:ext>
            </p:extLst>
          </p:nvPr>
        </p:nvGraphicFramePr>
        <p:xfrm>
          <a:off x="2345523" y="3515051"/>
          <a:ext cx="5518150" cy="224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3704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199364" y="274477"/>
            <a:ext cx="7012427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 descr="бизнес, идея, лампочка, деньги, монеты, инвестиции значок">
            <a:extLst>
              <a:ext uri="{FF2B5EF4-FFF2-40B4-BE49-F238E27FC236}">
                <a16:creationId xmlns:a16="http://schemas.microsoft.com/office/drawing/2014/main" id="{29BF1740-CE40-47C7-8486-5376D97C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3" y="-6773"/>
            <a:ext cx="872059" cy="87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5">
            <a:extLst>
              <a:ext uri="{FF2B5EF4-FFF2-40B4-BE49-F238E27FC236}">
                <a16:creationId xmlns:a16="http://schemas.microsoft.com/office/drawing/2014/main" id="{A5C0B303-4AE1-4589-AE78-0E8A00F47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48" y="993398"/>
            <a:ext cx="103707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 города всех форм собственности </a:t>
            </a:r>
            <a:r>
              <a:rPr lang="ru-RU" alt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2023 года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alt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30,5 млрд рублей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в основной капитал, что в сопоставимых ценах на 21,4 % ниже уровня аналогичного периода 2022 года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8990DC7C-7457-4FC8-A7DB-95453AE1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50" y="2047958"/>
            <a:ext cx="104532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Объем инвестиций по крупным и средним предприятиям </a:t>
            </a:r>
            <a:r>
              <a:rPr lang="ru-RU" alt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2023 года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сложился на уровне </a:t>
            </a:r>
            <a:r>
              <a:rPr lang="ru-RU" alt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17,9 млрд рублей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(снижение в сопоставимых ценах составило 29,2 %)</a:t>
            </a:r>
          </a:p>
        </p:txBody>
      </p:sp>
      <p:pic>
        <p:nvPicPr>
          <p:cNvPr id="19" name="Picture 63" descr="https://penza-post.ru/uploads/2-1/Anna1/yanvar/19.01/4048.jpg">
            <a:extLst>
              <a:ext uri="{FF2B5EF4-FFF2-40B4-BE49-F238E27FC236}">
                <a16:creationId xmlns:a16="http://schemas.microsoft.com/office/drawing/2014/main" id="{7BF4B2F8-C9B2-470C-9B4E-A7F85E36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9147" y="4988542"/>
            <a:ext cx="3092853" cy="18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359688AC-9B51-4B21-8EA2-0EA0B649D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653922"/>
              </p:ext>
            </p:extLst>
          </p:nvPr>
        </p:nvGraphicFramePr>
        <p:xfrm>
          <a:off x="1416167" y="3234133"/>
          <a:ext cx="5757061" cy="326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456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199364" y="274477"/>
            <a:ext cx="7012427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4D1952FD-1815-4E97-8C07-655518CD0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361836"/>
              </p:ext>
            </p:extLst>
          </p:nvPr>
        </p:nvGraphicFramePr>
        <p:xfrm>
          <a:off x="275758" y="2360435"/>
          <a:ext cx="4257121" cy="327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0" name="Picture 2" descr="https://cdn-icons-png.flaticon.com/512/1761/1761422.png">
            <a:extLst>
              <a:ext uri="{FF2B5EF4-FFF2-40B4-BE49-F238E27FC236}">
                <a16:creationId xmlns:a16="http://schemas.microsoft.com/office/drawing/2014/main" id="{7AE18B64-1720-4A8B-B52D-C81EE3FF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9" y="29091"/>
            <a:ext cx="744538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EBB300-CCF7-44D7-999B-DEAE721271D9}"/>
              </a:ext>
            </a:extLst>
          </p:cNvPr>
          <p:cNvSpPr txBox="1"/>
          <p:nvPr/>
        </p:nvSpPr>
        <p:spPr>
          <a:xfrm>
            <a:off x="-512064" y="1479612"/>
            <a:ext cx="6608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города Кемерово,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pic>
        <p:nvPicPr>
          <p:cNvPr id="7172" name="Picture 4" descr="https://avatars.mds.yandex.net/i?id=d09440f01ab3a0b67aa09cbe8f537453-5752088-images-thumbs&amp;ref=rim&amp;n=33&amp;w=200&amp;h=150">
            <a:extLst>
              <a:ext uri="{FF2B5EF4-FFF2-40B4-BE49-F238E27FC236}">
                <a16:creationId xmlns:a16="http://schemas.microsoft.com/office/drawing/2014/main" id="{E4E53A3D-67C6-4AC3-B0F8-1A2BC165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68" y="2755673"/>
            <a:ext cx="1889936" cy="1525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1C9C013D-2A19-4DF4-98FE-DAED43CC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120" y="1132996"/>
            <a:ext cx="5964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города Кемерово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729D9287-735B-4EC3-9E89-75C49D675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31812"/>
              </p:ext>
            </p:extLst>
          </p:nvPr>
        </p:nvGraphicFramePr>
        <p:xfrm>
          <a:off x="6070662" y="1551321"/>
          <a:ext cx="5515545" cy="2195256"/>
        </p:xfrm>
        <a:graphic>
          <a:graphicData uri="http://schemas.openxmlformats.org/drawingml/2006/table">
            <a:tbl>
              <a:tblPr firstRow="1" firstCol="1" bandRow="1"/>
              <a:tblGrid>
                <a:gridCol w="47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полугодие 2022 года, млн рублей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полугодие 2023 года, млн рублей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Изменение, %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3 468,8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3 646,2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445,7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622,4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139,6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9 349,1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9 790,2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ДОХОДОВ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13 263,6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14 058,8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50DB689F-2D76-4F8B-9EDE-6FD74C9A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120" y="3815554"/>
            <a:ext cx="5964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города Кемерово, млн рублей</a:t>
            </a:r>
          </a:p>
        </p:txBody>
      </p:sp>
      <p:graphicFrame>
        <p:nvGraphicFramePr>
          <p:cNvPr id="17" name="Объект 11">
            <a:extLst>
              <a:ext uri="{FF2B5EF4-FFF2-40B4-BE49-F238E27FC236}">
                <a16:creationId xmlns:a16="http://schemas.microsoft.com/office/drawing/2014/main" id="{932AF77D-F945-4BC3-98C8-67EF3A538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79959"/>
              </p:ext>
            </p:extLst>
          </p:nvPr>
        </p:nvGraphicFramePr>
        <p:xfrm>
          <a:off x="5913120" y="4223085"/>
          <a:ext cx="594042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734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8">
            <a:extLst>
              <a:ext uri="{FF2B5EF4-FFF2-40B4-BE49-F238E27FC236}">
                <a16:creationId xmlns:a16="http://schemas.microsoft.com/office/drawing/2014/main" id="{93164FFC-47F3-4018-BDBD-048C0B57690E}"/>
              </a:ext>
            </a:extLst>
          </p:cNvPr>
          <p:cNvSpPr txBox="1"/>
          <p:nvPr/>
        </p:nvSpPr>
        <p:spPr>
          <a:xfrm>
            <a:off x="255253" y="-32445"/>
            <a:ext cx="10256553" cy="11512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1225">
              <a:lnSpc>
                <a:spcPts val="3085"/>
              </a:lnSpc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СОЦИАЛЬНО-ЭКОНОМИЧЕСКИЕ ПОКАЗАТЕЛИ за первое полугодие 2023 года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1496042" y="-4763017"/>
            <a:ext cx="812817" cy="17772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5976A08B-0E33-4F32-BF27-30C538FCAA20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www.sathyainfo.com/assets/images/robeeta/o7.png">
            <a:extLst>
              <a:ext uri="{FF2B5EF4-FFF2-40B4-BE49-F238E27FC236}">
                <a16:creationId xmlns:a16="http://schemas.microsoft.com/office/drawing/2014/main" id="{228CAD54-5CA1-498A-AD21-F3A6FDF0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" y="8539"/>
            <a:ext cx="1151001" cy="11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bject 3">
            <a:extLst>
              <a:ext uri="{FF2B5EF4-FFF2-40B4-BE49-F238E27FC236}">
                <a16:creationId xmlns:a16="http://schemas.microsoft.com/office/drawing/2014/main" id="{A4E504F9-D2D3-4D33-AC65-A11DEA51D864}"/>
              </a:ext>
            </a:extLst>
          </p:cNvPr>
          <p:cNvSpPr/>
          <p:nvPr/>
        </p:nvSpPr>
        <p:spPr>
          <a:xfrm>
            <a:off x="-354" y="-19921"/>
            <a:ext cx="10767060" cy="1151001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1A4DB9-E390-4A6D-86EE-910392E0EFEB}"/>
              </a:ext>
            </a:extLst>
          </p:cNvPr>
          <p:cNvSpPr txBox="1"/>
          <p:nvPr/>
        </p:nvSpPr>
        <p:spPr>
          <a:xfrm>
            <a:off x="1366208" y="6192070"/>
            <a:ext cx="624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(среднегодовая)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548 342 человека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EC57A7-52C5-452E-8EF4-CB94EB448227}"/>
              </a:ext>
            </a:extLst>
          </p:cNvPr>
          <p:cNvSpPr txBox="1"/>
          <p:nvPr/>
        </p:nvSpPr>
        <p:spPr>
          <a:xfrm>
            <a:off x="1323966" y="2583926"/>
            <a:ext cx="584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промышленного производства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96,7 %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6B8661-A0D2-406B-AD52-97CFFDC78045}"/>
              </a:ext>
            </a:extLst>
          </p:cNvPr>
          <p:cNvSpPr txBox="1"/>
          <p:nvPr/>
        </p:nvSpPr>
        <p:spPr>
          <a:xfrm>
            <a:off x="1366208" y="5488640"/>
            <a:ext cx="966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товаров, выполненных работ и услуг (всеми категориями производителей)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118 993,8 млн рублей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6229E9-C723-4FAB-8E0D-067839A3CB87}"/>
              </a:ext>
            </a:extLst>
          </p:cNvPr>
          <p:cNvSpPr txBox="1"/>
          <p:nvPr/>
        </p:nvSpPr>
        <p:spPr>
          <a:xfrm>
            <a:off x="1366208" y="4989174"/>
            <a:ext cx="96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выполненные по виду деятельности «Строительство»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20 177,7 млн рублей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1BD8CC-DA78-449E-A267-5BF2E73CDC39}"/>
              </a:ext>
            </a:extLst>
          </p:cNvPr>
          <p:cNvSpPr txBox="1"/>
          <p:nvPr/>
        </p:nvSpPr>
        <p:spPr>
          <a:xfrm>
            <a:off x="1332102" y="3023194"/>
            <a:ext cx="96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введенного в эксплуатацию жилья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94,8 тыс. кв. м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66A8BB-B130-4F35-B89E-7CE014DA1425}"/>
              </a:ext>
            </a:extLst>
          </p:cNvPr>
          <p:cNvSpPr txBox="1"/>
          <p:nvPr/>
        </p:nvSpPr>
        <p:spPr>
          <a:xfrm>
            <a:off x="1323966" y="3942659"/>
            <a:ext cx="999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минимального набора продуктов питания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5 466,63 рубля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одного человека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61DCEC-6A9E-43CC-907F-DAE21922A46E}"/>
              </a:ext>
            </a:extLst>
          </p:cNvPr>
          <p:cNvSpPr txBox="1"/>
          <p:nvPr/>
        </p:nvSpPr>
        <p:spPr>
          <a:xfrm>
            <a:off x="1344168" y="4439508"/>
            <a:ext cx="999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организаций (без субъектов малого предпринимательства)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540,6 млрд рублей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22E874-2A3E-4A5A-AE9F-3843DEB0A28F}"/>
              </a:ext>
            </a:extLst>
          </p:cNvPr>
          <p:cNvSpPr txBox="1"/>
          <p:nvPr/>
        </p:nvSpPr>
        <p:spPr>
          <a:xfrm>
            <a:off x="1314870" y="1410784"/>
            <a:ext cx="999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(без субъектов малого предпринимательства)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75 053 рубля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88FCEA-1A3C-4F1B-997D-8B9742BB2FDF}"/>
              </a:ext>
            </a:extLst>
          </p:cNvPr>
          <p:cNvSpPr txBox="1"/>
          <p:nvPr/>
        </p:nvSpPr>
        <p:spPr>
          <a:xfrm>
            <a:off x="1332102" y="1913098"/>
            <a:ext cx="1015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Сальдированный финансовый результат организаций (без субъектов малого предпринимательства)   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150,2 млрд рублей прибыли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7F5CFFA-2E51-4E18-BD3F-4F6D5AD9CC89}"/>
              </a:ext>
            </a:extLst>
          </p:cNvPr>
          <p:cNvSpPr txBox="1"/>
          <p:nvPr/>
        </p:nvSpPr>
        <p:spPr>
          <a:xfrm>
            <a:off x="1342350" y="3458478"/>
            <a:ext cx="999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безработицы -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0,39 %</a:t>
            </a:r>
          </a:p>
        </p:txBody>
      </p:sp>
      <p:sp>
        <p:nvSpPr>
          <p:cNvPr id="45" name="Стрелка: изогнутая вниз 44">
            <a:extLst>
              <a:ext uri="{FF2B5EF4-FFF2-40B4-BE49-F238E27FC236}">
                <a16:creationId xmlns:a16="http://schemas.microsoft.com/office/drawing/2014/main" id="{F16C765F-3ACF-4113-A134-6777B777CF64}"/>
              </a:ext>
            </a:extLst>
          </p:cNvPr>
          <p:cNvSpPr/>
          <p:nvPr/>
        </p:nvSpPr>
        <p:spPr>
          <a:xfrm>
            <a:off x="859462" y="3505211"/>
            <a:ext cx="397046" cy="2819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верх 11">
            <a:extLst>
              <a:ext uri="{FF2B5EF4-FFF2-40B4-BE49-F238E27FC236}">
                <a16:creationId xmlns:a16="http://schemas.microsoft.com/office/drawing/2014/main" id="{B23295EC-1AE5-4D09-9A3B-6986CF8D0168}"/>
              </a:ext>
            </a:extLst>
          </p:cNvPr>
          <p:cNvSpPr/>
          <p:nvPr/>
        </p:nvSpPr>
        <p:spPr>
          <a:xfrm>
            <a:off x="804278" y="2041184"/>
            <a:ext cx="395960" cy="282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: изогнутая вверх 49">
            <a:extLst>
              <a:ext uri="{FF2B5EF4-FFF2-40B4-BE49-F238E27FC236}">
                <a16:creationId xmlns:a16="http://schemas.microsoft.com/office/drawing/2014/main" id="{C476C6C8-C338-4A94-9A39-AFCFED87ECD3}"/>
              </a:ext>
            </a:extLst>
          </p:cNvPr>
          <p:cNvSpPr/>
          <p:nvPr/>
        </p:nvSpPr>
        <p:spPr>
          <a:xfrm>
            <a:off x="804278" y="1462674"/>
            <a:ext cx="395960" cy="282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трелка: изогнутая вверх 50">
            <a:extLst>
              <a:ext uri="{FF2B5EF4-FFF2-40B4-BE49-F238E27FC236}">
                <a16:creationId xmlns:a16="http://schemas.microsoft.com/office/drawing/2014/main" id="{B74DDEF8-F4F5-46BC-991A-8D0BEEFC7007}"/>
              </a:ext>
            </a:extLst>
          </p:cNvPr>
          <p:cNvSpPr/>
          <p:nvPr/>
        </p:nvSpPr>
        <p:spPr>
          <a:xfrm>
            <a:off x="808101" y="2601294"/>
            <a:ext cx="395960" cy="282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: изогнутая вверх 51">
            <a:extLst>
              <a:ext uri="{FF2B5EF4-FFF2-40B4-BE49-F238E27FC236}">
                <a16:creationId xmlns:a16="http://schemas.microsoft.com/office/drawing/2014/main" id="{4E9A282E-A1A5-46FB-8FC0-AE0721A1478D}"/>
              </a:ext>
            </a:extLst>
          </p:cNvPr>
          <p:cNvSpPr/>
          <p:nvPr/>
        </p:nvSpPr>
        <p:spPr>
          <a:xfrm>
            <a:off x="815521" y="3076337"/>
            <a:ext cx="395960" cy="282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Стрелка: изогнутая вниз 52">
            <a:extLst>
              <a:ext uri="{FF2B5EF4-FFF2-40B4-BE49-F238E27FC236}">
                <a16:creationId xmlns:a16="http://schemas.microsoft.com/office/drawing/2014/main" id="{0A060F63-8487-467E-BFFC-DA973CB30501}"/>
              </a:ext>
            </a:extLst>
          </p:cNvPr>
          <p:cNvSpPr/>
          <p:nvPr/>
        </p:nvSpPr>
        <p:spPr>
          <a:xfrm>
            <a:off x="859462" y="3969797"/>
            <a:ext cx="397046" cy="2819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трелка: изогнутая вниз 53">
            <a:extLst>
              <a:ext uri="{FF2B5EF4-FFF2-40B4-BE49-F238E27FC236}">
                <a16:creationId xmlns:a16="http://schemas.microsoft.com/office/drawing/2014/main" id="{9AE21141-3238-42F5-9F5B-D4B43A7B96F6}"/>
              </a:ext>
            </a:extLst>
          </p:cNvPr>
          <p:cNvSpPr/>
          <p:nvPr/>
        </p:nvSpPr>
        <p:spPr>
          <a:xfrm>
            <a:off x="852126" y="4518180"/>
            <a:ext cx="397046" cy="2819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Стрелка: изогнутая вниз 56">
            <a:extLst>
              <a:ext uri="{FF2B5EF4-FFF2-40B4-BE49-F238E27FC236}">
                <a16:creationId xmlns:a16="http://schemas.microsoft.com/office/drawing/2014/main" id="{38BC4F3E-8DE1-429D-BBC5-B0CBE2EAAE68}"/>
              </a:ext>
            </a:extLst>
          </p:cNvPr>
          <p:cNvSpPr/>
          <p:nvPr/>
        </p:nvSpPr>
        <p:spPr>
          <a:xfrm>
            <a:off x="840262" y="4993223"/>
            <a:ext cx="408909" cy="2819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Стрелка: изогнутая вниз 74">
            <a:extLst>
              <a:ext uri="{FF2B5EF4-FFF2-40B4-BE49-F238E27FC236}">
                <a16:creationId xmlns:a16="http://schemas.microsoft.com/office/drawing/2014/main" id="{AAE7B470-2672-4F13-B652-92D1C04FA511}"/>
              </a:ext>
            </a:extLst>
          </p:cNvPr>
          <p:cNvSpPr/>
          <p:nvPr/>
        </p:nvSpPr>
        <p:spPr>
          <a:xfrm>
            <a:off x="836680" y="5604603"/>
            <a:ext cx="419827" cy="2819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Стрелка: изогнутая вниз 75">
            <a:extLst>
              <a:ext uri="{FF2B5EF4-FFF2-40B4-BE49-F238E27FC236}">
                <a16:creationId xmlns:a16="http://schemas.microsoft.com/office/drawing/2014/main" id="{A024A245-138B-43E8-89EE-6F127ADD2BE2}"/>
              </a:ext>
            </a:extLst>
          </p:cNvPr>
          <p:cNvSpPr/>
          <p:nvPr/>
        </p:nvSpPr>
        <p:spPr>
          <a:xfrm>
            <a:off x="859462" y="6180989"/>
            <a:ext cx="397046" cy="2819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8">
            <a:extLst>
              <a:ext uri="{FF2B5EF4-FFF2-40B4-BE49-F238E27FC236}">
                <a16:creationId xmlns:a16="http://schemas.microsoft.com/office/drawing/2014/main" id="{93164FFC-47F3-4018-BDBD-048C0B57690E}"/>
              </a:ext>
            </a:extLst>
          </p:cNvPr>
          <p:cNvSpPr txBox="1"/>
          <p:nvPr/>
        </p:nvSpPr>
        <p:spPr>
          <a:xfrm>
            <a:off x="127661" y="-100626"/>
            <a:ext cx="6851015" cy="7537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1225">
              <a:lnSpc>
                <a:spcPts val="3085"/>
              </a:lnSpc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</a:t>
            </a:r>
            <a:r>
              <a:rPr sz="2400" b="1" spc="-114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20539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object 27">
            <a:extLst>
              <a:ext uri="{FF2B5EF4-FFF2-40B4-BE49-F238E27FC236}">
                <a16:creationId xmlns:a16="http://schemas.microsoft.com/office/drawing/2014/main" id="{FF42D775-6866-4371-B3FA-8A00179098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61" y="71060"/>
            <a:ext cx="673227" cy="770113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0241D1A9-B4BE-4A18-8EA0-C1A55E3CE7D2}"/>
              </a:ext>
            </a:extLst>
          </p:cNvPr>
          <p:cNvSpPr txBox="1"/>
          <p:nvPr/>
        </p:nvSpPr>
        <p:spPr>
          <a:xfrm>
            <a:off x="372614" y="1414697"/>
            <a:ext cx="433469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sz="2000" b="1" spc="-1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 ПРОИЗВОДСТВА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Диаграмма 16">
                <a:extLst>
                  <a:ext uri="{FF2B5EF4-FFF2-40B4-BE49-F238E27FC236}">
                    <a16:creationId xmlns:a16="http://schemas.microsoft.com/office/drawing/2014/main" id="{93343ACE-7FD9-4002-B5C8-FAF202C01B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99653038"/>
                  </p:ext>
                </p:extLst>
              </p:nvPr>
            </p:nvGraphicFramePr>
            <p:xfrm>
              <a:off x="275877" y="2275037"/>
              <a:ext cx="3893185" cy="29828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7" name="Диаграмма 16">
                <a:extLst>
                  <a:ext uri="{FF2B5EF4-FFF2-40B4-BE49-F238E27FC236}">
                    <a16:creationId xmlns:a16="http://schemas.microsoft.com/office/drawing/2014/main" id="{93343ACE-7FD9-4002-B5C8-FAF202C01B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877" y="2275037"/>
                <a:ext cx="3893185" cy="2982851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object 44">
            <a:extLst>
              <a:ext uri="{FF2B5EF4-FFF2-40B4-BE49-F238E27FC236}">
                <a16:creationId xmlns:a16="http://schemas.microsoft.com/office/drawing/2014/main" id="{32E64AF3-70E7-4BA0-B473-B0F5DD144ECF}"/>
              </a:ext>
            </a:extLst>
          </p:cNvPr>
          <p:cNvSpPr/>
          <p:nvPr/>
        </p:nvSpPr>
        <p:spPr>
          <a:xfrm>
            <a:off x="351621" y="5234692"/>
            <a:ext cx="3893185" cy="0"/>
          </a:xfrm>
          <a:custGeom>
            <a:avLst/>
            <a:gdLst/>
            <a:ahLst/>
            <a:cxnLst/>
            <a:rect l="l" t="t" r="r" b="b"/>
            <a:pathLst>
              <a:path w="3893185">
                <a:moveTo>
                  <a:pt x="0" y="0"/>
                </a:moveTo>
                <a:lnTo>
                  <a:pt x="3892972" y="0"/>
                </a:lnTo>
              </a:path>
            </a:pathLst>
          </a:custGeom>
          <a:ln w="271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F65EC77-CFD7-4E8D-911F-99A2164E20F0}"/>
              </a:ext>
            </a:extLst>
          </p:cNvPr>
          <p:cNvSpPr txBox="1"/>
          <p:nvPr/>
        </p:nvSpPr>
        <p:spPr>
          <a:xfrm>
            <a:off x="6405308" y="1365672"/>
            <a:ext cx="4671060" cy="67582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70"/>
              </a:spcBef>
            </a:pPr>
            <a:r>
              <a:rPr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ИНДЕКСЫ</a:t>
            </a:r>
            <a:r>
              <a:rPr sz="2000" b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" algn="ctr">
              <a:lnSpc>
                <a:spcPct val="100000"/>
              </a:lnSpc>
              <a:spcBef>
                <a:spcPts val="16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экономической деятельности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5976A08B-0E33-4F32-BF27-30C538FCAA20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52D76DF3-F47C-42FA-9CA0-FFADF54412B8}"/>
              </a:ext>
            </a:extLst>
          </p:cNvPr>
          <p:cNvSpPr txBox="1"/>
          <p:nvPr/>
        </p:nvSpPr>
        <p:spPr>
          <a:xfrm>
            <a:off x="6427089" y="2376931"/>
            <a:ext cx="2209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</a:t>
            </a:r>
            <a:r>
              <a:rPr sz="1600" b="1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ИСКОПАЕМЫХ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D6D40F0E-5F71-4A17-8696-73C813DBDF42}"/>
              </a:ext>
            </a:extLst>
          </p:cNvPr>
          <p:cNvSpPr txBox="1"/>
          <p:nvPr/>
        </p:nvSpPr>
        <p:spPr>
          <a:xfrm>
            <a:off x="10532110" y="2333711"/>
            <a:ext cx="126578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200" b="1" spc="-20" dirty="0">
                <a:solidFill>
                  <a:srgbClr val="E20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5,7 %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1A9B4657-B4B5-4761-851E-96C5F5F01C07}"/>
              </a:ext>
            </a:extLst>
          </p:cNvPr>
          <p:cNvSpPr txBox="1"/>
          <p:nvPr/>
        </p:nvSpPr>
        <p:spPr>
          <a:xfrm>
            <a:off x="10466133" y="3201282"/>
            <a:ext cx="1426146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200" b="1" spc="-20" dirty="0">
                <a:solidFill>
                  <a:srgbClr val="4163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101,3 %</a:t>
            </a:r>
            <a:endParaRPr sz="3200" dirty="0">
              <a:solidFill>
                <a:srgbClr val="4163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737D36FB-8373-4664-9F20-A1BB3D1423C5}"/>
              </a:ext>
            </a:extLst>
          </p:cNvPr>
          <p:cNvSpPr txBox="1"/>
          <p:nvPr/>
        </p:nvSpPr>
        <p:spPr>
          <a:xfrm>
            <a:off x="6436614" y="3187445"/>
            <a:ext cx="215646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</a:t>
            </a: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A05E868B-D0D7-4542-BBF5-FFEBA26A7A43}"/>
              </a:ext>
            </a:extLst>
          </p:cNvPr>
          <p:cNvSpPr txBox="1"/>
          <p:nvPr/>
        </p:nvSpPr>
        <p:spPr>
          <a:xfrm>
            <a:off x="6423172" y="3945695"/>
            <a:ext cx="35375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1600" b="1"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ЭНЕРГИЕЙ,</a:t>
            </a:r>
            <a:r>
              <a:rPr sz="1600" b="1"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ГАЗОМ</a:t>
            </a:r>
            <a:r>
              <a:rPr sz="1600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ПАРОМ; КОНДИЦИОНИРОВАНИЕ</a:t>
            </a:r>
            <a:r>
              <a:rPr sz="1600" b="1" spc="-8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21F29E0A-5ED3-47E2-B446-2FF0A5267BF0}"/>
              </a:ext>
            </a:extLst>
          </p:cNvPr>
          <p:cNvSpPr txBox="1"/>
          <p:nvPr/>
        </p:nvSpPr>
        <p:spPr>
          <a:xfrm>
            <a:off x="10587354" y="4167632"/>
            <a:ext cx="130492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200" b="1" spc="-20" dirty="0">
                <a:solidFill>
                  <a:srgbClr val="E20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96,7%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06CE70E6-1819-4F85-AA9A-F8B70F475D2F}"/>
              </a:ext>
            </a:extLst>
          </p:cNvPr>
          <p:cNvSpPr txBox="1"/>
          <p:nvPr/>
        </p:nvSpPr>
        <p:spPr>
          <a:xfrm>
            <a:off x="6423172" y="5053026"/>
            <a:ext cx="4009390" cy="124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ВОДОСНАБЖЕНИЕ;</a:t>
            </a:r>
            <a:r>
              <a:rPr sz="1600" b="1" spc="-8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ВОДООТВЕДЕНИЕ, ОРГАНИЗАЦИЯ</a:t>
            </a:r>
            <a:r>
              <a:rPr sz="16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1600" b="1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УТИЛИЗАЦИИ</a:t>
            </a:r>
            <a:r>
              <a:rPr sz="1600" b="1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ОТХОДОВ,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6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ЗАГРЯЗНЕНИЙ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object 29">
            <a:extLst>
              <a:ext uri="{FF2B5EF4-FFF2-40B4-BE49-F238E27FC236}">
                <a16:creationId xmlns:a16="http://schemas.microsoft.com/office/drawing/2014/main" id="{BFC83336-C278-4386-95F1-E382571744A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74099" y="2309836"/>
            <a:ext cx="402699" cy="520239"/>
          </a:xfrm>
          <a:prstGeom prst="rect">
            <a:avLst/>
          </a:prstGeom>
        </p:spPr>
      </p:pic>
      <p:pic>
        <p:nvPicPr>
          <p:cNvPr id="36" name="object 30">
            <a:extLst>
              <a:ext uri="{FF2B5EF4-FFF2-40B4-BE49-F238E27FC236}">
                <a16:creationId xmlns:a16="http://schemas.microsoft.com/office/drawing/2014/main" id="{FEA498EA-432A-491F-93EA-38AC19E08DF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16970" y="3177622"/>
            <a:ext cx="500396" cy="514764"/>
          </a:xfrm>
          <a:prstGeom prst="rect">
            <a:avLst/>
          </a:prstGeom>
        </p:spPr>
      </p:pic>
      <p:pic>
        <p:nvPicPr>
          <p:cNvPr id="37" name="object 31">
            <a:extLst>
              <a:ext uri="{FF2B5EF4-FFF2-40B4-BE49-F238E27FC236}">
                <a16:creationId xmlns:a16="http://schemas.microsoft.com/office/drawing/2014/main" id="{C79F2EC5-9B43-4AF2-AEBB-9CC6793AACC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23436" y="4270339"/>
            <a:ext cx="564303" cy="411078"/>
          </a:xfrm>
          <a:prstGeom prst="rect">
            <a:avLst/>
          </a:prstGeom>
        </p:spPr>
      </p:pic>
      <p:pic>
        <p:nvPicPr>
          <p:cNvPr id="38" name="object 32">
            <a:extLst>
              <a:ext uri="{FF2B5EF4-FFF2-40B4-BE49-F238E27FC236}">
                <a16:creationId xmlns:a16="http://schemas.microsoft.com/office/drawing/2014/main" id="{6A1EAB32-4145-44C0-81CE-98752172B43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88049" y="5383869"/>
            <a:ext cx="382152" cy="560004"/>
          </a:xfrm>
          <a:prstGeom prst="rect">
            <a:avLst/>
          </a:prstGeom>
        </p:spPr>
      </p:pic>
      <p:sp>
        <p:nvSpPr>
          <p:cNvPr id="39" name="object 33">
            <a:extLst>
              <a:ext uri="{FF2B5EF4-FFF2-40B4-BE49-F238E27FC236}">
                <a16:creationId xmlns:a16="http://schemas.microsoft.com/office/drawing/2014/main" id="{DAD5844A-0C53-4762-9A69-7B5DD49D2915}"/>
              </a:ext>
            </a:extLst>
          </p:cNvPr>
          <p:cNvSpPr/>
          <p:nvPr/>
        </p:nvSpPr>
        <p:spPr>
          <a:xfrm>
            <a:off x="5973826" y="3014726"/>
            <a:ext cx="5508625" cy="1905"/>
          </a:xfrm>
          <a:custGeom>
            <a:avLst/>
            <a:gdLst/>
            <a:ahLst/>
            <a:cxnLst/>
            <a:rect l="l" t="t" r="r" b="b"/>
            <a:pathLst>
              <a:path w="5508625" h="1905">
                <a:moveTo>
                  <a:pt x="0" y="0"/>
                </a:moveTo>
                <a:lnTo>
                  <a:pt x="5508498" y="1524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4">
            <a:extLst>
              <a:ext uri="{FF2B5EF4-FFF2-40B4-BE49-F238E27FC236}">
                <a16:creationId xmlns:a16="http://schemas.microsoft.com/office/drawing/2014/main" id="{7BF07F56-FE11-4CDA-9DA4-EE85CD644AF0}"/>
              </a:ext>
            </a:extLst>
          </p:cNvPr>
          <p:cNvSpPr/>
          <p:nvPr/>
        </p:nvSpPr>
        <p:spPr>
          <a:xfrm>
            <a:off x="5967476" y="3857625"/>
            <a:ext cx="5580380" cy="1905"/>
          </a:xfrm>
          <a:custGeom>
            <a:avLst/>
            <a:gdLst/>
            <a:ahLst/>
            <a:cxnLst/>
            <a:rect l="l" t="t" r="r" b="b"/>
            <a:pathLst>
              <a:path w="5580380" h="1904">
                <a:moveTo>
                  <a:pt x="0" y="0"/>
                </a:moveTo>
                <a:lnTo>
                  <a:pt x="5579999" y="1524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id="{FCE8AC95-A51D-47C3-B02B-EC5A9429A3BA}"/>
              </a:ext>
            </a:extLst>
          </p:cNvPr>
          <p:cNvSpPr/>
          <p:nvPr/>
        </p:nvSpPr>
        <p:spPr>
          <a:xfrm>
            <a:off x="5932551" y="4954523"/>
            <a:ext cx="5616575" cy="1905"/>
          </a:xfrm>
          <a:custGeom>
            <a:avLst/>
            <a:gdLst/>
            <a:ahLst/>
            <a:cxnLst/>
            <a:rect l="l" t="t" r="r" b="b"/>
            <a:pathLst>
              <a:path w="5616575" h="1904">
                <a:moveTo>
                  <a:pt x="0" y="0"/>
                </a:moveTo>
                <a:lnTo>
                  <a:pt x="5616575" y="1650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39">
            <a:extLst>
              <a:ext uri="{FF2B5EF4-FFF2-40B4-BE49-F238E27FC236}">
                <a16:creationId xmlns:a16="http://schemas.microsoft.com/office/drawing/2014/main" id="{F5791928-D982-438C-B511-FFD66E8A6FC6}"/>
              </a:ext>
            </a:extLst>
          </p:cNvPr>
          <p:cNvGrpSpPr/>
          <p:nvPr/>
        </p:nvGrpSpPr>
        <p:grpSpPr>
          <a:xfrm>
            <a:off x="10154602" y="5576189"/>
            <a:ext cx="314325" cy="265430"/>
            <a:chOff x="10109200" y="4335398"/>
            <a:chExt cx="314325" cy="265430"/>
          </a:xfrm>
        </p:grpSpPr>
        <p:sp>
          <p:nvSpPr>
            <p:cNvPr id="46" name="object 40">
              <a:extLst>
                <a:ext uri="{FF2B5EF4-FFF2-40B4-BE49-F238E27FC236}">
                  <a16:creationId xmlns:a16="http://schemas.microsoft.com/office/drawing/2014/main" id="{DCB14CEC-58F0-4ABE-9877-DD9E9D1E7830}"/>
                </a:ext>
              </a:extLst>
            </p:cNvPr>
            <p:cNvSpPr/>
            <p:nvPr/>
          </p:nvSpPr>
          <p:spPr>
            <a:xfrm>
              <a:off x="10115550" y="43417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1">
              <a:extLst>
                <a:ext uri="{FF2B5EF4-FFF2-40B4-BE49-F238E27FC236}">
                  <a16:creationId xmlns:a16="http://schemas.microsoft.com/office/drawing/2014/main" id="{A6E3D025-B5AD-4582-B784-9EE2A0F9AC45}"/>
                </a:ext>
              </a:extLst>
            </p:cNvPr>
            <p:cNvSpPr/>
            <p:nvPr/>
          </p:nvSpPr>
          <p:spPr>
            <a:xfrm>
              <a:off x="10115550" y="43417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18">
            <a:extLst>
              <a:ext uri="{FF2B5EF4-FFF2-40B4-BE49-F238E27FC236}">
                <a16:creationId xmlns:a16="http://schemas.microsoft.com/office/drawing/2014/main" id="{76F29830-C407-4B5A-86F0-5A47092BBCB8}"/>
              </a:ext>
            </a:extLst>
          </p:cNvPr>
          <p:cNvSpPr txBox="1"/>
          <p:nvPr/>
        </p:nvSpPr>
        <p:spPr>
          <a:xfrm>
            <a:off x="10558653" y="5457240"/>
            <a:ext cx="152024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80,3 %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object 2">
            <a:extLst>
              <a:ext uri="{FF2B5EF4-FFF2-40B4-BE49-F238E27FC236}">
                <a16:creationId xmlns:a16="http://schemas.microsoft.com/office/drawing/2014/main" id="{B9C179E2-88CA-4AAD-B9C9-2126CBFD7B4B}"/>
              </a:ext>
            </a:extLst>
          </p:cNvPr>
          <p:cNvGrpSpPr/>
          <p:nvPr/>
        </p:nvGrpSpPr>
        <p:grpSpPr>
          <a:xfrm>
            <a:off x="10087864" y="2497202"/>
            <a:ext cx="314325" cy="265430"/>
            <a:chOff x="10106025" y="3344798"/>
            <a:chExt cx="314325" cy="265430"/>
          </a:xfrm>
        </p:grpSpPr>
        <p:sp>
          <p:nvSpPr>
            <p:cNvPr id="53" name="object 3">
              <a:extLst>
                <a:ext uri="{FF2B5EF4-FFF2-40B4-BE49-F238E27FC236}">
                  <a16:creationId xmlns:a16="http://schemas.microsoft.com/office/drawing/2014/main" id="{83BDEBC2-383A-4CCF-83FE-BEB383092BA7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5F277E83-617F-4AFB-ADCB-C86F71A3DFD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39">
            <a:extLst>
              <a:ext uri="{FF2B5EF4-FFF2-40B4-BE49-F238E27FC236}">
                <a16:creationId xmlns:a16="http://schemas.microsoft.com/office/drawing/2014/main" id="{B8C5305A-D334-4F69-891E-C2B50D37B620}"/>
              </a:ext>
            </a:extLst>
          </p:cNvPr>
          <p:cNvGrpSpPr/>
          <p:nvPr/>
        </p:nvGrpSpPr>
        <p:grpSpPr>
          <a:xfrm>
            <a:off x="10143807" y="4312156"/>
            <a:ext cx="314325" cy="265430"/>
            <a:chOff x="10109200" y="4335398"/>
            <a:chExt cx="314325" cy="265430"/>
          </a:xfrm>
        </p:grpSpPr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9A6CD26B-2056-4386-91F1-05949A85BF85}"/>
                </a:ext>
              </a:extLst>
            </p:cNvPr>
            <p:cNvSpPr/>
            <p:nvPr/>
          </p:nvSpPr>
          <p:spPr>
            <a:xfrm>
              <a:off x="10115550" y="43417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14CAAFAD-A679-44A4-B79C-E8B17F0757A2}"/>
                </a:ext>
              </a:extLst>
            </p:cNvPr>
            <p:cNvSpPr/>
            <p:nvPr/>
          </p:nvSpPr>
          <p:spPr>
            <a:xfrm>
              <a:off x="10115550" y="43417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30">
            <a:extLst>
              <a:ext uri="{FF2B5EF4-FFF2-40B4-BE49-F238E27FC236}">
                <a16:creationId xmlns:a16="http://schemas.microsoft.com/office/drawing/2014/main" id="{C1B83FD1-0C9B-45EC-9502-1234D6026B46}"/>
              </a:ext>
            </a:extLst>
          </p:cNvPr>
          <p:cNvGrpSpPr/>
          <p:nvPr/>
        </p:nvGrpSpPr>
        <p:grpSpPr>
          <a:xfrm>
            <a:off x="10081514" y="3286822"/>
            <a:ext cx="314325" cy="316230"/>
            <a:chOff x="1265300" y="5083175"/>
            <a:chExt cx="314325" cy="316230"/>
          </a:xfrm>
        </p:grpSpPr>
        <p:sp>
          <p:nvSpPr>
            <p:cNvPr id="50" name="object 31">
              <a:extLst>
                <a:ext uri="{FF2B5EF4-FFF2-40B4-BE49-F238E27FC236}">
                  <a16:creationId xmlns:a16="http://schemas.microsoft.com/office/drawing/2014/main" id="{0A14364F-F02F-4306-9872-FBEB3AD12479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51" name="object 32">
              <a:extLst>
                <a:ext uri="{FF2B5EF4-FFF2-40B4-BE49-F238E27FC236}">
                  <a16:creationId xmlns:a16="http://schemas.microsoft.com/office/drawing/2014/main" id="{D65B604D-AF66-44B6-BF10-FFAB364E3CE7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82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8">
            <a:extLst>
              <a:ext uri="{FF2B5EF4-FFF2-40B4-BE49-F238E27FC236}">
                <a16:creationId xmlns:a16="http://schemas.microsoft.com/office/drawing/2014/main" id="{93164FFC-47F3-4018-BDBD-048C0B57690E}"/>
              </a:ext>
            </a:extLst>
          </p:cNvPr>
          <p:cNvSpPr txBox="1"/>
          <p:nvPr/>
        </p:nvSpPr>
        <p:spPr>
          <a:xfrm>
            <a:off x="127661" y="-100626"/>
            <a:ext cx="6851015" cy="7537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1225">
              <a:lnSpc>
                <a:spcPts val="3085"/>
              </a:lnSpc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</a:t>
            </a:r>
            <a:r>
              <a:rPr sz="2400" b="1" spc="-114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7417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object 27">
            <a:extLst>
              <a:ext uri="{FF2B5EF4-FFF2-40B4-BE49-F238E27FC236}">
                <a16:creationId xmlns:a16="http://schemas.microsoft.com/office/drawing/2014/main" id="{FF42D775-6866-4371-B3FA-8A00179098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61" y="71060"/>
            <a:ext cx="673227" cy="770113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0241D1A9-B4BE-4A18-8EA0-C1A55E3CE7D2}"/>
              </a:ext>
            </a:extLst>
          </p:cNvPr>
          <p:cNvSpPr txBox="1"/>
          <p:nvPr/>
        </p:nvSpPr>
        <p:spPr>
          <a:xfrm>
            <a:off x="351621" y="969635"/>
            <a:ext cx="457237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ОТГРУЖЕННОЙ ПРОМЫШЛЕННОЙ ПРОДУКЦИИ,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рублей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3343ACE-7FD9-4002-B5C8-FAF202C01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228655"/>
              </p:ext>
            </p:extLst>
          </p:nvPr>
        </p:nvGraphicFramePr>
        <p:xfrm>
          <a:off x="659201" y="1905789"/>
          <a:ext cx="3957217" cy="270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object 44">
            <a:extLst>
              <a:ext uri="{FF2B5EF4-FFF2-40B4-BE49-F238E27FC236}">
                <a16:creationId xmlns:a16="http://schemas.microsoft.com/office/drawing/2014/main" id="{32E64AF3-70E7-4BA0-B473-B0F5DD144ECF}"/>
              </a:ext>
            </a:extLst>
          </p:cNvPr>
          <p:cNvSpPr/>
          <p:nvPr/>
        </p:nvSpPr>
        <p:spPr>
          <a:xfrm>
            <a:off x="368150" y="4250188"/>
            <a:ext cx="3893185" cy="0"/>
          </a:xfrm>
          <a:custGeom>
            <a:avLst/>
            <a:gdLst/>
            <a:ahLst/>
            <a:cxnLst/>
            <a:rect l="l" t="t" r="r" b="b"/>
            <a:pathLst>
              <a:path w="3893185">
                <a:moveTo>
                  <a:pt x="0" y="0"/>
                </a:moveTo>
                <a:lnTo>
                  <a:pt x="3892972" y="0"/>
                </a:lnTo>
              </a:path>
            </a:pathLst>
          </a:custGeom>
          <a:ln w="271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C7FD687-2299-42B2-854A-805E3A75E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826059"/>
              </p:ext>
            </p:extLst>
          </p:nvPr>
        </p:nvGraphicFramePr>
        <p:xfrm>
          <a:off x="4058135" y="1061934"/>
          <a:ext cx="8128000" cy="635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8FF13978-D460-4CD2-8806-7D465A4ADAAE}"/>
              </a:ext>
            </a:extLst>
          </p:cNvPr>
          <p:cNvSpPr/>
          <p:nvPr/>
        </p:nvSpPr>
        <p:spPr>
          <a:xfrm rot="1800000">
            <a:off x="1941021" y="2932729"/>
            <a:ext cx="1080652" cy="69806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17,9 %</a:t>
            </a:r>
          </a:p>
        </p:txBody>
      </p:sp>
    </p:spTree>
    <p:extLst>
      <p:ext uri="{BB962C8B-B14F-4D97-AF65-F5344CB8AC3E}">
        <p14:creationId xmlns:p14="http://schemas.microsoft.com/office/powerpoint/2010/main" val="236665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8">
            <a:extLst>
              <a:ext uri="{FF2B5EF4-FFF2-40B4-BE49-F238E27FC236}">
                <a16:creationId xmlns:a16="http://schemas.microsoft.com/office/drawing/2014/main" id="{93164FFC-47F3-4018-BDBD-048C0B57690E}"/>
              </a:ext>
            </a:extLst>
          </p:cNvPr>
          <p:cNvSpPr txBox="1"/>
          <p:nvPr/>
        </p:nvSpPr>
        <p:spPr>
          <a:xfrm>
            <a:off x="127661" y="-100626"/>
            <a:ext cx="6851015" cy="7537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1225">
              <a:lnSpc>
                <a:spcPts val="3085"/>
              </a:lnSpc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</a:t>
            </a:r>
            <a:r>
              <a:rPr sz="2400" b="1" spc="-114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6307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object 27">
            <a:extLst>
              <a:ext uri="{FF2B5EF4-FFF2-40B4-BE49-F238E27FC236}">
                <a16:creationId xmlns:a16="http://schemas.microsoft.com/office/drawing/2014/main" id="{FF42D775-6866-4371-B3FA-8A00179098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61" y="71060"/>
            <a:ext cx="673227" cy="770113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F369A7B-ABA3-4D4B-80C3-B29609D19711}"/>
              </a:ext>
            </a:extLst>
          </p:cNvPr>
          <p:cNvCxnSpPr/>
          <p:nvPr/>
        </p:nvCxnSpPr>
        <p:spPr>
          <a:xfrm>
            <a:off x="5693664" y="993398"/>
            <a:ext cx="0" cy="5480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F383356-747C-4D70-A28F-66FDD91AA5FF}"/>
              </a:ext>
            </a:extLst>
          </p:cNvPr>
          <p:cNvCxnSpPr/>
          <p:nvPr/>
        </p:nvCxnSpPr>
        <p:spPr>
          <a:xfrm>
            <a:off x="365760" y="3429000"/>
            <a:ext cx="11265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DE427F1-5476-44A0-90A0-17484E750B0F}"/>
              </a:ext>
            </a:extLst>
          </p:cNvPr>
          <p:cNvSpPr txBox="1"/>
          <p:nvPr/>
        </p:nvSpPr>
        <p:spPr>
          <a:xfrm>
            <a:off x="1719334" y="1205399"/>
            <a:ext cx="408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полезных ископаемых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008E2-5EA5-4E75-9A33-961E41CFBA37}"/>
              </a:ext>
            </a:extLst>
          </p:cNvPr>
          <p:cNvSpPr txBox="1"/>
          <p:nvPr/>
        </p:nvSpPr>
        <p:spPr>
          <a:xfrm>
            <a:off x="1825830" y="2225102"/>
            <a:ext cx="3102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2 002,6 млн рублей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(57,3% к 1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года)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FFE5732-D5B8-4F31-8E5D-D53D679AD767}"/>
              </a:ext>
            </a:extLst>
          </p:cNvPr>
          <p:cNvSpPr/>
          <p:nvPr/>
        </p:nvSpPr>
        <p:spPr>
          <a:xfrm rot="5400000">
            <a:off x="3150321" y="1794727"/>
            <a:ext cx="437038" cy="346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4" descr="Азот» вложится в водород - Vostock Capital">
            <a:extLst>
              <a:ext uri="{FF2B5EF4-FFF2-40B4-BE49-F238E27FC236}">
                <a16:creationId xmlns:a16="http://schemas.microsoft.com/office/drawing/2014/main" id="{862BE760-0255-4FCE-BA1A-C329D614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42" y="1061448"/>
            <a:ext cx="1504448" cy="1019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">
            <a:extLst>
              <a:ext uri="{FF2B5EF4-FFF2-40B4-BE49-F238E27FC236}">
                <a16:creationId xmlns:a16="http://schemas.microsoft.com/office/drawing/2014/main" id="{D0F2229C-74AF-4DBA-980A-85615572F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29" y="2201986"/>
            <a:ext cx="1499984" cy="88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802BC6E-1BED-4551-8839-A1778EBE52A2}"/>
              </a:ext>
            </a:extLst>
          </p:cNvPr>
          <p:cNvSpPr txBox="1"/>
          <p:nvPr/>
        </p:nvSpPr>
        <p:spPr>
          <a:xfrm flipH="1">
            <a:off x="7875047" y="1223537"/>
            <a:ext cx="394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</a:t>
            </a: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AB289378-6F37-4E0D-8374-3775338C0D94}"/>
              </a:ext>
            </a:extLst>
          </p:cNvPr>
          <p:cNvSpPr/>
          <p:nvPr/>
        </p:nvSpPr>
        <p:spPr>
          <a:xfrm rot="5400000">
            <a:off x="9487343" y="1741722"/>
            <a:ext cx="415684" cy="306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298BBF-EF28-43C0-A9F4-759E0D500994}"/>
              </a:ext>
            </a:extLst>
          </p:cNvPr>
          <p:cNvSpPr txBox="1"/>
          <p:nvPr/>
        </p:nvSpPr>
        <p:spPr>
          <a:xfrm>
            <a:off x="8252094" y="2152253"/>
            <a:ext cx="3166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92 518,6 млн рублей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(78,0 % к 1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года)</a:t>
            </a:r>
          </a:p>
        </p:txBody>
      </p:sp>
      <p:pic>
        <p:nvPicPr>
          <p:cNvPr id="29" name="Picture 13" descr="Россети Сибирь установят 12 тысяч «умных» счетчиков в Кузбассе -  НИА-Кузбасс / Новости Кемерово и Новокузнецка">
            <a:extLst>
              <a:ext uri="{FF2B5EF4-FFF2-40B4-BE49-F238E27FC236}">
                <a16:creationId xmlns:a16="http://schemas.microsoft.com/office/drawing/2014/main" id="{9D21BFD8-9258-40E0-81A1-F20DD805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1" y="3601541"/>
            <a:ext cx="1748175" cy="1259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Центр Кемерово остался без света из-за аварии на ГРЭС">
            <a:extLst>
              <a:ext uri="{FF2B5EF4-FFF2-40B4-BE49-F238E27FC236}">
                <a16:creationId xmlns:a16="http://schemas.microsoft.com/office/drawing/2014/main" id="{230F0521-1213-4578-91E5-8670E991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" y="5033978"/>
            <a:ext cx="1642458" cy="1183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1E0ED1-E5E8-4B38-B18A-BF7CF6A0BBCD}"/>
              </a:ext>
            </a:extLst>
          </p:cNvPr>
          <p:cNvSpPr txBox="1"/>
          <p:nvPr/>
        </p:nvSpPr>
        <p:spPr>
          <a:xfrm>
            <a:off x="1712267" y="3480691"/>
            <a:ext cx="408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электрической энергией, газом и паром; кондиционирование воздуха</a:t>
            </a: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0CE90DD9-B6EF-4F19-AE63-D55471688521}"/>
              </a:ext>
            </a:extLst>
          </p:cNvPr>
          <p:cNvSpPr/>
          <p:nvPr/>
        </p:nvSpPr>
        <p:spPr>
          <a:xfrm rot="5400000">
            <a:off x="3335944" y="4586830"/>
            <a:ext cx="452603" cy="37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C56582-45EC-43AC-8ACD-0C5B8F8FB931}"/>
              </a:ext>
            </a:extLst>
          </p:cNvPr>
          <p:cNvSpPr txBox="1"/>
          <p:nvPr/>
        </p:nvSpPr>
        <p:spPr>
          <a:xfrm>
            <a:off x="2222702" y="5033978"/>
            <a:ext cx="3202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19 697,1 млн рублей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(111,1% к 1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года)</a:t>
            </a:r>
          </a:p>
        </p:txBody>
      </p:sp>
      <p:pic>
        <p:nvPicPr>
          <p:cNvPr id="34" name="Рисунок 2">
            <a:extLst>
              <a:ext uri="{FF2B5EF4-FFF2-40B4-BE49-F238E27FC236}">
                <a16:creationId xmlns:a16="http://schemas.microsoft.com/office/drawing/2014/main" id="{0BE642D6-A6C0-4930-92FE-659CB30159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09" y="3560522"/>
            <a:ext cx="1820498" cy="125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Промышленное водоснабжение">
            <a:extLst>
              <a:ext uri="{FF2B5EF4-FFF2-40B4-BE49-F238E27FC236}">
                <a16:creationId xmlns:a16="http://schemas.microsoft.com/office/drawing/2014/main" id="{7F260F1F-9955-4431-95CA-832ADEC79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44875"/>
            <a:ext cx="1717013" cy="1142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9B0F3A8-5454-4231-A0C7-8B5CC8ADB08E}"/>
              </a:ext>
            </a:extLst>
          </p:cNvPr>
          <p:cNvSpPr txBox="1"/>
          <p:nvPr/>
        </p:nvSpPr>
        <p:spPr>
          <a:xfrm>
            <a:off x="7783977" y="3489917"/>
            <a:ext cx="4086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Водоснабжение; водоотведение, организация сбора и утилизация отходов, деятельность по ликвидации загрязнений</a:t>
            </a: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E6A0EE7F-A69C-47E9-B7F3-B41AE85EFF1E}"/>
              </a:ext>
            </a:extLst>
          </p:cNvPr>
          <p:cNvSpPr/>
          <p:nvPr/>
        </p:nvSpPr>
        <p:spPr>
          <a:xfrm rot="5400000">
            <a:off x="9575968" y="4854596"/>
            <a:ext cx="452603" cy="37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29D0E-2C23-4DD6-AFFA-9A8D13C8A7C4}"/>
              </a:ext>
            </a:extLst>
          </p:cNvPr>
          <p:cNvSpPr txBox="1"/>
          <p:nvPr/>
        </p:nvSpPr>
        <p:spPr>
          <a:xfrm>
            <a:off x="8202148" y="5314071"/>
            <a:ext cx="3295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4 775,5 млн рублей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(104,0 % к 1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года)</a:t>
            </a:r>
          </a:p>
        </p:txBody>
      </p:sp>
      <p:pic>
        <p:nvPicPr>
          <p:cNvPr id="2050" name="Picture 2" descr="https://gas-kvas.com/uploads/posts/2023-02/1676471755_gas-kvas-com-p-risunok-poleznie-iskopaemie-detskii-34.jpg">
            <a:extLst>
              <a:ext uri="{FF2B5EF4-FFF2-40B4-BE49-F238E27FC236}">
                <a16:creationId xmlns:a16="http://schemas.microsoft.com/office/drawing/2014/main" id="{5C09AC54-547F-455E-A645-AB57AEA5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" y="1619521"/>
            <a:ext cx="1690262" cy="133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0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66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50F8823E-8D59-4741-ADE6-75CB9BAF50B4}"/>
              </a:ext>
            </a:extLst>
          </p:cNvPr>
          <p:cNvSpPr txBox="1"/>
          <p:nvPr/>
        </p:nvSpPr>
        <p:spPr>
          <a:xfrm>
            <a:off x="407009" y="-101908"/>
            <a:ext cx="6762115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168400">
              <a:lnSpc>
                <a:spcPct val="100000"/>
              </a:lnSpc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</a:t>
            </a:r>
            <a:r>
              <a:rPr sz="2400" b="1" spc="-1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object 24">
            <a:extLst>
              <a:ext uri="{FF2B5EF4-FFF2-40B4-BE49-F238E27FC236}">
                <a16:creationId xmlns:a16="http://schemas.microsoft.com/office/drawing/2014/main" id="{214B5303-391C-49F0-A06F-E936711CF52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43" y="-164732"/>
            <a:ext cx="1187450" cy="1187450"/>
          </a:xfrm>
          <a:prstGeom prst="rect">
            <a:avLst/>
          </a:prstGeom>
        </p:spPr>
      </p:pic>
      <p:sp>
        <p:nvSpPr>
          <p:cNvPr id="45" name="object 11">
            <a:extLst>
              <a:ext uri="{FF2B5EF4-FFF2-40B4-BE49-F238E27FC236}">
                <a16:creationId xmlns:a16="http://schemas.microsoft.com/office/drawing/2014/main" id="{E2B19858-9CD8-4EB4-92E6-35886C8EA688}"/>
              </a:ext>
            </a:extLst>
          </p:cNvPr>
          <p:cNvSpPr txBox="1"/>
          <p:nvPr/>
        </p:nvSpPr>
        <p:spPr>
          <a:xfrm>
            <a:off x="-174230" y="1191524"/>
            <a:ext cx="686409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b="1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b="1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b="1" spc="-5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«СТРОИТЕЛЬСТВО»</a:t>
            </a:r>
            <a:endParaRPr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259D6D3-AAB4-4529-B1F4-324382964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596916"/>
              </p:ext>
            </p:extLst>
          </p:nvPr>
        </p:nvGraphicFramePr>
        <p:xfrm>
          <a:off x="229195" y="2106987"/>
          <a:ext cx="5775522" cy="346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8" name="Picture 4" descr="https://sli24.ru/wp-content/uploads/4/c/f/4cf72106dbb8f899f571fbf40b04378c.jpeg">
            <a:extLst>
              <a:ext uri="{FF2B5EF4-FFF2-40B4-BE49-F238E27FC236}">
                <a16:creationId xmlns:a16="http://schemas.microsoft.com/office/drawing/2014/main" id="{1C5F9BB5-1BCD-4C60-96F9-B2ECFEDE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9" y="1346475"/>
            <a:ext cx="897101" cy="887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11">
            <a:extLst>
              <a:ext uri="{FF2B5EF4-FFF2-40B4-BE49-F238E27FC236}">
                <a16:creationId xmlns:a16="http://schemas.microsoft.com/office/drawing/2014/main" id="{4A6D7C79-1A87-44CD-A6AD-48CFF2AA50CE}"/>
              </a:ext>
            </a:extLst>
          </p:cNvPr>
          <p:cNvSpPr txBox="1"/>
          <p:nvPr/>
        </p:nvSpPr>
        <p:spPr>
          <a:xfrm>
            <a:off x="5699606" y="1145531"/>
            <a:ext cx="68640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ЖИЛЫХ ДОМОВ</a:t>
            </a:r>
            <a:endParaRPr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9B8AE293-3980-4F06-8CE1-456FAE4D2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903250"/>
              </p:ext>
            </p:extLst>
          </p:nvPr>
        </p:nvGraphicFramePr>
        <p:xfrm>
          <a:off x="6223145" y="3856751"/>
          <a:ext cx="5807075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5" name="object 17">
            <a:extLst>
              <a:ext uri="{FF2B5EF4-FFF2-40B4-BE49-F238E27FC236}">
                <a16:creationId xmlns:a16="http://schemas.microsoft.com/office/drawing/2014/main" id="{5C49B180-6B73-421F-9463-108BE0802E3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6920" y="1540112"/>
            <a:ext cx="425893" cy="46715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354A41D-0555-4173-937C-F233C37D3F02}"/>
              </a:ext>
            </a:extLst>
          </p:cNvPr>
          <p:cNvCxnSpPr>
            <a:cxnSpLocks/>
          </p:cNvCxnSpPr>
          <p:nvPr/>
        </p:nvCxnSpPr>
        <p:spPr>
          <a:xfrm>
            <a:off x="6096000" y="1182010"/>
            <a:ext cx="0" cy="3466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2">
            <a:extLst>
              <a:ext uri="{FF2B5EF4-FFF2-40B4-BE49-F238E27FC236}">
                <a16:creationId xmlns:a16="http://schemas.microsoft.com/office/drawing/2014/main" id="{1FA5B0B5-43E0-4B0A-B795-DDFCB6BE995B}"/>
              </a:ext>
            </a:extLst>
          </p:cNvPr>
          <p:cNvSpPr txBox="1"/>
          <p:nvPr/>
        </p:nvSpPr>
        <p:spPr>
          <a:xfrm>
            <a:off x="7020238" y="1551625"/>
            <a:ext cx="2111416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94,8</a:t>
            </a:r>
            <a:r>
              <a:rPr sz="2000" b="1" spc="-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b="1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spc="-37" baseline="2469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000" baseline="2469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E307E626-CEBD-41B6-8FA6-AE2E17FEE7D2}"/>
              </a:ext>
            </a:extLst>
          </p:cNvPr>
          <p:cNvSpPr txBox="1"/>
          <p:nvPr/>
        </p:nvSpPr>
        <p:spPr>
          <a:xfrm>
            <a:off x="6902813" y="1875248"/>
            <a:ext cx="4636135" cy="68993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tabLst>
                <a:tab pos="610870" algn="l"/>
              </a:tabLst>
            </a:pP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123,0 %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2705">
              <a:lnSpc>
                <a:spcPct val="10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1 288 квартир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30">
            <a:extLst>
              <a:ext uri="{FF2B5EF4-FFF2-40B4-BE49-F238E27FC236}">
                <a16:creationId xmlns:a16="http://schemas.microsoft.com/office/drawing/2014/main" id="{FC1BF39C-D8B2-4CEA-AC95-4B76F062018E}"/>
              </a:ext>
            </a:extLst>
          </p:cNvPr>
          <p:cNvGrpSpPr/>
          <p:nvPr/>
        </p:nvGrpSpPr>
        <p:grpSpPr>
          <a:xfrm>
            <a:off x="7056936" y="1983595"/>
            <a:ext cx="271770" cy="246784"/>
            <a:chOff x="1265300" y="5083175"/>
            <a:chExt cx="314325" cy="316230"/>
          </a:xfrm>
        </p:grpSpPr>
        <p:sp>
          <p:nvSpPr>
            <p:cNvPr id="21" name="object 31">
              <a:extLst>
                <a:ext uri="{FF2B5EF4-FFF2-40B4-BE49-F238E27FC236}">
                  <a16:creationId xmlns:a16="http://schemas.microsoft.com/office/drawing/2014/main" id="{0A17A5C9-D4CF-4E0D-93B3-28209D313B4D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22" name="object 32">
              <a:extLst>
                <a:ext uri="{FF2B5EF4-FFF2-40B4-BE49-F238E27FC236}">
                  <a16:creationId xmlns:a16="http://schemas.microsoft.com/office/drawing/2014/main" id="{7C80846B-D0CC-4FAD-BA60-D177011E5F67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  <p:pic>
        <p:nvPicPr>
          <p:cNvPr id="23" name="object 20">
            <a:extLst>
              <a:ext uri="{FF2B5EF4-FFF2-40B4-BE49-F238E27FC236}">
                <a16:creationId xmlns:a16="http://schemas.microsoft.com/office/drawing/2014/main" id="{60D27134-B8C8-47F0-A165-2F9DE8EF191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54300" y="2679924"/>
            <a:ext cx="534321" cy="59763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5A2431-0A05-4965-B443-CAE3164A9BFC}"/>
              </a:ext>
            </a:extLst>
          </p:cNvPr>
          <p:cNvSpPr/>
          <p:nvPr/>
        </p:nvSpPr>
        <p:spPr>
          <a:xfrm>
            <a:off x="7679904" y="2660089"/>
            <a:ext cx="1544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33,4</a:t>
            </a:r>
            <a:r>
              <a:rPr lang="ru-RU" sz="2000" b="1" spc="-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sz="2000" b="1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spc="-37" baseline="2469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aseline="2469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7F8D34-7AFE-41C9-BFC7-826141A4586D}"/>
              </a:ext>
            </a:extLst>
          </p:cNvPr>
          <p:cNvSpPr/>
          <p:nvPr/>
        </p:nvSpPr>
        <p:spPr>
          <a:xfrm>
            <a:off x="7480329" y="299309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">
              <a:lnSpc>
                <a:spcPct val="100000"/>
              </a:lnSpc>
              <a:tabLst>
                <a:tab pos="610870" algn="l"/>
              </a:tabLs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142,1 % к 1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года)</a:t>
            </a:r>
          </a:p>
          <a:p>
            <a:pPr marL="52705">
              <a:lnSpc>
                <a:spcPct val="10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индивидуальных дома</a:t>
            </a:r>
          </a:p>
        </p:txBody>
      </p:sp>
      <p:grpSp>
        <p:nvGrpSpPr>
          <p:cNvPr id="28" name="object 30">
            <a:extLst>
              <a:ext uri="{FF2B5EF4-FFF2-40B4-BE49-F238E27FC236}">
                <a16:creationId xmlns:a16="http://schemas.microsoft.com/office/drawing/2014/main" id="{3B36DB12-8A45-424D-AFAD-3DDE3777D771}"/>
              </a:ext>
            </a:extLst>
          </p:cNvPr>
          <p:cNvGrpSpPr/>
          <p:nvPr/>
        </p:nvGrpSpPr>
        <p:grpSpPr>
          <a:xfrm>
            <a:off x="7742880" y="3051515"/>
            <a:ext cx="271770" cy="246784"/>
            <a:chOff x="1265300" y="5083175"/>
            <a:chExt cx="314325" cy="316230"/>
          </a:xfrm>
        </p:grpSpPr>
        <p:sp>
          <p:nvSpPr>
            <p:cNvPr id="29" name="object 31">
              <a:extLst>
                <a:ext uri="{FF2B5EF4-FFF2-40B4-BE49-F238E27FC236}">
                  <a16:creationId xmlns:a16="http://schemas.microsoft.com/office/drawing/2014/main" id="{79E6DF2A-B7DB-4B89-9A2A-830EFE9CD300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30" name="object 32">
              <a:extLst>
                <a:ext uri="{FF2B5EF4-FFF2-40B4-BE49-F238E27FC236}">
                  <a16:creationId xmlns:a16="http://schemas.microsoft.com/office/drawing/2014/main" id="{E98C74E7-7048-43DA-AFB9-1B9ECA6BF557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CF582AB-62DE-4B27-B6D3-6B74BE68859F}"/>
              </a:ext>
            </a:extLst>
          </p:cNvPr>
          <p:cNvCxnSpPr>
            <a:cxnSpLocks/>
          </p:cNvCxnSpPr>
          <p:nvPr/>
        </p:nvCxnSpPr>
        <p:spPr>
          <a:xfrm>
            <a:off x="6892132" y="2565180"/>
            <a:ext cx="363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static.vecteezy.com/system/resources/previews/000/689/245/original/construction-engineer-cartoon-vector.jpg">
            <a:extLst>
              <a:ext uri="{FF2B5EF4-FFF2-40B4-BE49-F238E27FC236}">
                <a16:creationId xmlns:a16="http://schemas.microsoft.com/office/drawing/2014/main" id="{0719180F-5DF5-4BA0-9862-4FA090CC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34" y="5378255"/>
            <a:ext cx="1564512" cy="1423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50F8823E-8D59-4741-ADE6-75CB9BAF50B4}"/>
              </a:ext>
            </a:extLst>
          </p:cNvPr>
          <p:cNvSpPr txBox="1"/>
          <p:nvPr/>
        </p:nvSpPr>
        <p:spPr>
          <a:xfrm>
            <a:off x="407009" y="-101908"/>
            <a:ext cx="6762115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168400">
              <a:lnSpc>
                <a:spcPct val="100000"/>
              </a:lnSpc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ТОВАРОВ И УСЛУГ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object 53">
            <a:extLst>
              <a:ext uri="{FF2B5EF4-FFF2-40B4-BE49-F238E27FC236}">
                <a16:creationId xmlns:a16="http://schemas.microsoft.com/office/drawing/2014/main" id="{E3807D7E-AFB6-4375-A67B-225A2B31724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234" y="62953"/>
            <a:ext cx="878681" cy="76438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6167407-5D38-43D1-B36F-6193499B43DE}"/>
              </a:ext>
            </a:extLst>
          </p:cNvPr>
          <p:cNvCxnSpPr/>
          <p:nvPr/>
        </p:nvCxnSpPr>
        <p:spPr>
          <a:xfrm>
            <a:off x="372890" y="3721608"/>
            <a:ext cx="11377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D0B1A28-0889-4661-8ECB-CB964E323A19}"/>
              </a:ext>
            </a:extLst>
          </p:cNvPr>
          <p:cNvCxnSpPr>
            <a:cxnSpLocks/>
          </p:cNvCxnSpPr>
          <p:nvPr/>
        </p:nvCxnSpPr>
        <p:spPr>
          <a:xfrm>
            <a:off x="6096000" y="3721608"/>
            <a:ext cx="0" cy="3082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47">
            <a:extLst>
              <a:ext uri="{FF2B5EF4-FFF2-40B4-BE49-F238E27FC236}">
                <a16:creationId xmlns:a16="http://schemas.microsoft.com/office/drawing/2014/main" id="{C5D626A4-8B3B-4024-90CD-959CEA278AE7}"/>
              </a:ext>
            </a:extLst>
          </p:cNvPr>
          <p:cNvSpPr txBox="1">
            <a:spLocks/>
          </p:cNvSpPr>
          <p:nvPr/>
        </p:nvSpPr>
        <p:spPr>
          <a:xfrm>
            <a:off x="2950845" y="991201"/>
            <a:ext cx="5563234" cy="35073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</a:t>
            </a:r>
            <a:r>
              <a:rPr lang="ru-RU" sz="22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</a:t>
            </a:r>
            <a:r>
              <a:rPr lang="ru-RU" sz="2200" b="1" spc="-14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</a:t>
            </a:r>
          </a:p>
        </p:txBody>
      </p:sp>
      <p:sp>
        <p:nvSpPr>
          <p:cNvPr id="22" name="object 64">
            <a:extLst>
              <a:ext uri="{FF2B5EF4-FFF2-40B4-BE49-F238E27FC236}">
                <a16:creationId xmlns:a16="http://schemas.microsoft.com/office/drawing/2014/main" id="{93E14A63-BDF4-4394-BF99-50A3AEED9B33}"/>
              </a:ext>
            </a:extLst>
          </p:cNvPr>
          <p:cNvSpPr txBox="1"/>
          <p:nvPr/>
        </p:nvSpPr>
        <p:spPr>
          <a:xfrm>
            <a:off x="2161561" y="1596023"/>
            <a:ext cx="20528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85 433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0">
            <a:extLst>
              <a:ext uri="{FF2B5EF4-FFF2-40B4-BE49-F238E27FC236}">
                <a16:creationId xmlns:a16="http://schemas.microsoft.com/office/drawing/2014/main" id="{78D9AB66-CD74-4E4C-AD93-88A5341BEB56}"/>
              </a:ext>
            </a:extLst>
          </p:cNvPr>
          <p:cNvSpPr txBox="1"/>
          <p:nvPr/>
        </p:nvSpPr>
        <p:spPr>
          <a:xfrm>
            <a:off x="2532881" y="2110489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1">
            <a:extLst>
              <a:ext uri="{FF2B5EF4-FFF2-40B4-BE49-F238E27FC236}">
                <a16:creationId xmlns:a16="http://schemas.microsoft.com/office/drawing/2014/main" id="{B63DD0C8-5995-4F7D-B6BD-FB4BEF9EB003}"/>
              </a:ext>
            </a:extLst>
          </p:cNvPr>
          <p:cNvSpPr txBox="1"/>
          <p:nvPr/>
        </p:nvSpPr>
        <p:spPr>
          <a:xfrm>
            <a:off x="1978170" y="2348349"/>
            <a:ext cx="2373238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</a:t>
            </a:r>
            <a:r>
              <a:rPr lang="ru-RU" sz="1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400" spc="-3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1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66">
            <a:extLst>
              <a:ext uri="{FF2B5EF4-FFF2-40B4-BE49-F238E27FC236}">
                <a16:creationId xmlns:a16="http://schemas.microsoft.com/office/drawing/2014/main" id="{DC98A18E-BB46-4D73-93A1-9DE4FD193672}"/>
              </a:ext>
            </a:extLst>
          </p:cNvPr>
          <p:cNvSpPr txBox="1"/>
          <p:nvPr/>
        </p:nvSpPr>
        <p:spPr>
          <a:xfrm>
            <a:off x="2850698" y="3045089"/>
            <a:ext cx="11597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0" dirty="0">
                <a:solidFill>
                  <a:srgbClr val="4163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106,1%</a:t>
            </a:r>
            <a:endParaRPr sz="2800" dirty="0">
              <a:solidFill>
                <a:srgbClr val="4163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57FAF7C-5027-4321-BE5A-8EAAC108DFE0}"/>
              </a:ext>
            </a:extLst>
          </p:cNvPr>
          <p:cNvSpPr/>
          <p:nvPr/>
        </p:nvSpPr>
        <p:spPr>
          <a:xfrm>
            <a:off x="4460589" y="1581993"/>
            <a:ext cx="7170579" cy="208043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потребительского рынка города Кемерово представляет                     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8 095 объектов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полугодие 2022 года – 8 087), из них: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5 388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розничной торговой сети (1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г. – 5 239);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оптовой торговли (1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г. – 462);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791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общественного питания (1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г. – 789);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цеха малой мощности (1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г. – 139);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1 491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бытового обслуживания населения (1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2022 г. – 1 458)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object 47">
            <a:extLst>
              <a:ext uri="{FF2B5EF4-FFF2-40B4-BE49-F238E27FC236}">
                <a16:creationId xmlns:a16="http://schemas.microsoft.com/office/drawing/2014/main" id="{CA07A2EA-88AB-4FBF-9B31-739B7320237D}"/>
              </a:ext>
            </a:extLst>
          </p:cNvPr>
          <p:cNvSpPr txBox="1">
            <a:spLocks/>
          </p:cNvSpPr>
          <p:nvPr/>
        </p:nvSpPr>
        <p:spPr>
          <a:xfrm>
            <a:off x="372890" y="3951051"/>
            <a:ext cx="5563234" cy="35073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</a:t>
            </a:r>
            <a:r>
              <a:rPr lang="ru-RU" sz="22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</a:t>
            </a:r>
            <a:endParaRPr lang="ru-RU" sz="2200" b="1" spc="-1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47">
            <a:extLst>
              <a:ext uri="{FF2B5EF4-FFF2-40B4-BE49-F238E27FC236}">
                <a16:creationId xmlns:a16="http://schemas.microsoft.com/office/drawing/2014/main" id="{3A0B53BF-3908-49F5-97E2-2D4160845B00}"/>
              </a:ext>
            </a:extLst>
          </p:cNvPr>
          <p:cNvSpPr txBox="1">
            <a:spLocks/>
          </p:cNvSpPr>
          <p:nvPr/>
        </p:nvSpPr>
        <p:spPr>
          <a:xfrm>
            <a:off x="5601358" y="3961633"/>
            <a:ext cx="5563234" cy="35073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ПЛАТНЫХ УСЛУГ</a:t>
            </a:r>
            <a:endParaRPr lang="ru-RU" sz="2200" b="1" spc="-1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object 31">
            <a:extLst>
              <a:ext uri="{FF2B5EF4-FFF2-40B4-BE49-F238E27FC236}">
                <a16:creationId xmlns:a16="http://schemas.microsoft.com/office/drawing/2014/main" id="{370EE618-C741-42EF-B50D-42979C1DDB8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2293" y="4452221"/>
            <a:ext cx="902099" cy="678674"/>
          </a:xfrm>
          <a:prstGeom prst="rect">
            <a:avLst/>
          </a:prstGeom>
        </p:spPr>
      </p:pic>
      <p:pic>
        <p:nvPicPr>
          <p:cNvPr id="2050" name="Picture 2" descr="Restaurant ">
            <a:extLst>
              <a:ext uri="{FF2B5EF4-FFF2-40B4-BE49-F238E27FC236}">
                <a16:creationId xmlns:a16="http://schemas.microsoft.com/office/drawing/2014/main" id="{4BE8FEB8-E2F2-4CA5-B6B1-7FDF392B8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2" y="4273668"/>
            <a:ext cx="771143" cy="7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7.pngwing.com/pngs/15/271/png-transparent-computer-icons-online-shopping-shopping-cart-service-shopping-cart-icon-text-service-retail.png">
            <a:extLst>
              <a:ext uri="{FF2B5EF4-FFF2-40B4-BE49-F238E27FC236}">
                <a16:creationId xmlns:a16="http://schemas.microsoft.com/office/drawing/2014/main" id="{2F8521EA-7040-4CCB-BEBF-24DDB04E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9" y="1478655"/>
            <a:ext cx="1267854" cy="7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ject 64">
            <a:extLst>
              <a:ext uri="{FF2B5EF4-FFF2-40B4-BE49-F238E27FC236}">
                <a16:creationId xmlns:a16="http://schemas.microsoft.com/office/drawing/2014/main" id="{109B709C-EEA4-4FE5-955D-FD4EF3D48E0B}"/>
              </a:ext>
            </a:extLst>
          </p:cNvPr>
          <p:cNvSpPr txBox="1"/>
          <p:nvPr/>
        </p:nvSpPr>
        <p:spPr>
          <a:xfrm>
            <a:off x="994986" y="4538101"/>
            <a:ext cx="13878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4 096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64">
            <a:extLst>
              <a:ext uri="{FF2B5EF4-FFF2-40B4-BE49-F238E27FC236}">
                <a16:creationId xmlns:a16="http://schemas.microsoft.com/office/drawing/2014/main" id="{77BAF3F3-92EB-41F7-9928-987190214948}"/>
              </a:ext>
            </a:extLst>
          </p:cNvPr>
          <p:cNvSpPr txBox="1"/>
          <p:nvPr/>
        </p:nvSpPr>
        <p:spPr>
          <a:xfrm>
            <a:off x="6912823" y="4600086"/>
            <a:ext cx="17119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35 844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60">
            <a:extLst>
              <a:ext uri="{FF2B5EF4-FFF2-40B4-BE49-F238E27FC236}">
                <a16:creationId xmlns:a16="http://schemas.microsoft.com/office/drawing/2014/main" id="{BBD267B7-E9E2-44B3-8BF0-D4E1ED11C6ED}"/>
              </a:ext>
            </a:extLst>
          </p:cNvPr>
          <p:cNvSpPr txBox="1"/>
          <p:nvPr/>
        </p:nvSpPr>
        <p:spPr>
          <a:xfrm>
            <a:off x="1044654" y="5022181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60">
            <a:extLst>
              <a:ext uri="{FF2B5EF4-FFF2-40B4-BE49-F238E27FC236}">
                <a16:creationId xmlns:a16="http://schemas.microsoft.com/office/drawing/2014/main" id="{4AD0797D-FB5C-4CCF-A8E1-CDC159F3BBA2}"/>
              </a:ext>
            </a:extLst>
          </p:cNvPr>
          <p:cNvSpPr txBox="1"/>
          <p:nvPr/>
        </p:nvSpPr>
        <p:spPr>
          <a:xfrm>
            <a:off x="7141675" y="5070029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61">
            <a:extLst>
              <a:ext uri="{FF2B5EF4-FFF2-40B4-BE49-F238E27FC236}">
                <a16:creationId xmlns:a16="http://schemas.microsoft.com/office/drawing/2014/main" id="{8D45C864-278B-49D6-949B-3BA95242DB6D}"/>
              </a:ext>
            </a:extLst>
          </p:cNvPr>
          <p:cNvSpPr txBox="1"/>
          <p:nvPr/>
        </p:nvSpPr>
        <p:spPr>
          <a:xfrm>
            <a:off x="372890" y="5249291"/>
            <a:ext cx="2373238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</a:t>
            </a:r>
            <a:r>
              <a:rPr lang="ru-RU" sz="1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400" spc="-3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1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1400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61">
            <a:extLst>
              <a:ext uri="{FF2B5EF4-FFF2-40B4-BE49-F238E27FC236}">
                <a16:creationId xmlns:a16="http://schemas.microsoft.com/office/drawing/2014/main" id="{EBD382EB-A7B0-43F6-8055-894FC1541DB3}"/>
              </a:ext>
            </a:extLst>
          </p:cNvPr>
          <p:cNvSpPr txBox="1"/>
          <p:nvPr/>
        </p:nvSpPr>
        <p:spPr>
          <a:xfrm>
            <a:off x="6533694" y="5299447"/>
            <a:ext cx="2373238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</a:t>
            </a:r>
            <a:r>
              <a:rPr lang="ru-RU" sz="1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400" spc="-3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плг</a:t>
            </a:r>
            <a:r>
              <a:rPr lang="ru-RU" sz="1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1400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66">
            <a:extLst>
              <a:ext uri="{FF2B5EF4-FFF2-40B4-BE49-F238E27FC236}">
                <a16:creationId xmlns:a16="http://schemas.microsoft.com/office/drawing/2014/main" id="{8E02B439-9571-445D-86C6-E0094044CC7D}"/>
              </a:ext>
            </a:extLst>
          </p:cNvPr>
          <p:cNvSpPr txBox="1"/>
          <p:nvPr/>
        </p:nvSpPr>
        <p:spPr>
          <a:xfrm>
            <a:off x="1086164" y="5950249"/>
            <a:ext cx="134865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10" dirty="0">
                <a:solidFill>
                  <a:srgbClr val="4163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106,3 %</a:t>
            </a:r>
            <a:endParaRPr sz="2800" b="1" spc="-10" dirty="0">
              <a:solidFill>
                <a:srgbClr val="4163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8">
            <a:extLst>
              <a:ext uri="{FF2B5EF4-FFF2-40B4-BE49-F238E27FC236}">
                <a16:creationId xmlns:a16="http://schemas.microsoft.com/office/drawing/2014/main" id="{EC8B90AD-E87B-4B6D-957F-4C0AC73D3FB8}"/>
              </a:ext>
            </a:extLst>
          </p:cNvPr>
          <p:cNvSpPr txBox="1"/>
          <p:nvPr/>
        </p:nvSpPr>
        <p:spPr>
          <a:xfrm>
            <a:off x="7390659" y="5898587"/>
            <a:ext cx="152024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97,5 %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7F71DC9-15EB-4271-BC95-A1057DAC5DD3}"/>
              </a:ext>
            </a:extLst>
          </p:cNvPr>
          <p:cNvSpPr/>
          <p:nvPr/>
        </p:nvSpPr>
        <p:spPr>
          <a:xfrm>
            <a:off x="2695356" y="4476826"/>
            <a:ext cx="3352155" cy="232732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общественного питания города Кемерово представляет 791 объект,  в т. ч. 628 объектов общедоступной сети на  17 678 посадочных мест, из них: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 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201 -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закусочная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баров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ресторана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B86A08BE-07AA-4D94-BE25-5A4B53F6DE9A}"/>
              </a:ext>
            </a:extLst>
          </p:cNvPr>
          <p:cNvSpPr/>
          <p:nvPr/>
        </p:nvSpPr>
        <p:spPr>
          <a:xfrm>
            <a:off x="8853635" y="4453288"/>
            <a:ext cx="3102593" cy="22079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бытового обслуживания в городе включает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1 491 </a:t>
            </a:r>
            <a:r>
              <a:rPr lang="ru-RU" alt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объект. В отчетном периоде вновь построено 4  объекта, после реконструкции открыто                     24 объекта бытового  обслуживания, создано                     62 рабочих места</a:t>
            </a:r>
          </a:p>
        </p:txBody>
      </p:sp>
      <p:grpSp>
        <p:nvGrpSpPr>
          <p:cNvPr id="60" name="object 67">
            <a:extLst>
              <a:ext uri="{FF2B5EF4-FFF2-40B4-BE49-F238E27FC236}">
                <a16:creationId xmlns:a16="http://schemas.microsoft.com/office/drawing/2014/main" id="{A140E4FA-08A3-4627-8DD6-54E7534FB379}"/>
              </a:ext>
            </a:extLst>
          </p:cNvPr>
          <p:cNvGrpSpPr/>
          <p:nvPr/>
        </p:nvGrpSpPr>
        <p:grpSpPr>
          <a:xfrm>
            <a:off x="7018946" y="6031801"/>
            <a:ext cx="300355" cy="301625"/>
            <a:chOff x="3192526" y="2343150"/>
            <a:chExt cx="300355" cy="301625"/>
          </a:xfrm>
        </p:grpSpPr>
        <p:sp>
          <p:nvSpPr>
            <p:cNvPr id="61" name="object 68">
              <a:extLst>
                <a:ext uri="{FF2B5EF4-FFF2-40B4-BE49-F238E27FC236}">
                  <a16:creationId xmlns:a16="http://schemas.microsoft.com/office/drawing/2014/main" id="{01668DD1-0927-4D85-81DD-9DCB67EE1B71}"/>
                </a:ext>
              </a:extLst>
            </p:cNvPr>
            <p:cNvSpPr/>
            <p:nvPr/>
          </p:nvSpPr>
          <p:spPr>
            <a:xfrm>
              <a:off x="3198876" y="2349500"/>
              <a:ext cx="287655" cy="288925"/>
            </a:xfrm>
            <a:custGeom>
              <a:avLst/>
              <a:gdLst/>
              <a:ahLst/>
              <a:cxnLst/>
              <a:rect l="l" t="t" r="r" b="b"/>
              <a:pathLst>
                <a:path w="287654" h="288925">
                  <a:moveTo>
                    <a:pt x="287274" y="0"/>
                  </a:moveTo>
                  <a:lnTo>
                    <a:pt x="0" y="0"/>
                  </a:lnTo>
                  <a:lnTo>
                    <a:pt x="143637" y="288925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9">
              <a:extLst>
                <a:ext uri="{FF2B5EF4-FFF2-40B4-BE49-F238E27FC236}">
                  <a16:creationId xmlns:a16="http://schemas.microsoft.com/office/drawing/2014/main" id="{C90C2690-23A1-402C-9274-1A9C991DFCE2}"/>
                </a:ext>
              </a:extLst>
            </p:cNvPr>
            <p:cNvSpPr/>
            <p:nvPr/>
          </p:nvSpPr>
          <p:spPr>
            <a:xfrm>
              <a:off x="3198876" y="2349500"/>
              <a:ext cx="287655" cy="288925"/>
            </a:xfrm>
            <a:custGeom>
              <a:avLst/>
              <a:gdLst/>
              <a:ahLst/>
              <a:cxnLst/>
              <a:rect l="l" t="t" r="r" b="b"/>
              <a:pathLst>
                <a:path w="287654" h="288925">
                  <a:moveTo>
                    <a:pt x="0" y="0"/>
                  </a:moveTo>
                  <a:lnTo>
                    <a:pt x="143637" y="288925"/>
                  </a:lnTo>
                  <a:lnTo>
                    <a:pt x="28727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30">
            <a:extLst>
              <a:ext uri="{FF2B5EF4-FFF2-40B4-BE49-F238E27FC236}">
                <a16:creationId xmlns:a16="http://schemas.microsoft.com/office/drawing/2014/main" id="{589F8623-51FF-44A7-9998-B0D0B31194A0}"/>
              </a:ext>
            </a:extLst>
          </p:cNvPr>
          <p:cNvGrpSpPr/>
          <p:nvPr/>
        </p:nvGrpSpPr>
        <p:grpSpPr>
          <a:xfrm>
            <a:off x="2481782" y="3112770"/>
            <a:ext cx="314325" cy="316230"/>
            <a:chOff x="1265300" y="5083175"/>
            <a:chExt cx="314325" cy="316230"/>
          </a:xfrm>
        </p:grpSpPr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4AA0D975-35F5-44E2-B1E7-A73FB13CEE5B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50" name="object 32">
              <a:extLst>
                <a:ext uri="{FF2B5EF4-FFF2-40B4-BE49-F238E27FC236}">
                  <a16:creationId xmlns:a16="http://schemas.microsoft.com/office/drawing/2014/main" id="{C8DAADF4-A969-43A7-819B-FC9FC393D8BE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  <p:grpSp>
        <p:nvGrpSpPr>
          <p:cNvPr id="51" name="object 30">
            <a:extLst>
              <a:ext uri="{FF2B5EF4-FFF2-40B4-BE49-F238E27FC236}">
                <a16:creationId xmlns:a16="http://schemas.microsoft.com/office/drawing/2014/main" id="{30E71668-73E9-431E-B37A-4241CBB348C0}"/>
              </a:ext>
            </a:extLst>
          </p:cNvPr>
          <p:cNvGrpSpPr/>
          <p:nvPr/>
        </p:nvGrpSpPr>
        <p:grpSpPr>
          <a:xfrm>
            <a:off x="680202" y="6013989"/>
            <a:ext cx="314325" cy="316230"/>
            <a:chOff x="1265300" y="5083175"/>
            <a:chExt cx="314325" cy="316230"/>
          </a:xfrm>
        </p:grpSpPr>
        <p:sp>
          <p:nvSpPr>
            <p:cNvPr id="52" name="object 31">
              <a:extLst>
                <a:ext uri="{FF2B5EF4-FFF2-40B4-BE49-F238E27FC236}">
                  <a16:creationId xmlns:a16="http://schemas.microsoft.com/office/drawing/2014/main" id="{7FDCD2CA-AC96-47E5-A9D6-4F2FF6A9C604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54" name="object 32">
              <a:extLst>
                <a:ext uri="{FF2B5EF4-FFF2-40B4-BE49-F238E27FC236}">
                  <a16:creationId xmlns:a16="http://schemas.microsoft.com/office/drawing/2014/main" id="{EC738DF9-CDA8-40C0-97AA-EC77A554D507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46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5" name="object 33">
            <a:extLst>
              <a:ext uri="{FF2B5EF4-FFF2-40B4-BE49-F238E27FC236}">
                <a16:creationId xmlns:a16="http://schemas.microsoft.com/office/drawing/2014/main" id="{3C02AF6C-F987-464E-9223-A9A7B0568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107" y="-122614"/>
            <a:ext cx="1119187" cy="1116012"/>
          </a:xfrm>
          <a:prstGeom prst="rect">
            <a:avLst/>
          </a:prstGeom>
        </p:spPr>
      </p:pic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232294" y="250093"/>
            <a:ext cx="19558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96F55AEC-8D8D-4CC0-8178-272CA021E9F1}"/>
              </a:ext>
            </a:extLst>
          </p:cNvPr>
          <p:cNvSpPr txBox="1"/>
          <p:nvPr/>
        </p:nvSpPr>
        <p:spPr>
          <a:xfrm>
            <a:off x="1513013" y="935085"/>
            <a:ext cx="370776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ПОТРЕБИТЕЛЬСКИХ</a:t>
            </a:r>
            <a:r>
              <a:rPr sz="2200" b="1" spc="-6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spc="-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Январь-июнь 2023 года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spc="-2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январю-июню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Диаграмма 60">
            <a:extLst>
              <a:ext uri="{FF2B5EF4-FFF2-40B4-BE49-F238E27FC236}">
                <a16:creationId xmlns:a16="http://schemas.microsoft.com/office/drawing/2014/main" id="{13A23617-00A7-4A6D-96D7-E3BC9FA25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14820"/>
              </p:ext>
            </p:extLst>
          </p:nvPr>
        </p:nvGraphicFramePr>
        <p:xfrm>
          <a:off x="1798073" y="2498291"/>
          <a:ext cx="3957217" cy="28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object 13">
            <a:extLst>
              <a:ext uri="{FF2B5EF4-FFF2-40B4-BE49-F238E27FC236}">
                <a16:creationId xmlns:a16="http://schemas.microsoft.com/office/drawing/2014/main" id="{73BFE150-845F-46DD-845B-B00DABE1A126}"/>
              </a:ext>
            </a:extLst>
          </p:cNvPr>
          <p:cNvSpPr txBox="1"/>
          <p:nvPr/>
        </p:nvSpPr>
        <p:spPr>
          <a:xfrm>
            <a:off x="6665214" y="2855722"/>
            <a:ext cx="4105275" cy="9733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lang="ru-RU" sz="3200" b="1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101,2 %</a:t>
            </a:r>
            <a:r>
              <a:rPr lang="ru-RU" sz="3200" b="1" spc="-10" dirty="0">
                <a:solidFill>
                  <a:srgbClr val="E2002A"/>
                </a:solidFill>
                <a:latin typeface="Arial"/>
                <a:cs typeface="Arial"/>
              </a:rPr>
              <a:t>   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b="1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ПРОДОВОЛЬСТВЕННЫЕ </a:t>
            </a:r>
            <a:r>
              <a:rPr b="1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47E92F63-FB56-4102-B607-E982DBF4746A}"/>
              </a:ext>
            </a:extLst>
          </p:cNvPr>
          <p:cNvSpPr txBox="1"/>
          <p:nvPr/>
        </p:nvSpPr>
        <p:spPr>
          <a:xfrm>
            <a:off x="6662166" y="4284929"/>
            <a:ext cx="4143502" cy="1025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lang="ru-RU" sz="3200" b="1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102,8 %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b="1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НЕПРОДОВОЛЬСТВЕННЫЕ </a:t>
            </a:r>
            <a:r>
              <a:rPr b="1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16">
            <a:extLst>
              <a:ext uri="{FF2B5EF4-FFF2-40B4-BE49-F238E27FC236}">
                <a16:creationId xmlns:a16="http://schemas.microsoft.com/office/drawing/2014/main" id="{9EC47874-8AE6-41EE-BF57-793675ABC47A}"/>
              </a:ext>
            </a:extLst>
          </p:cNvPr>
          <p:cNvSpPr txBox="1"/>
          <p:nvPr/>
        </p:nvSpPr>
        <p:spPr>
          <a:xfrm>
            <a:off x="6527510" y="993221"/>
            <a:ext cx="4427854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ЦЕН</a:t>
            </a:r>
            <a:r>
              <a:rPr sz="22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200" b="1" spc="-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</a:t>
            </a: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265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Январь-июнь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8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pc="-2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265"/>
              </a:spcBef>
            </a:pPr>
            <a:r>
              <a:rPr lang="ru-RU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январю-июню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  <a:endParaRPr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bject 17">
            <a:extLst>
              <a:ext uri="{FF2B5EF4-FFF2-40B4-BE49-F238E27FC236}">
                <a16:creationId xmlns:a16="http://schemas.microsoft.com/office/drawing/2014/main" id="{5C32D60E-43AD-4848-B85C-B5A518BF1338}"/>
              </a:ext>
            </a:extLst>
          </p:cNvPr>
          <p:cNvSpPr txBox="1"/>
          <p:nvPr/>
        </p:nvSpPr>
        <p:spPr>
          <a:xfrm>
            <a:off x="9297694" y="5707797"/>
            <a:ext cx="150797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b="1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113,6 %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6" name="object 18">
            <a:extLst>
              <a:ext uri="{FF2B5EF4-FFF2-40B4-BE49-F238E27FC236}">
                <a16:creationId xmlns:a16="http://schemas.microsoft.com/office/drawing/2014/main" id="{74A460DA-B986-4FC4-92AB-1FF1024316CE}"/>
              </a:ext>
            </a:extLst>
          </p:cNvPr>
          <p:cNvSpPr txBox="1"/>
          <p:nvPr/>
        </p:nvSpPr>
        <p:spPr>
          <a:xfrm>
            <a:off x="6695313" y="6338417"/>
            <a:ext cx="108318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object 28">
            <a:extLst>
              <a:ext uri="{FF2B5EF4-FFF2-40B4-BE49-F238E27FC236}">
                <a16:creationId xmlns:a16="http://schemas.microsoft.com/office/drawing/2014/main" id="{6CB03E2D-35FA-45A6-83B9-AE13F8D0AA4E}"/>
              </a:ext>
            </a:extLst>
          </p:cNvPr>
          <p:cNvGrpSpPr/>
          <p:nvPr/>
        </p:nvGrpSpPr>
        <p:grpSpPr>
          <a:xfrm>
            <a:off x="6657975" y="5435600"/>
            <a:ext cx="4273803" cy="1003300"/>
            <a:chOff x="6657975" y="5435600"/>
            <a:chExt cx="4273803" cy="1003300"/>
          </a:xfrm>
        </p:grpSpPr>
        <p:sp>
          <p:nvSpPr>
            <p:cNvPr id="77" name="object 29">
              <a:extLst>
                <a:ext uri="{FF2B5EF4-FFF2-40B4-BE49-F238E27FC236}">
                  <a16:creationId xmlns:a16="http://schemas.microsoft.com/office/drawing/2014/main" id="{CC14172C-E2C5-477D-A72C-BB6BAFEE056A}"/>
                </a:ext>
              </a:extLst>
            </p:cNvPr>
            <p:cNvSpPr/>
            <p:nvPr/>
          </p:nvSpPr>
          <p:spPr>
            <a:xfrm>
              <a:off x="6657975" y="5435600"/>
              <a:ext cx="4273803" cy="45719"/>
            </a:xfrm>
            <a:custGeom>
              <a:avLst/>
              <a:gdLst/>
              <a:ahLst/>
              <a:cxnLst/>
              <a:rect l="l" t="t" r="r" b="b"/>
              <a:pathLst>
                <a:path w="4427855" h="1904">
                  <a:moveTo>
                    <a:pt x="0" y="0"/>
                  </a:moveTo>
                  <a:lnTo>
                    <a:pt x="4427474" y="1650"/>
                  </a:lnTo>
                </a:path>
              </a:pathLst>
            </a:custGeom>
            <a:ln w="6350">
              <a:solidFill>
                <a:srgbClr val="6B6B6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30">
              <a:extLst>
                <a:ext uri="{FF2B5EF4-FFF2-40B4-BE49-F238E27FC236}">
                  <a16:creationId xmlns:a16="http://schemas.microsoft.com/office/drawing/2014/main" id="{D7FD6CCA-E151-42EA-BD58-A8D2D24A2C6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2800" y="5461000"/>
              <a:ext cx="977900" cy="977900"/>
            </a:xfrm>
            <a:prstGeom prst="rect">
              <a:avLst/>
            </a:prstGeom>
          </p:spPr>
        </p:pic>
      </p:grpSp>
      <p:pic>
        <p:nvPicPr>
          <p:cNvPr id="79" name="object 31">
            <a:extLst>
              <a:ext uri="{FF2B5EF4-FFF2-40B4-BE49-F238E27FC236}">
                <a16:creationId xmlns:a16="http://schemas.microsoft.com/office/drawing/2014/main" id="{8A1C37F6-CF40-4F29-A1D4-169E44642D8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98435" y="2773740"/>
            <a:ext cx="698976" cy="660555"/>
          </a:xfrm>
          <a:prstGeom prst="rect">
            <a:avLst/>
          </a:prstGeom>
        </p:spPr>
      </p:pic>
      <p:pic>
        <p:nvPicPr>
          <p:cNvPr id="80" name="object 32">
            <a:extLst>
              <a:ext uri="{FF2B5EF4-FFF2-40B4-BE49-F238E27FC236}">
                <a16:creationId xmlns:a16="http://schemas.microsoft.com/office/drawing/2014/main" id="{F5A3C09C-530A-4D0E-A874-032EFEACDD8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40652" y="4293618"/>
            <a:ext cx="796671" cy="706354"/>
          </a:xfrm>
          <a:prstGeom prst="rect">
            <a:avLst/>
          </a:prstGeom>
        </p:spPr>
      </p:pic>
      <p:sp>
        <p:nvSpPr>
          <p:cNvPr id="81" name="object 29">
            <a:extLst>
              <a:ext uri="{FF2B5EF4-FFF2-40B4-BE49-F238E27FC236}">
                <a16:creationId xmlns:a16="http://schemas.microsoft.com/office/drawing/2014/main" id="{FB4899E7-17C7-42A6-9D79-BBB9C8C7C6ED}"/>
              </a:ext>
            </a:extLst>
          </p:cNvPr>
          <p:cNvSpPr/>
          <p:nvPr/>
        </p:nvSpPr>
        <p:spPr>
          <a:xfrm flipV="1">
            <a:off x="6657975" y="3929764"/>
            <a:ext cx="4273804" cy="45719"/>
          </a:xfrm>
          <a:custGeom>
            <a:avLst/>
            <a:gdLst/>
            <a:ahLst/>
            <a:cxnLst/>
            <a:rect l="l" t="t" r="r" b="b"/>
            <a:pathLst>
              <a:path w="4427855" h="1904">
                <a:moveTo>
                  <a:pt x="0" y="0"/>
                </a:moveTo>
                <a:lnTo>
                  <a:pt x="4427474" y="1650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9">
            <a:extLst>
              <a:ext uri="{FF2B5EF4-FFF2-40B4-BE49-F238E27FC236}">
                <a16:creationId xmlns:a16="http://schemas.microsoft.com/office/drawing/2014/main" id="{D3332777-2371-400A-8C73-85EBE1A849E8}"/>
              </a:ext>
            </a:extLst>
          </p:cNvPr>
          <p:cNvSpPr/>
          <p:nvPr/>
        </p:nvSpPr>
        <p:spPr>
          <a:xfrm>
            <a:off x="6657973" y="2661624"/>
            <a:ext cx="4273805" cy="45719"/>
          </a:xfrm>
          <a:custGeom>
            <a:avLst/>
            <a:gdLst/>
            <a:ahLst/>
            <a:cxnLst/>
            <a:rect l="l" t="t" r="r" b="b"/>
            <a:pathLst>
              <a:path w="4427855" h="1904">
                <a:moveTo>
                  <a:pt x="0" y="0"/>
                </a:moveTo>
                <a:lnTo>
                  <a:pt x="4427474" y="1650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www.sb.by/upload/iblock/b73/b731df0165ac012c96821c7346691da0.jpg">
            <a:extLst>
              <a:ext uri="{FF2B5EF4-FFF2-40B4-BE49-F238E27FC236}">
                <a16:creationId xmlns:a16="http://schemas.microsoft.com/office/drawing/2014/main" id="{5A6C4110-E946-4FD6-B80B-1C12E20F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91" y="5345341"/>
            <a:ext cx="1987274" cy="148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1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chemeClr val="accent2">
              <a:lumMod val="50000"/>
              <a:alpha val="30195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438506" y="238820"/>
            <a:ext cx="288012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object 21">
            <a:extLst>
              <a:ext uri="{FF2B5EF4-FFF2-40B4-BE49-F238E27FC236}">
                <a16:creationId xmlns:a16="http://schemas.microsoft.com/office/drawing/2014/main" id="{89E2F37F-9BAD-44EF-AE71-A5ED902EA12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399" y="104963"/>
            <a:ext cx="469497" cy="67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4C583-E08A-40B2-8D03-297263D816D8}"/>
              </a:ext>
            </a:extLst>
          </p:cNvPr>
          <p:cNvSpPr txBox="1"/>
          <p:nvPr/>
        </p:nvSpPr>
        <p:spPr>
          <a:xfrm>
            <a:off x="635398" y="1137311"/>
            <a:ext cx="776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занятых и уровня безработицы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9951D-FDA8-49D5-8E5D-787363530FE1}"/>
              </a:ext>
            </a:extLst>
          </p:cNvPr>
          <p:cNvSpPr txBox="1"/>
          <p:nvPr/>
        </p:nvSpPr>
        <p:spPr>
          <a:xfrm>
            <a:off x="1155696" y="3862543"/>
            <a:ext cx="8965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зарегистрированных безработных и вакансий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F9F630D-0FDC-4854-9F41-C538A58C0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674826"/>
              </p:ext>
            </p:extLst>
          </p:nvPr>
        </p:nvGraphicFramePr>
        <p:xfrm>
          <a:off x="1713103" y="4343390"/>
          <a:ext cx="7340854" cy="227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0A4CC24-E228-494A-870B-75494CC11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940696"/>
              </p:ext>
            </p:extLst>
          </p:nvPr>
        </p:nvGraphicFramePr>
        <p:xfrm>
          <a:off x="850895" y="1618099"/>
          <a:ext cx="6002291" cy="224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170" name="Picture 2" descr="концепция найма и увольнения. - сокращение безработица stock illustrations">
            <a:extLst>
              <a:ext uri="{FF2B5EF4-FFF2-40B4-BE49-F238E27FC236}">
                <a16:creationId xmlns:a16="http://schemas.microsoft.com/office/drawing/2014/main" id="{046636AB-88FB-4792-B7B2-AD42C3B9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436" y="4694003"/>
            <a:ext cx="2760830" cy="1684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еловой человек рука изменить деревянный куб блок с процентом up и вниз значок символа стрелки. процентная ставка, акции, финансовые, рейтин� - сокращение безработица стоковые фото и изображения">
            <a:extLst>
              <a:ext uri="{FF2B5EF4-FFF2-40B4-BE49-F238E27FC236}">
                <a16:creationId xmlns:a16="http://schemas.microsoft.com/office/drawing/2014/main" id="{51DA40FD-6E3D-4D3E-A851-D0A96DF1C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82" y="1870755"/>
            <a:ext cx="2687253" cy="1791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79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5168</TotalTime>
  <Words>1121</Words>
  <Application>Microsoft Office PowerPoint</Application>
  <PresentationFormat>Широкоэкранный</PresentationFormat>
  <Paragraphs>248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Uer10</dc:creator>
  <cp:lastModifiedBy>Press5</cp:lastModifiedBy>
  <cp:revision>430</cp:revision>
  <cp:lastPrinted>2023-09-11T08:38:08Z</cp:lastPrinted>
  <dcterms:created xsi:type="dcterms:W3CDTF">2021-08-18T03:32:23Z</dcterms:created>
  <dcterms:modified xsi:type="dcterms:W3CDTF">2023-09-26T07:25:28Z</dcterms:modified>
</cp:coreProperties>
</file>