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F1E3-3A09-4D04-9030-85B5D4F26926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4AB7-2365-4FA4-9F78-A15E9F3387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61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5000">
        <p14:gallery dir="l"/>
      </p:transition>
    </mc:Choice>
    <mc:Fallback xmlns="">
      <p:transition spd="slow" advClick="0" advTm="1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F1E3-3A09-4D04-9030-85B5D4F26926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4AB7-2365-4FA4-9F78-A15E9F3387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78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5000">
        <p14:gallery dir="l"/>
      </p:transition>
    </mc:Choice>
    <mc:Fallback xmlns="">
      <p:transition spd="slow" advClick="0" advTm="1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F1E3-3A09-4D04-9030-85B5D4F26926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4AB7-2365-4FA4-9F78-A15E9F3387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73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5000">
        <p14:gallery dir="l"/>
      </p:transition>
    </mc:Choice>
    <mc:Fallback xmlns="">
      <p:transition spd="slow" advClick="0" advTm="1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F1E3-3A09-4D04-9030-85B5D4F26926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4AB7-2365-4FA4-9F78-A15E9F3387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28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5000">
        <p14:gallery dir="l"/>
      </p:transition>
    </mc:Choice>
    <mc:Fallback xmlns="">
      <p:transition spd="slow" advClick="0" advTm="1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F1E3-3A09-4D04-9030-85B5D4F26926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4AB7-2365-4FA4-9F78-A15E9F3387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78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5000">
        <p14:gallery dir="l"/>
      </p:transition>
    </mc:Choice>
    <mc:Fallback xmlns="">
      <p:transition spd="slow" advClick="0" advTm="1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F1E3-3A09-4D04-9030-85B5D4F26926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4AB7-2365-4FA4-9F78-A15E9F3387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23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5000">
        <p14:gallery dir="l"/>
      </p:transition>
    </mc:Choice>
    <mc:Fallback xmlns="">
      <p:transition spd="slow" advClick="0" advTm="1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F1E3-3A09-4D04-9030-85B5D4F26926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4AB7-2365-4FA4-9F78-A15E9F3387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88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5000">
        <p14:gallery dir="l"/>
      </p:transition>
    </mc:Choice>
    <mc:Fallback xmlns="">
      <p:transition spd="slow" advClick="0" advTm="1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F1E3-3A09-4D04-9030-85B5D4F26926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4AB7-2365-4FA4-9F78-A15E9F3387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75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5000">
        <p14:gallery dir="l"/>
      </p:transition>
    </mc:Choice>
    <mc:Fallback xmlns="">
      <p:transition spd="slow" advClick="0" advTm="1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F1E3-3A09-4D04-9030-85B5D4F26926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4AB7-2365-4FA4-9F78-A15E9F3387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59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5000">
        <p14:gallery dir="l"/>
      </p:transition>
    </mc:Choice>
    <mc:Fallback xmlns="">
      <p:transition spd="slow" advClick="0" advTm="1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F1E3-3A09-4D04-9030-85B5D4F26926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4AB7-2365-4FA4-9F78-A15E9F3387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84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5000">
        <p14:gallery dir="l"/>
      </p:transition>
    </mc:Choice>
    <mc:Fallback xmlns="">
      <p:transition spd="slow" advClick="0" advTm="1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F1E3-3A09-4D04-9030-85B5D4F26926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4AB7-2365-4FA4-9F78-A15E9F3387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8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5000">
        <p14:gallery dir="l"/>
      </p:transition>
    </mc:Choice>
    <mc:Fallback xmlns="">
      <p:transition spd="slow" advClick="0" advTm="1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EF1E3-3A09-4D04-9030-85B5D4F26926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34AB7-2365-4FA4-9F78-A15E9F3387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22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advClick="0" advTm="15000">
        <p14:gallery dir="l"/>
      </p:transition>
    </mc:Choice>
    <mc:Fallback xmlns="">
      <p:transition spd="slow" advClick="0" advTm="1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" y="2564904"/>
            <a:ext cx="5832648" cy="1368152"/>
          </a:xfrm>
        </p:spPr>
        <p:txBody>
          <a:bodyPr>
            <a:normAutofit fontScale="90000"/>
            <a:scene3d>
              <a:camera prst="isometricRightUp">
                <a:rot lat="2100000" lon="19800000" rev="0"/>
              </a:camera>
              <a:lightRig rig="threePt" dir="t"/>
            </a:scene3d>
            <a:sp3d/>
          </a:bodyPr>
          <a:lstStyle/>
          <a:p>
            <a:r>
              <a:rPr lang="ru-RU" b="1" dirty="0" smtClean="0"/>
              <a:t>Династия</a:t>
            </a:r>
            <a:br>
              <a:rPr lang="ru-RU" b="1" dirty="0" smtClean="0"/>
            </a:br>
            <a:r>
              <a:rPr lang="ru-RU" b="1" dirty="0" smtClean="0"/>
              <a:t> – начало истории…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sz="2700" b="1" dirty="0" smtClean="0"/>
              <a:t>(</a:t>
            </a:r>
            <a:r>
              <a:rPr lang="en-US" sz="2700" b="1" dirty="0" smtClean="0">
                <a:effectLst>
                  <a:reflection blurRad="6350" stA="60000" endA="900" endPos="58000" dir="5400000" sy="-100000" algn="bl" rotWithShape="0"/>
                </a:effectLst>
              </a:rPr>
              <a:t>III</a:t>
            </a:r>
            <a:r>
              <a:rPr lang="en-US" sz="2700" b="1" dirty="0" smtClean="0"/>
              <a:t> </a:t>
            </a:r>
            <a:r>
              <a:rPr lang="ru-RU" sz="2700" b="1" dirty="0" smtClean="0">
                <a:effectLst/>
              </a:rPr>
              <a:t>категория)</a:t>
            </a:r>
            <a:br>
              <a:rPr lang="ru-RU" sz="2700" b="1" dirty="0" smtClean="0">
                <a:effectLst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</a:t>
            </a:r>
            <a:r>
              <a:rPr lang="ru-RU" sz="6700" dirty="0" smtClean="0"/>
              <a:t>Щегловы</a:t>
            </a:r>
            <a:r>
              <a:rPr lang="ru-RU" dirty="0" smtClean="0"/>
              <a:t>…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3717032"/>
            <a:ext cx="5544616" cy="1656184"/>
          </a:xfrm>
        </p:spPr>
        <p:txBody>
          <a:bodyPr>
            <a:normAutofit fontScale="85000" lnSpcReduction="20000"/>
            <a:scene3d>
              <a:camera prst="isometricRightUp">
                <a:rot lat="2100000" lon="19800000" rev="0"/>
              </a:camera>
              <a:lightRig rig="threePt" dir="t"/>
            </a:scene3d>
          </a:bodyPr>
          <a:lstStyle/>
          <a:p>
            <a:r>
              <a:rPr lang="ru-RU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Презентацию подготовила: Щеглова Дарья Ивановна</a:t>
            </a:r>
          </a:p>
          <a:p>
            <a:r>
              <a:rPr lang="ru-RU" dirty="0" smtClean="0">
                <a:ln cmpd="dbl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89515733851</a:t>
            </a:r>
          </a:p>
          <a:p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dasha.davydova.1993@mail.ru</a:t>
            </a:r>
            <a:endParaRPr lang="ru-RU" dirty="0">
              <a:solidFill>
                <a:schemeClr val="tx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5" name="07Karachenko_Sergey-Provinivsheesya_schasti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37040" y="48691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9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5000">
        <p14:gallery dir="l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685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3817719"/>
            <a:ext cx="378042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200" dirty="0" smtClean="0"/>
          </a:p>
          <a:p>
            <a:pPr algn="just"/>
            <a:r>
              <a:rPr lang="ru-RU" sz="2200" dirty="0" smtClean="0"/>
              <a:t>Горька окончательная правда «похоронок», втрое неизвестность… Так 12 семей получили извещения о том что без вести пропали на войне их родные</a:t>
            </a:r>
            <a:r>
              <a:rPr lang="ru-RU" dirty="0" smtClean="0"/>
              <a:t>…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327100"/>
            <a:ext cx="4640532" cy="32212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56" y="260648"/>
            <a:ext cx="3128917" cy="3855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560084" y="548680"/>
            <a:ext cx="514806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Имена 37 Щегловых увековечены во </a:t>
            </a:r>
            <a:r>
              <a:rPr lang="ru-RU" sz="2200" dirty="0" err="1" smtClean="0"/>
              <a:t>Всекузбасской</a:t>
            </a:r>
            <a:r>
              <a:rPr lang="ru-RU" sz="2200" dirty="0" smtClean="0"/>
              <a:t> книге памяти по Кемеровскому региону. Среди них 19 представителей </a:t>
            </a:r>
            <a:r>
              <a:rPr lang="ru-RU" sz="2200" dirty="0" err="1" smtClean="0"/>
              <a:t>ягуновской</a:t>
            </a:r>
            <a:r>
              <a:rPr lang="ru-RU" sz="2200" dirty="0" smtClean="0"/>
              <a:t> ветви, девять – </a:t>
            </a:r>
            <a:r>
              <a:rPr lang="ru-RU" sz="2200" dirty="0" err="1" smtClean="0"/>
              <a:t>усть-искитимской</a:t>
            </a:r>
            <a:r>
              <a:rPr lang="ru-RU" sz="2200" dirty="0" smtClean="0"/>
              <a:t>, пять – </a:t>
            </a:r>
            <a:r>
              <a:rPr lang="ru-RU" sz="2200" dirty="0" smtClean="0"/>
              <a:t>кур–</a:t>
            </a:r>
            <a:r>
              <a:rPr lang="ru-RU" sz="2200" dirty="0" err="1" smtClean="0"/>
              <a:t>искитимской</a:t>
            </a:r>
            <a:r>
              <a:rPr lang="ru-RU" sz="2200" dirty="0" smtClean="0"/>
              <a:t> </a:t>
            </a:r>
            <a:r>
              <a:rPr lang="ru-RU" sz="2200" dirty="0" smtClean="0"/>
              <a:t>и по два человека из деревень Давыдова и Ляпкина.</a:t>
            </a:r>
          </a:p>
        </p:txBody>
      </p:sp>
    </p:spTree>
    <p:extLst>
      <p:ext uri="{BB962C8B-B14F-4D97-AF65-F5344CB8AC3E}">
        <p14:creationId xmlns:p14="http://schemas.microsoft.com/office/powerpoint/2010/main" val="427327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5000">
        <p14:gallery dir="l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604032"/>
            <a:ext cx="4572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200" dirty="0" smtClean="0"/>
              <a:t>Щеглов Семен </a:t>
            </a:r>
            <a:r>
              <a:rPr lang="ru-RU" sz="2200" dirty="0" err="1" smtClean="0"/>
              <a:t>Евлампиевич</a:t>
            </a:r>
            <a:r>
              <a:rPr lang="ru-RU" sz="2200" dirty="0" smtClean="0"/>
              <a:t>, 1909 года рождения один из без вести пропавших. В 1998 г в администрацию Кемеровского района пришло письмо из Новгорода. Там были найдены останки красноармейца, а рядом смертный медальон.</a:t>
            </a:r>
          </a:p>
          <a:p>
            <a:pPr algn="just"/>
            <a:r>
              <a:rPr lang="ru-RU" sz="2200" dirty="0" smtClean="0"/>
              <a:t>Родственники в наши дни проживают в Кемерово, а в Прокопьевске жил его старший сын – Дмитрий. Когда отец уходил на фронт, ему было двенадцать, и мальчик устроился коногоном в шахтерскую артель, где отец работал бригадиром.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868894"/>
            <a:ext cx="3363277" cy="5101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8159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5000">
        <p14:gallery dir="l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488832" cy="99412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X </a:t>
            </a:r>
            <a:r>
              <a:rPr lang="ru-RU" sz="4000" dirty="0" smtClean="0"/>
              <a:t>поколение </a:t>
            </a:r>
            <a:r>
              <a:rPr lang="ru-RU" sz="4000" dirty="0" err="1" smtClean="0"/>
              <a:t>д.Ягунова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340768"/>
            <a:ext cx="3312368" cy="5114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309" y="4127585"/>
            <a:ext cx="1742595" cy="2515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93692" y="1196752"/>
            <a:ext cx="50405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/>
              <a:t>Федор Алексеевич 1901г - 1941г. и его Жена Васса Михайловна,</a:t>
            </a:r>
          </a:p>
          <a:p>
            <a:pPr algn="just"/>
            <a:r>
              <a:rPr lang="ru-RU" sz="2200" dirty="0" smtClean="0"/>
              <a:t>Жили в д. Ягунова, занимались земледелием и разводили крупный рогатый скот. В 1929 г шел процесс раскулачивания, вынужденно пришлось переехать, в ныне Кемерово на Ильинский переулок.</a:t>
            </a:r>
            <a:endParaRPr lang="ru-RU" sz="2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45" y="4149080"/>
            <a:ext cx="1834127" cy="2493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1297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5000">
        <p14:gallery dir="l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74" y="1124744"/>
            <a:ext cx="7344816" cy="5414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104817" y="274674"/>
            <a:ext cx="7149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Семья Федора Алексеевича. 1959г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24052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5000">
        <p14:gallery dir="l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88640"/>
            <a:ext cx="2808312" cy="39967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4766464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534190"/>
            <a:ext cx="2178933" cy="3005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95536" y="3835878"/>
            <a:ext cx="554461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/>
              <a:t>Сын Федора – </a:t>
            </a:r>
            <a:r>
              <a:rPr lang="en-US" sz="2200" dirty="0" smtClean="0"/>
              <a:t>XI</a:t>
            </a:r>
            <a:r>
              <a:rPr lang="ru-RU" sz="2200" dirty="0" smtClean="0"/>
              <a:t> поколение. </a:t>
            </a:r>
            <a:r>
              <a:rPr lang="ru-RU" sz="2200" dirty="0" smtClean="0"/>
              <a:t>Щеглов Геннадий 1940г.</a:t>
            </a:r>
          </a:p>
          <a:p>
            <a:pPr algn="just"/>
            <a:r>
              <a:rPr lang="ru-RU" sz="2200" dirty="0" smtClean="0"/>
              <a:t>Окончил школу, летал на самолетах Кемеровского аэродрома, вместе с женой Мартемьянова В.Д</a:t>
            </a:r>
          </a:p>
          <a:p>
            <a:pPr algn="just"/>
            <a:r>
              <a:rPr lang="ru-RU" sz="2200" dirty="0" smtClean="0"/>
              <a:t>Был списан с авиации после операции. После, работал сварщиком. Последнее место работы ПТЦ МВД.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879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5000">
        <p14:gallery dir="l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2504"/>
            <a:ext cx="2736304" cy="3836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929" y="2060848"/>
            <a:ext cx="3380091" cy="4428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635896" y="252504"/>
            <a:ext cx="50913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/>
              <a:t>Щеглова Маргарита Яковлевна 1940г</a:t>
            </a:r>
          </a:p>
          <a:p>
            <a:pPr algn="just"/>
            <a:r>
              <a:rPr lang="ru-RU" sz="2200" dirty="0" smtClean="0"/>
              <a:t>Жена Геннадия Федоровича.</a:t>
            </a:r>
          </a:p>
          <a:p>
            <a:pPr algn="just"/>
            <a:r>
              <a:rPr lang="ru-RU" sz="2200" dirty="0" smtClean="0"/>
              <a:t>Работала дамским мастером. В настоящее время живет в г. Кемерово.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4172753"/>
            <a:ext cx="515199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/>
              <a:t>XII</a:t>
            </a:r>
            <a:r>
              <a:rPr lang="ru-RU" sz="2200" dirty="0" smtClean="0"/>
              <a:t> поколение</a:t>
            </a:r>
            <a:r>
              <a:rPr lang="en-US" sz="2200" dirty="0" smtClean="0"/>
              <a:t>. </a:t>
            </a:r>
            <a:r>
              <a:rPr lang="ru-RU" sz="2200" dirty="0" smtClean="0"/>
              <a:t>Щеглов Сергей Геннадьевич 1963г.</a:t>
            </a:r>
          </a:p>
          <a:p>
            <a:pPr algn="just"/>
            <a:r>
              <a:rPr lang="ru-RU" sz="2200" dirty="0" smtClean="0"/>
              <a:t>Сын Маргариты и Геннадия. В настоящее </a:t>
            </a:r>
            <a:r>
              <a:rPr lang="ru-RU" sz="2200" dirty="0" smtClean="0"/>
              <a:t>время так же </a:t>
            </a:r>
            <a:r>
              <a:rPr lang="ru-RU" sz="2200" dirty="0" smtClean="0"/>
              <a:t>проживает в г</a:t>
            </a:r>
            <a:r>
              <a:rPr lang="en-US" sz="2200" dirty="0" smtClean="0"/>
              <a:t>.</a:t>
            </a:r>
            <a:r>
              <a:rPr lang="ru-RU" sz="2200" dirty="0" smtClean="0"/>
              <a:t>Кемерово.</a:t>
            </a:r>
          </a:p>
          <a:p>
            <a:pPr algn="just"/>
            <a:r>
              <a:rPr lang="ru-RU" sz="2200" dirty="0" smtClean="0"/>
              <a:t>Работал спасателем 30 лет. </a:t>
            </a:r>
          </a:p>
          <a:p>
            <a:pPr algn="just"/>
            <a:r>
              <a:rPr lang="ru-RU" sz="2200" dirty="0" smtClean="0"/>
              <a:t>Двое сыновей – Евгений и Валентин.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96850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5000">
        <p14:gallery dir="l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31190"/>
            <a:ext cx="6281425" cy="4445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36504" y="382068"/>
            <a:ext cx="8807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Свадьба Сергея, внука Федора Алексеевича. Кемерово. 1986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528749" y="5517232"/>
            <a:ext cx="55446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/>
              <a:t>Щеглова Анжелика Владимировна, работает в школе, преподавателем технологии.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02147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5000">
        <p14:gallery dir="l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97" y="1176871"/>
            <a:ext cx="3753764" cy="3140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769" y="2747355"/>
            <a:ext cx="4096199" cy="3629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910981" y="260648"/>
            <a:ext cx="7667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Сыновья Сергея Щеглова </a:t>
            </a:r>
            <a:r>
              <a:rPr lang="en-US" sz="2800" dirty="0" smtClean="0"/>
              <a:t>XIII</a:t>
            </a:r>
            <a:r>
              <a:rPr lang="ru-RU" sz="2800" dirty="0" smtClean="0"/>
              <a:t>-</a:t>
            </a:r>
            <a:r>
              <a:rPr lang="en-US" sz="2800" dirty="0" smtClean="0"/>
              <a:t>XIV </a:t>
            </a:r>
            <a:r>
              <a:rPr lang="ru-RU" sz="2800" dirty="0" smtClean="0"/>
              <a:t>поколения: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19793" y="4725144"/>
            <a:ext cx="40305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/>
              <a:t>Щеглов Евгений Сергеевич  1987г. с женой Мариной и сыном Иваном 2014г.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544181" y="1052736"/>
            <a:ext cx="41182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/>
              <a:t>Щеглов Валентин Сергеевич 1992г. с женой Дарьей 1993г. и дети: Артем 2016г и София 2017г.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74360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5000">
        <p14:gallery dir="l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323528" y="188640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Родословная Щегловых: Источники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55719" y="1547860"/>
            <a:ext cx="534607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200" dirty="0" smtClean="0"/>
              <a:t>Демографические источники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200" dirty="0" smtClean="0"/>
              <a:t>Источники хозяйственного учета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200" dirty="0" smtClean="0"/>
              <a:t>Документация по личному составу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200" dirty="0" smtClean="0"/>
              <a:t>Опубликованные мартирологи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200" dirty="0" smtClean="0"/>
              <a:t>Собственная информация Щегловых,</a:t>
            </a:r>
          </a:p>
          <a:p>
            <a:r>
              <a:rPr lang="ru-RU" sz="2200" dirty="0" smtClean="0"/>
              <a:t> их воспоминания.</a:t>
            </a: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212" y="2132856"/>
            <a:ext cx="3215413" cy="4501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63176" y="4005064"/>
            <a:ext cx="5515036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dirty="0" smtClean="0"/>
              <a:t>Книга</a:t>
            </a:r>
          </a:p>
          <a:p>
            <a:pPr algn="ctr"/>
            <a:r>
              <a:rPr lang="ru-RU" sz="2200" b="1" dirty="0" smtClean="0"/>
              <a:t>ЩЕГЛОВЫ:</a:t>
            </a:r>
          </a:p>
          <a:p>
            <a:pPr algn="ctr"/>
            <a:r>
              <a:rPr lang="ru-RU" sz="2200" dirty="0" smtClean="0"/>
              <a:t>Историко-генеалогическое исследование</a:t>
            </a:r>
          </a:p>
          <a:p>
            <a:pPr algn="ctr"/>
            <a:endParaRPr lang="ru-RU" sz="2200" dirty="0"/>
          </a:p>
          <a:p>
            <a:pPr algn="ctr"/>
            <a:r>
              <a:rPr lang="ru-RU" sz="2200" dirty="0" smtClean="0"/>
              <a:t>Л.Ф. Кузнецова</a:t>
            </a:r>
          </a:p>
          <a:p>
            <a:pPr algn="ctr"/>
            <a:r>
              <a:rPr lang="ru-RU" sz="2200" dirty="0" smtClean="0"/>
              <a:t>И.Ю. </a:t>
            </a:r>
            <a:r>
              <a:rPr lang="ru-RU" sz="2200" dirty="0" err="1" smtClean="0"/>
              <a:t>Усков</a:t>
            </a:r>
            <a:endParaRPr lang="ru-RU" sz="2200" dirty="0" smtClean="0"/>
          </a:p>
          <a:p>
            <a:pPr algn="ctr"/>
            <a:r>
              <a:rPr lang="ru-RU" dirty="0" smtClean="0"/>
              <a:t>Кемерово «СКИФ» 2005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453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5000">
        <p14:gallery dir="l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8462" y="2488252"/>
            <a:ext cx="7720878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внимание!</a:t>
            </a:r>
            <a:endParaRPr lang="ru-RU" sz="5400" b="0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744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5000">
        <p14:gallery dir="l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-27562"/>
            <a:ext cx="6120680" cy="79208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Начало начал…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9552" y="908720"/>
            <a:ext cx="8136904" cy="4968552"/>
          </a:xfrm>
        </p:spPr>
        <p:txBody>
          <a:bodyPr>
            <a:noAutofit/>
          </a:bodyPr>
          <a:lstStyle/>
          <a:p>
            <a:pPr algn="just"/>
            <a:r>
              <a:rPr lang="ru-RU" sz="2200" dirty="0" smtClean="0">
                <a:cs typeface="Calibri" pitchFamily="34" charset="0"/>
              </a:rPr>
              <a:t>Определить, откуда пошел крестьянский род, фактически невозможно. Люди могли найти своих предков в сохранившихся отписках, челобитных, некоторые имели послужные списки, о крестьянах подобные источники молчат. Согласно семейным преданиям: « Щегловы были крестьянами, бежавшим в Сибирь от феодального гнета из северной части России (другой вариант – из-под Петербурга) в надежде получить свободу и землю – кормилицу, в 1683 г.»</a:t>
            </a:r>
          </a:p>
          <a:p>
            <a:pPr marL="0" indent="0">
              <a:buNone/>
            </a:pPr>
            <a:endParaRPr lang="ru-RU" sz="2200" dirty="0" smtClean="0"/>
          </a:p>
          <a:p>
            <a:pPr algn="just"/>
            <a:r>
              <a:rPr lang="ru-RU" sz="2200" dirty="0" smtClean="0">
                <a:cs typeface="Calibri" pitchFamily="34" charset="0"/>
              </a:rPr>
              <a:t>Образовалась заимка Щеглова, дата и время не установлены, первое письменное упоминание о ней содержит «Чертеж земли Томского города» С.У </a:t>
            </a:r>
            <a:r>
              <a:rPr lang="ru-RU" sz="2200" dirty="0" err="1" smtClean="0">
                <a:cs typeface="Calibri" pitchFamily="34" charset="0"/>
              </a:rPr>
              <a:t>Ремезова</a:t>
            </a:r>
            <a:r>
              <a:rPr lang="ru-RU" sz="2200" dirty="0" smtClean="0">
                <a:cs typeface="Calibri" pitchFamily="34" charset="0"/>
              </a:rPr>
              <a:t>, составленный в 1701 году. Деревня Щеглова располагалась на реке Томи, на правом берегу, против устья реки </a:t>
            </a:r>
            <a:r>
              <a:rPr lang="ru-RU" sz="2200" dirty="0" err="1" smtClean="0">
                <a:cs typeface="Calibri" pitchFamily="34" charset="0"/>
              </a:rPr>
              <a:t>Куроискитим</a:t>
            </a:r>
            <a:r>
              <a:rPr lang="ru-RU" sz="2800" dirty="0" smtClean="0"/>
              <a:t>.</a:t>
            </a:r>
            <a:endParaRPr lang="ru-RU" sz="2200" dirty="0" smtClean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30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5000">
        <p14:gallery dir="l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548680"/>
            <a:ext cx="5265676" cy="561662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400" dirty="0" smtClean="0">
                <a:cs typeface="Calibri" pitchFamily="34" charset="0"/>
              </a:rPr>
              <a:t>Фамилия «Щеглов» происходит от нецерковного имени </a:t>
            </a:r>
            <a:r>
              <a:rPr lang="ru-RU" sz="2400" dirty="0" err="1" smtClean="0">
                <a:cs typeface="Calibri" pitchFamily="34" charset="0"/>
              </a:rPr>
              <a:t>Щагол</a:t>
            </a:r>
            <a:r>
              <a:rPr lang="ru-RU" sz="2400" dirty="0" smtClean="0">
                <a:cs typeface="Calibri" pitchFamily="34" charset="0"/>
              </a:rPr>
              <a:t>. Родоначальник фамилии в источниках упоминается как Михаил </a:t>
            </a:r>
            <a:r>
              <a:rPr lang="ru-RU" sz="2400" dirty="0" err="1" smtClean="0">
                <a:cs typeface="Calibri" pitchFamily="34" charset="0"/>
              </a:rPr>
              <a:t>Щагол</a:t>
            </a:r>
            <a:r>
              <a:rPr lang="ru-RU" sz="2400" dirty="0" smtClean="0">
                <a:cs typeface="Calibri" pitchFamily="34" charset="0"/>
              </a:rPr>
              <a:t>. Фамилия эта известна с конца </a:t>
            </a:r>
            <a:r>
              <a:rPr lang="en-US" sz="2400" dirty="0" smtClean="0">
                <a:cs typeface="Calibri" pitchFamily="34" charset="0"/>
              </a:rPr>
              <a:t>16</a:t>
            </a:r>
            <a:r>
              <a:rPr lang="ru-RU" sz="2400" dirty="0" smtClean="0">
                <a:cs typeface="Calibri" pitchFamily="34" charset="0"/>
              </a:rPr>
              <a:t>в.</a:t>
            </a:r>
          </a:p>
          <a:p>
            <a:pPr marL="0" indent="0" algn="just">
              <a:buNone/>
            </a:pPr>
            <a:endParaRPr lang="ru-RU" sz="2400" dirty="0">
              <a:cs typeface="Calibri" pitchFamily="34" charset="0"/>
            </a:endParaRPr>
          </a:p>
          <a:p>
            <a:pPr algn="just"/>
            <a:r>
              <a:rPr lang="ru-RU" sz="2400" dirty="0" smtClean="0">
                <a:cs typeface="Calibri" pitchFamily="34" charset="0"/>
              </a:rPr>
              <a:t>Сведения о родоначальниках сибирской династии Щегловых содержаться в материалах переписи пашенных крестьян </a:t>
            </a:r>
            <a:r>
              <a:rPr lang="ru-RU" sz="2400" dirty="0" err="1" smtClean="0">
                <a:cs typeface="Calibri" pitchFamily="34" charset="0"/>
              </a:rPr>
              <a:t>Верхотомского</a:t>
            </a:r>
            <a:r>
              <a:rPr lang="ru-RU" sz="2400" dirty="0" smtClean="0">
                <a:cs typeface="Calibri" pitchFamily="34" charset="0"/>
              </a:rPr>
              <a:t> острога за 1700г., «Дозорной книги» Томского уезда 1703г., исповедных росписях Вознесенской церкви </a:t>
            </a:r>
            <a:r>
              <a:rPr lang="ru-RU" sz="2400" dirty="0" err="1" smtClean="0">
                <a:cs typeface="Calibri" pitchFamily="34" charset="0"/>
              </a:rPr>
              <a:t>Верхотомского</a:t>
            </a:r>
            <a:r>
              <a:rPr lang="ru-RU" sz="2400" dirty="0" smtClean="0">
                <a:cs typeface="Calibri" pitchFamily="34" charset="0"/>
              </a:rPr>
              <a:t> острога 1742г. И переписи приписанных к </a:t>
            </a:r>
            <a:r>
              <a:rPr lang="ru-RU" sz="2400" dirty="0" err="1" smtClean="0">
                <a:cs typeface="Calibri" pitchFamily="34" charset="0"/>
              </a:rPr>
              <a:t>Колывано</a:t>
            </a:r>
            <a:r>
              <a:rPr lang="ru-RU" sz="2400" dirty="0" smtClean="0">
                <a:cs typeface="Calibri" pitchFamily="34" charset="0"/>
              </a:rPr>
              <a:t>-Воскресенским заводом крестьян 1760г. На их основании составлена поколенная роспись.</a:t>
            </a:r>
          </a:p>
          <a:p>
            <a:pPr algn="just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412776"/>
            <a:ext cx="3145055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417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5000">
        <p14:gallery dir="l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764704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 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2530" y="332656"/>
            <a:ext cx="836794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2200" dirty="0" smtClean="0">
                <a:cs typeface="Calibri" pitchFamily="34" charset="0"/>
              </a:rPr>
              <a:t>Основатели рода Щегловых два брата, Михаил и Никита. Из </a:t>
            </a:r>
            <a:r>
              <a:rPr lang="ru-RU" sz="2200" dirty="0">
                <a:cs typeface="Calibri" pitchFamily="34" charset="0"/>
              </a:rPr>
              <a:t>«Дозорной книги», </a:t>
            </a:r>
            <a:r>
              <a:rPr lang="ru-RU" sz="2200" dirty="0" smtClean="0">
                <a:cs typeface="Calibri" pitchFamily="34" charset="0"/>
              </a:rPr>
              <a:t>узнали, </a:t>
            </a:r>
            <a:r>
              <a:rPr lang="ru-RU" sz="2200" dirty="0">
                <a:cs typeface="Calibri" pitchFamily="34" charset="0"/>
              </a:rPr>
              <a:t>что пашенный крестьянин </a:t>
            </a:r>
            <a:r>
              <a:rPr lang="ru-RU" sz="2200" dirty="0" err="1">
                <a:cs typeface="Calibri" pitchFamily="34" charset="0"/>
              </a:rPr>
              <a:t>Вехотомского</a:t>
            </a:r>
            <a:r>
              <a:rPr lang="ru-RU" sz="2200" dirty="0">
                <a:cs typeface="Calibri" pitchFamily="34" charset="0"/>
              </a:rPr>
              <a:t> острога Михаил </a:t>
            </a:r>
            <a:r>
              <a:rPr lang="ru-RU" sz="2200" dirty="0" err="1">
                <a:cs typeface="Calibri" pitchFamily="34" charset="0"/>
              </a:rPr>
              <a:t>Щагол</a:t>
            </a:r>
            <a:r>
              <a:rPr lang="ru-RU" sz="2200" dirty="0">
                <a:cs typeface="Calibri" pitchFamily="34" charset="0"/>
              </a:rPr>
              <a:t> в 1703г. </a:t>
            </a:r>
            <a:r>
              <a:rPr lang="ru-RU" sz="2200" dirty="0" smtClean="0">
                <a:cs typeface="Calibri" pitchFamily="34" charset="0"/>
              </a:rPr>
              <a:t>имел </a:t>
            </a:r>
            <a:r>
              <a:rPr lang="ru-RU" sz="2200" dirty="0">
                <a:cs typeface="Calibri" pitchFamily="34" charset="0"/>
              </a:rPr>
              <a:t>четырех взрослых сыновей.  Жили </a:t>
            </a:r>
            <a:r>
              <a:rPr lang="ru-RU" sz="2200" dirty="0" smtClean="0">
                <a:cs typeface="Calibri" pitchFamily="34" charset="0"/>
              </a:rPr>
              <a:t>семьями, вместе </a:t>
            </a:r>
            <a:r>
              <a:rPr lang="ru-RU" sz="2200" dirty="0">
                <a:cs typeface="Calibri" pitchFamily="34" charset="0"/>
              </a:rPr>
              <a:t>обрабатывали: пашни – десятину «государеву», 3 «</a:t>
            </a:r>
            <a:r>
              <a:rPr lang="ru-RU" sz="2200" dirty="0" err="1">
                <a:cs typeface="Calibri" pitchFamily="34" charset="0"/>
              </a:rPr>
              <a:t>собинной</a:t>
            </a:r>
            <a:r>
              <a:rPr lang="ru-RU" sz="2200" dirty="0">
                <a:cs typeface="Calibri" pitchFamily="34" charset="0"/>
              </a:rPr>
              <a:t>», косили сена 100копен; платили отсыпного хлеба «по четверти ржи», да ямских по десяти денег в год</a:t>
            </a:r>
            <a:r>
              <a:rPr lang="ru-RU" sz="2200" dirty="0" smtClean="0">
                <a:cs typeface="Calibri" pitchFamily="34" charset="0"/>
              </a:rPr>
              <a:t>»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ru-RU" sz="2200" dirty="0">
              <a:cs typeface="Calibri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200" dirty="0">
                <a:cs typeface="Calibri" pitchFamily="34" charset="0"/>
              </a:rPr>
              <a:t>Дети обзаводились семьями и своими хозяйствами, на заимку селились другие семьи, и постепенно она стала называться деревней. Разрасталось хозяйство, крупный рогатый скот, пчеловодство и </a:t>
            </a:r>
            <a:r>
              <a:rPr lang="ru-RU" sz="2200" dirty="0" err="1" smtClean="0">
                <a:cs typeface="Calibri" pitchFamily="34" charset="0"/>
              </a:rPr>
              <a:t>т.д</a:t>
            </a:r>
            <a:endParaRPr lang="en-US" sz="2200" dirty="0" smtClean="0">
              <a:cs typeface="Calibri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n-US" sz="2200" dirty="0">
              <a:cs typeface="Calibri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 smtClean="0">
                <a:cs typeface="Calibri" pitchFamily="34" charset="0"/>
              </a:rPr>
              <a:t>9 </a:t>
            </a:r>
            <a:r>
              <a:rPr lang="ru-RU" sz="2200" dirty="0" smtClean="0">
                <a:cs typeface="Calibri" pitchFamily="34" charset="0"/>
              </a:rPr>
              <a:t>мая 1918г. состоялся уездный съезд в помещении </a:t>
            </a:r>
            <a:r>
              <a:rPr lang="ru-RU" sz="2200" dirty="0" err="1" smtClean="0">
                <a:cs typeface="Calibri" pitchFamily="34" charset="0"/>
              </a:rPr>
              <a:t>Верхотомского</a:t>
            </a:r>
            <a:r>
              <a:rPr lang="ru-RU" sz="2200" dirty="0" smtClean="0">
                <a:cs typeface="Calibri" pitchFamily="34" charset="0"/>
              </a:rPr>
              <a:t> волостного исполкома, на котором </a:t>
            </a:r>
            <a:r>
              <a:rPr lang="ru-RU" sz="2200" dirty="0" err="1" smtClean="0">
                <a:cs typeface="Calibri" pitchFamily="34" charset="0"/>
              </a:rPr>
              <a:t>Щегловск</a:t>
            </a:r>
            <a:r>
              <a:rPr lang="ru-RU" sz="2200" dirty="0" smtClean="0">
                <a:cs typeface="Calibri" pitchFamily="34" charset="0"/>
              </a:rPr>
              <a:t> был провозглашен городом.</a:t>
            </a:r>
          </a:p>
        </p:txBody>
      </p:sp>
    </p:spTree>
    <p:extLst>
      <p:ext uri="{BB962C8B-B14F-4D97-AF65-F5344CB8AC3E}">
        <p14:creationId xmlns:p14="http://schemas.microsoft.com/office/powerpoint/2010/main" val="218055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5000">
        <p14:gallery dir="l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полях сражений.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2" y="1503106"/>
            <a:ext cx="3457071" cy="4734206"/>
          </a:xfr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23928" y="1556792"/>
            <a:ext cx="489654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/>
              <a:t>Не миновали Щегловых и войны, в которых участвовала Российская империя: Русско-Японская война и Первая мировая.</a:t>
            </a:r>
          </a:p>
          <a:p>
            <a:pPr algn="just"/>
            <a:r>
              <a:rPr lang="ru-RU" sz="2200" dirty="0" smtClean="0"/>
              <a:t>В Русско- Японской войне воевал в Порт-Артуре Михаил Алексеевич Щеглов из д. Ягуновой. Известно, что на фронт Михаил ушел, оставив жену и троих детей, сын Александр родился без него, в 1906г. У его племянницы сохранилась фотография, присланная им с фронта.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45720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5000">
        <p14:gallery dir="l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8596" y="302113"/>
            <a:ext cx="41768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/>
              <a:t>В Первой мировой войне участвовал Николай Александрович. Провел три года в австрийском плену, в лагере </a:t>
            </a:r>
            <a:r>
              <a:rPr lang="ru-RU" sz="2200" dirty="0" err="1" smtClean="0"/>
              <a:t>Вадовице</a:t>
            </a:r>
            <a:r>
              <a:rPr lang="ru-RU" sz="2200" dirty="0" smtClean="0"/>
              <a:t>, откуда в 1914 году прислал фотографию, которую хранила его дочь, З.Н. </a:t>
            </a:r>
            <a:r>
              <a:rPr lang="ru-RU" sz="2200" dirty="0" err="1" smtClean="0"/>
              <a:t>Осиова</a:t>
            </a:r>
            <a:r>
              <a:rPr lang="ru-RU" sz="2200" dirty="0" smtClean="0"/>
              <a:t>. Из плена он вернулся только после революции.</a:t>
            </a:r>
            <a:endParaRPr lang="ru-RU" sz="2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32656"/>
            <a:ext cx="3456384" cy="6217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597884"/>
            <a:ext cx="3303348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6229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5000">
        <p14:gallery dir="l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42184" y="260648"/>
            <a:ext cx="500404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Братья Федор и Гавриил Егоровичи – представители кур-</a:t>
            </a:r>
            <a:r>
              <a:rPr lang="ru-RU" sz="2200" dirty="0" err="1" smtClean="0"/>
              <a:t>искитимской</a:t>
            </a:r>
            <a:r>
              <a:rPr lang="ru-RU" sz="2200" dirty="0" smtClean="0"/>
              <a:t> ветви, большой </a:t>
            </a:r>
            <a:r>
              <a:rPr lang="ru-RU" sz="2200" dirty="0" err="1" smtClean="0"/>
              <a:t>щегловской</a:t>
            </a:r>
            <a:r>
              <a:rPr lang="ru-RU" sz="2200" dirty="0" smtClean="0"/>
              <a:t> семьи. </a:t>
            </a:r>
          </a:p>
          <a:p>
            <a:pPr algn="just"/>
            <a:r>
              <a:rPr lang="ru-RU" sz="2200" dirty="0" smtClean="0"/>
              <a:t>Гавриил Егорович прошел две войны, отмечен наградами. Известно, что в 1896г он в возрасте 20 лет имел чин запасного зауряд-прапорщика.</a:t>
            </a:r>
            <a:endParaRPr lang="ru-RU" sz="2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94" y="294928"/>
            <a:ext cx="3528392" cy="6156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822150"/>
            <a:ext cx="3096344" cy="3771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8601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5000">
        <p14:gallery dir="l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/>
          <a:lstStyle/>
          <a:p>
            <a:r>
              <a:rPr lang="ru-RU" dirty="0" smtClean="0"/>
              <a:t>В огне революционных бурь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196752"/>
            <a:ext cx="3495462" cy="4968551"/>
          </a:xfrm>
          <a:ln w="57150">
            <a:solidFill>
              <a:schemeClr val="bg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79512" y="836712"/>
            <a:ext cx="5103467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На </a:t>
            </a:r>
            <a:r>
              <a:rPr lang="ru-RU" sz="2200" dirty="0"/>
              <a:t>протяжении десятилетий и столетий большая </a:t>
            </a:r>
            <a:r>
              <a:rPr lang="ru-RU" sz="2200" dirty="0" smtClean="0"/>
              <a:t>часть </a:t>
            </a:r>
            <a:r>
              <a:rPr lang="ru-RU" sz="2200" dirty="0"/>
              <a:t>рода занималась земледелием. В начале 19в. с закладкой первых шахт Кемеровского рудника, в роду </a:t>
            </a:r>
            <a:r>
              <a:rPr lang="ru-RU" sz="2200" dirty="0" smtClean="0"/>
              <a:t>появляются </a:t>
            </a:r>
            <a:r>
              <a:rPr lang="ru-RU" sz="2200" dirty="0"/>
              <a:t>горняки. В 1914г. </a:t>
            </a:r>
            <a:r>
              <a:rPr lang="ru-RU" sz="2200" dirty="0" smtClean="0"/>
              <a:t>Устроился </a:t>
            </a:r>
            <a:r>
              <a:rPr lang="ru-RU" sz="2200" dirty="0"/>
              <a:t>на шахту «Центральная» Алексей Александрович Щеглов, документы которого </a:t>
            </a:r>
            <a:r>
              <a:rPr lang="ru-RU" sz="2200" dirty="0" smtClean="0"/>
              <a:t>хранятся </a:t>
            </a:r>
            <a:r>
              <a:rPr lang="ru-RU" sz="2200" dirty="0"/>
              <a:t>в Государственном архиве Кемеровской области и Краеведческом музее. Вскоре там же стал работать Александр Васильевич Щеглов. Оба – бывшие крестьяне деревне Красный Яр. В 1998г в одной из </a:t>
            </a:r>
            <a:r>
              <a:rPr lang="ru-RU" sz="2200" dirty="0" smtClean="0"/>
              <a:t>областных </a:t>
            </a:r>
            <a:r>
              <a:rPr lang="ru-RU" sz="2200" dirty="0"/>
              <a:t>газет появилась </a:t>
            </a:r>
            <a:r>
              <a:rPr lang="ru-RU" sz="2200" dirty="0" smtClean="0"/>
              <a:t>заметка… </a:t>
            </a:r>
            <a:r>
              <a:rPr lang="ru-RU" sz="2200" dirty="0" smtClean="0"/>
              <a:t>«</a:t>
            </a:r>
            <a:r>
              <a:rPr lang="ru-RU" sz="2200" b="1" dirty="0" smtClean="0"/>
              <a:t>Вот </a:t>
            </a:r>
            <a:r>
              <a:rPr lang="ru-RU" sz="2200" b="1" dirty="0"/>
              <a:t>какие </a:t>
            </a:r>
            <a:r>
              <a:rPr lang="ru-RU" sz="2200" b="1" dirty="0" smtClean="0"/>
              <a:t>они, </a:t>
            </a:r>
            <a:r>
              <a:rPr lang="ru-RU" sz="2200" b="1" dirty="0" smtClean="0"/>
              <a:t>Щегловы»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1956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5000">
        <p14:gallery dir="l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Щегловы в годы Великой Отечественной войны 1941 – 1945 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13267"/>
            <a:ext cx="5760640" cy="40479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 smtClean="0"/>
              <a:t>Великая Отечественная переломила судьбы практически всех семей Советского Союза. Из 158 представителей рода Щегловых, призывного возраста большинство сражались на фронте, оставшиеся по брони в тылу трудом приближали Победу над фашизмом.</a:t>
            </a:r>
          </a:p>
          <a:p>
            <a:pPr marL="0" indent="0" algn="just">
              <a:buNone/>
            </a:pPr>
            <a:r>
              <a:rPr lang="ru-RU" sz="2200" dirty="0" smtClean="0"/>
              <a:t>Воевали семьями – с разрывом в несколько месяцев получили повестки четверо сыновей Федора Ивановича из д. Ягунова, трое – Илья, 1911 года рождения, Федор 1918 г.) и Иван(1923г.) – пали смертью храбрых. И обломились три ветви рода, поскольку потомков они не оставили…</a:t>
            </a: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72816"/>
            <a:ext cx="285664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7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5000">
        <p14:gallery dir="l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1052</Words>
  <Application>Microsoft Office PowerPoint</Application>
  <PresentationFormat>Экран (4:3)</PresentationFormat>
  <Paragraphs>67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Династия  – начало истории… (III категория)             Щегловы… </vt:lpstr>
      <vt:lpstr> Начало начал…</vt:lpstr>
      <vt:lpstr>Презентация PowerPoint</vt:lpstr>
      <vt:lpstr>Презентация PowerPoint</vt:lpstr>
      <vt:lpstr>На полях сражений.</vt:lpstr>
      <vt:lpstr>Презентация PowerPoint</vt:lpstr>
      <vt:lpstr>Презентация PowerPoint</vt:lpstr>
      <vt:lpstr>В огне революционных бурь</vt:lpstr>
      <vt:lpstr>Щегловы в годы Великой Отечественной войны 1941 – 1945 г</vt:lpstr>
      <vt:lpstr>Презентация PowerPoint</vt:lpstr>
      <vt:lpstr>Презентация PowerPoint</vt:lpstr>
      <vt:lpstr>X поколение д.Ягунова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Династия – начало истории… III категория Щегловы.</dc:title>
  <dc:creator>Дарья</dc:creator>
  <cp:lastModifiedBy>Дарья</cp:lastModifiedBy>
  <cp:revision>65</cp:revision>
  <dcterms:created xsi:type="dcterms:W3CDTF">2021-04-15T17:32:45Z</dcterms:created>
  <dcterms:modified xsi:type="dcterms:W3CDTF">2021-04-18T14:40:23Z</dcterms:modified>
</cp:coreProperties>
</file>