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4" r:id="rId2"/>
    <p:sldId id="365" r:id="rId3"/>
    <p:sldId id="362" r:id="rId4"/>
    <p:sldId id="352" r:id="rId5"/>
    <p:sldId id="256" r:id="rId6"/>
    <p:sldId id="259" r:id="rId7"/>
    <p:sldId id="260" r:id="rId8"/>
    <p:sldId id="262" r:id="rId9"/>
    <p:sldId id="264" r:id="rId10"/>
    <p:sldId id="357" r:id="rId11"/>
    <p:sldId id="358" r:id="rId12"/>
    <p:sldId id="359" r:id="rId13"/>
    <p:sldId id="293" r:id="rId14"/>
    <p:sldId id="353" r:id="rId15"/>
    <p:sldId id="354" r:id="rId16"/>
    <p:sldId id="355" r:id="rId17"/>
    <p:sldId id="360" r:id="rId18"/>
    <p:sldId id="361" r:id="rId19"/>
    <p:sldId id="36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87B67-2B37-4EA7-985D-416352FB16B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5FCCE-CEC7-4841-91C2-7C9A96359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4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5FCCE-CEC7-4841-91C2-7C9A963591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3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BE4-386F-4492-ACFD-5B6698D477F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6F5F-B882-43E7-A825-54ABEA7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7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BE4-386F-4492-ACFD-5B6698D477F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6F5F-B882-43E7-A825-54ABEA7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05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BE4-386F-4492-ACFD-5B6698D477F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6F5F-B882-43E7-A825-54ABEA7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8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BE4-386F-4492-ACFD-5B6698D477F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6F5F-B882-43E7-A825-54ABEA7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515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BE4-386F-4492-ACFD-5B6698D477F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6F5F-B882-43E7-A825-54ABEA7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07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BE4-386F-4492-ACFD-5B6698D477F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6F5F-B882-43E7-A825-54ABEA7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18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BE4-386F-4492-ACFD-5B6698D477F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6F5F-B882-43E7-A825-54ABEA7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12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BE4-386F-4492-ACFD-5B6698D477F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6F5F-B882-43E7-A825-54ABEA7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641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BE4-386F-4492-ACFD-5B6698D477F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6F5F-B882-43E7-A825-54ABEA7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62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BE4-386F-4492-ACFD-5B6698D477F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6F5F-B882-43E7-A825-54ABEA7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0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BE4-386F-4492-ACFD-5B6698D477F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6F5F-B882-43E7-A825-54ABEA7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0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5BE4-386F-4492-ACFD-5B6698D477F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06F5F-B882-43E7-A825-54ABEA7D1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1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6147"/>
          <a:stretch/>
        </p:blipFill>
        <p:spPr>
          <a:xfrm>
            <a:off x="0" y="-58993"/>
            <a:ext cx="12293600" cy="69022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1738" y="1836029"/>
            <a:ext cx="10526973" cy="9871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краеведческий музей-комплекс имени Заслуженного учителя РСФСР Павла Моисеевича Петренко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1738" y="1269946"/>
            <a:ext cx="10284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общеобразовательная школа 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84386" y="4532661"/>
            <a:ext cx="101194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«Историко-культурная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летопись родного города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категория – для промышленных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работы: «Память поколений»: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Кемеровский завод «Коммунар» в годы Великой Отечественной войны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4715" y="79388"/>
            <a:ext cx="11527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«Люди, события, факты»,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празднованию 300-летия образования Кузбасса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8466" y="6241954"/>
            <a:ext cx="2144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Кемерово 2021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Наргиз - Верните память (Fivalex) (minu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9915" y="29518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894116" y="3276654"/>
            <a:ext cx="7117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Страхова Галина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Фроловна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презентации: Сафронова Наталья Яковлевна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 Екатерина Александровна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5922" y="2760021"/>
            <a:ext cx="526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3842 25-41-08,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sch_11_kem@mail.ru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6147"/>
          <a:stretch/>
        </p:blipFill>
        <p:spPr>
          <a:xfrm>
            <a:off x="0" y="-58993"/>
            <a:ext cx="12293600" cy="69022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-116778"/>
            <a:ext cx="3845729" cy="51745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68" y="-82848"/>
            <a:ext cx="3891982" cy="51406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9063" y="5081630"/>
            <a:ext cx="10802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Преодолевая неимоверные трудности военного времени: жестокие сибирские морозы, недостаток питания, теплой одежды и обуви, жилищные неудобства, инженерно-технические работники и рабочие неделями не уходили с завода. Люди трудились сутками на холоде, при свете ламп, проявляя большую изобретательность и силу духа. В цехах, готовящихся к пуску, увеличивались штаты инженерно-технических специалистов. Особое внимание уделялось цеху №8, который планировалось запустить первым. 2 января 1942 года были назначены главные специалисты и руководство этим цехом.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309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6147"/>
          <a:stretch/>
        </p:blipFill>
        <p:spPr>
          <a:xfrm>
            <a:off x="0" y="-58993"/>
            <a:ext cx="12293600" cy="69022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31" y="0"/>
            <a:ext cx="47301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343" y="0"/>
            <a:ext cx="4730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19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6147"/>
          <a:stretch/>
        </p:blipFill>
        <p:spPr>
          <a:xfrm>
            <a:off x="0" y="-58993"/>
            <a:ext cx="12293600" cy="69022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06" y="-58992"/>
            <a:ext cx="3755719" cy="54452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75" y="-73741"/>
            <a:ext cx="3762049" cy="54544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9668" y="5380672"/>
            <a:ext cx="107375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Строительство завода было закончено в 1942 году. Численность персонала на декабрь 1942 года составляла 1847 человек.  Мощное взрывчатое вещество гексоген стал первым продуктом, поставленным для нужд фронта. В кратчайшие сроки, в течение 1,5 месяцев, технологический процесс был адаптирован к приспособленным непроизводственным помещениям. 20 января 1942 года выпущена первая партия гексогена. Этот день стал началом истории завода. </a:t>
            </a:r>
            <a:endParaRPr lang="ru-RU" sz="16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42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6147"/>
          <a:stretch/>
        </p:blipFill>
        <p:spPr>
          <a:xfrm>
            <a:off x="0" y="-58993"/>
            <a:ext cx="12293600" cy="69022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31" y="-36871"/>
            <a:ext cx="473013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31" y="-36871"/>
            <a:ext cx="4730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4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6147"/>
          <a:stretch/>
        </p:blipFill>
        <p:spPr>
          <a:xfrm>
            <a:off x="0" y="-58993"/>
            <a:ext cx="12293600" cy="69022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2188" y="945305"/>
            <a:ext cx="9245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Несмотря на перебои с поставкой сырья, успешно осваивались новые и увеличивались проектные мощности. 19.05.1942 года вышло постановление о производстве на заводе пикриновой кислоты.  Работа не прекращалась ни днем, ни ночью. Люди жили в бараках, где не хватало самого необходимого: тепла, коек, табуреток, кипяченной воды. Основными работниками были женщины, старики и подростки. Но при этом стахановцами и ударниками производства были 32% рабочих. В тяжелейших условиях люди не только выполняли, но и перевыполняли производственные задания. А выполнить норму было непросто, причем срыв графиков сдачи готовой продукции в условиях военного времени рассматривался как саботаж. В августе 1942 года  руководство цехов и мастерских были переведены на казарменное положение. </a:t>
            </a:r>
            <a:endParaRPr lang="ru-RU" sz="20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87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6147"/>
          <a:stretch/>
        </p:blipFill>
        <p:spPr>
          <a:xfrm>
            <a:off x="0" y="-58993"/>
            <a:ext cx="12293600" cy="69022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31" y="-73741"/>
            <a:ext cx="3898595" cy="5652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0" y="-73741"/>
            <a:ext cx="3898595" cy="56523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0475" y="5578645"/>
            <a:ext cx="10826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Не миновала завод и тяжелая катастрофа: 23 октября 1942 года произошел мощный взрыв, уничтоживший цех №8. При взрыве погибли 22 человека. Но на войне как на войне. Коллектив продолжал работать, производственные программы выполнялись. Вторая очередь производства гексогена после ликвидации последствий взрыва возобновила работу уже в ноябре 1942 года. </a:t>
            </a:r>
            <a:endParaRPr lang="ru-RU" sz="16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00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6147"/>
          <a:stretch/>
        </p:blipFill>
        <p:spPr>
          <a:xfrm>
            <a:off x="0" y="-58993"/>
            <a:ext cx="12293600" cy="6902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07" y="-22795"/>
            <a:ext cx="3170280" cy="4596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0" y="-58993"/>
            <a:ext cx="3197225" cy="46355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48199" y="4557028"/>
            <a:ext cx="10644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вспоминают: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Поторокина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Евдокия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Елизаровна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: « На завод я пришла в августе 1942 года, мне тогда исполнилось 15 лет. Работали по 8 часов, затем отдыхали 8 час и снова шли на работу. В сутки рабочий день выходил 16 часов, а иногда и все 24 часа в цехе. Было очень трудно, но мы жили мыслью только 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победе»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7540" y="5585706"/>
            <a:ext cx="10644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Миленина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Анна Федоровна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: «Прибыли мы с эшелоном из Горловки. По пути нас несколько раз бомбили. Поселили нас в бараке на улице Каркасная. Я работала аппаратчиком в цехе №8. Находились на казарменном положении. Работали с большим энтузиазмом. Старались больше дать продукции для фронта. Я была членом КПСС и делегатом 23-го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сьезда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партии»</a:t>
            </a:r>
            <a:endParaRPr lang="ru-RU" sz="16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42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6147"/>
          <a:stretch/>
        </p:blipFill>
        <p:spPr>
          <a:xfrm>
            <a:off x="0" y="-58993"/>
            <a:ext cx="12293600" cy="69022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47911" y="1129971"/>
            <a:ext cx="87106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 концу 1944 года в составе завода было три основных цеха: тротил №2, гексоген и ТЭН №8-а, «объект 700» и вспомогательный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ремонтно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- механический цех. В 1944 году объем выпускаемой продукции достиг небывалого уровня - 226% к уровню 1943 года.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Большую часть рабочих составляла молодежь. Основная тяжесть труда в военное время легла на плечи девушек и женщин, которые составляли 70% от всего персонала. Девушки приходили со школьной скамьи, учились на производстве, затем становились аппаратчицами, бригадирами. В 1944 году было создано 39 комсомольско-молодежных бригад. Среди них было развернуто соревнование под девизом «Все для разгрома врага!»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6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6147"/>
          <a:stretch/>
        </p:blipFill>
        <p:spPr>
          <a:xfrm>
            <a:off x="0" y="-58993"/>
            <a:ext cx="12293600" cy="69022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81" y="0"/>
            <a:ext cx="473013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19" y="0"/>
            <a:ext cx="4730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55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6147"/>
          <a:stretch/>
        </p:blipFill>
        <p:spPr>
          <a:xfrm>
            <a:off x="0" y="-58993"/>
            <a:ext cx="12293600" cy="69022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05012" y="883750"/>
            <a:ext cx="36179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Выпуск книги «Память поколений» вызвал большой интерес у ветеранов  завода «Коммунар», учащихся нашей школы и у жителей Кировского района. Мы гордимся трудовым подвигом заводчан и рады, что раскрыта еще одна малоизвестная страница истории нашего Кировского района.</a:t>
            </a:r>
            <a:endParaRPr lang="ru-RU" sz="24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6"/>
          <a:stretch/>
        </p:blipFill>
        <p:spPr>
          <a:xfrm>
            <a:off x="5972176" y="0"/>
            <a:ext cx="5572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0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6147"/>
          <a:stretch/>
        </p:blipFill>
        <p:spPr>
          <a:xfrm>
            <a:off x="0" y="-58993"/>
            <a:ext cx="12293600" cy="690224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8649" y="411162"/>
            <a:ext cx="9974263" cy="62468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 время Илья Эренбург писал: «Для того чтобы патриотизм был крепким и непоколебимым, нужно, чтобы он исходил из любви к своей маленькой родине – родному городу, селу, краю».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года в школе №11 реализуется проект «Память поколений». В рамках реализации этого проекта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музея-комплекса имени Заслуженного учителя Российской Федерации Петренко Павла Моисеевича проведена большая поисково-исследовательская работа по восстановлению памяти о военном заводе «Коммунар»: изучены архивные документы, проведены встречи с ветеранами завода, анкетирование и интервьюирование жителей района, сбор предметов, касающихся истории завода, собраны воспоминания заводчан, фотоматериалы из личных архивов жителей Кировского района. </a:t>
            </a:r>
          </a:p>
        </p:txBody>
      </p:sp>
    </p:spTree>
    <p:extLst>
      <p:ext uri="{BB962C8B-B14F-4D97-AF65-F5344CB8AC3E}">
        <p14:creationId xmlns:p14="http://schemas.microsoft.com/office/powerpoint/2010/main" val="59042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6147"/>
          <a:stretch/>
        </p:blipFill>
        <p:spPr>
          <a:xfrm>
            <a:off x="0" y="-58993"/>
            <a:ext cx="12293600" cy="6902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r="12578"/>
          <a:stretch/>
        </p:blipFill>
        <p:spPr>
          <a:xfrm>
            <a:off x="2355676" y="0"/>
            <a:ext cx="8831943" cy="53776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4463" y="5273592"/>
            <a:ext cx="10458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Собранного материала стало достаточно для открытия в музее экспозиции «Память поколений. Нашим шефам - заводу «Коммунар» посвящается». Представленные материалы иллюстрируют   историю завода, его почти семидесятилетнюю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7667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6147"/>
          <a:stretch/>
        </p:blipFill>
        <p:spPr>
          <a:xfrm>
            <a:off x="0" y="-58993"/>
            <a:ext cx="12293600" cy="69022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6"/>
          <a:stretch/>
        </p:blipFill>
        <p:spPr>
          <a:xfrm>
            <a:off x="6329363" y="-39644"/>
            <a:ext cx="5414963" cy="68976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60562" y="266594"/>
            <a:ext cx="4186238" cy="6251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Итогом работы над проектом стал выпуск книги, которую   мы назвали «Память поколений».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 книга -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ценный исторический источник минувшей эпохи: военного времени, социалистического строительства, тяжёлых лет перестройки и 2000-ых. Мы хотим, чтобы в нашем городе знали о своих героях, знали их истории, помнили о них.  Поисковый материал уникален, так как завод был «закрытым военным» предприятием и сведения о нем были вне доступа.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44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6147"/>
          <a:stretch/>
        </p:blipFill>
        <p:spPr>
          <a:xfrm>
            <a:off x="0" y="-58993"/>
            <a:ext cx="12293600" cy="69022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31" y="17009"/>
            <a:ext cx="3699455" cy="5363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35" y="1"/>
            <a:ext cx="3711187" cy="53806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82081" y="5380672"/>
            <a:ext cx="105934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место в книге занимает история завода в годы Великой Отечественной войны. Строительство Кемеровского военного завода №319 («Коммунар») было развернуто в 1940 году. Планы мирного строительства прервала война.  Именно в годы Великой Отечественной войны происходило становление большинства химических и оборонных предприятий района. Был откорректирован проект строительства завода №319 и пересмотрены сроки ввода цехов в эксплуатацию.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163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6147"/>
          <a:stretch/>
        </p:blipFill>
        <p:spPr>
          <a:xfrm>
            <a:off x="0" y="-58993"/>
            <a:ext cx="12293600" cy="69022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96" y="-14748"/>
            <a:ext cx="3550652" cy="5147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30" y="-14748"/>
            <a:ext cx="3560824" cy="51626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2062" y="5147919"/>
            <a:ext cx="106822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Государственного Комитета Обороны перед руководством завода №319 была поставлена задача приемки эвакуированного оборудования заводов и персонала из города Горловка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Рубежанского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завода «Заря». Необходимо было подготовить жильё для прибывших, выполнить монтаж оборудования в недостроенных зданиях цехов, приспособить непроизводственные помещения под выпуск взрывчатых веществ. </a:t>
            </a:r>
          </a:p>
        </p:txBody>
      </p:sp>
    </p:spTree>
    <p:extLst>
      <p:ext uri="{BB962C8B-B14F-4D97-AF65-F5344CB8AC3E}">
        <p14:creationId xmlns:p14="http://schemas.microsoft.com/office/powerpoint/2010/main" val="417766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5"/>
          <a:stretch/>
        </p:blipFill>
        <p:spPr>
          <a:xfrm>
            <a:off x="0" y="-110836"/>
            <a:ext cx="12293600" cy="76002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9" y="0"/>
            <a:ext cx="4312557" cy="5731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28" y="-4913"/>
            <a:ext cx="4316254" cy="5736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9090" y="5686335"/>
            <a:ext cx="10567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1941 года по Постановлению Государственного Комитета Обороны в Кировский район прибыли первые эшелоны с оборудованием из Сталинской (ныне Донецкой) области. В декабре приемка 245 единиц оборудования и 28 специалистов была закончена. По приказу НКБ в Кемерово также была эвакуирована и пожарная часть НИИ-6 НКБ- 56.</a:t>
            </a:r>
          </a:p>
        </p:txBody>
      </p:sp>
    </p:spTree>
    <p:extLst>
      <p:ext uri="{BB962C8B-B14F-4D97-AF65-F5344CB8AC3E}">
        <p14:creationId xmlns:p14="http://schemas.microsoft.com/office/powerpoint/2010/main" val="413181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6147"/>
          <a:stretch/>
        </p:blipFill>
        <p:spPr>
          <a:xfrm>
            <a:off x="0" y="-58993"/>
            <a:ext cx="12293600" cy="69022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55" y="-193892"/>
            <a:ext cx="4035973" cy="5851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10" y="-193892"/>
            <a:ext cx="4035973" cy="58515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35554" y="5657671"/>
            <a:ext cx="10580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октябре начаты работы по монтажу оборудования. С октября по декабрь прибывающие эшелоны разгружались на площадке завода № 319 круглосуточно. В двух недостроенных цехах по производству взрывчатых веществ уже устанавливались станки, аппараты, механизмы. Спешно сооружались заводские корпуса, жилье.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611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0" b="6147"/>
          <a:stretch/>
        </p:blipFill>
        <p:spPr>
          <a:xfrm>
            <a:off x="0" y="-58993"/>
            <a:ext cx="12293600" cy="69022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84" y="1"/>
            <a:ext cx="3872139" cy="5614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589" y="0"/>
            <a:ext cx="3872138" cy="56140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1673" y="5614028"/>
            <a:ext cx="10734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апреля 1942 по июнь 1963 года завод возглавлял инженер-подполковник Михаил Кузьмич Романов. Благодаря энергии, самоотверженности, он организовал эвакуацию людей и оборудования в Кемерово, вместе с коллективом обеспечил своевременный пуск и освоение завода, награжден двумя орденами Ленина, орденом Красной Звезды и четырьмя медалями.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53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1030">
        <p15:prstTrans prst="peelOff"/>
      </p:transition>
    </mc:Choice>
    <mc:Fallback xmlns="">
      <p:transition spd="slow" advClick="0" advTm="11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1188</Words>
  <Application>Microsoft Office PowerPoint</Application>
  <PresentationFormat>Широкоэкранный</PresentationFormat>
  <Paragraphs>32</Paragraphs>
  <Slides>19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Microsoft Sans Serif</vt:lpstr>
      <vt:lpstr>Times New Roman</vt:lpstr>
      <vt:lpstr>Тема Office</vt:lpstr>
      <vt:lpstr>Народный краеведческий музей-комплекс имени Заслуженного учителя РСФСР Павла Моисеевича Петренко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51</cp:revision>
  <dcterms:created xsi:type="dcterms:W3CDTF">2020-03-05T08:59:33Z</dcterms:created>
  <dcterms:modified xsi:type="dcterms:W3CDTF">2021-02-19T08:04:24Z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9979996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